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330" r:id="rId5"/>
    <p:sldId id="337" r:id="rId6"/>
    <p:sldId id="338" r:id="rId7"/>
    <p:sldId id="339" r:id="rId8"/>
    <p:sldId id="340" r:id="rId9"/>
    <p:sldId id="341" r:id="rId10"/>
    <p:sldId id="308" r:id="rId11"/>
    <p:sldId id="331" r:id="rId12"/>
    <p:sldId id="301" r:id="rId13"/>
    <p:sldId id="310" r:id="rId14"/>
    <p:sldId id="311" r:id="rId15"/>
    <p:sldId id="312" r:id="rId16"/>
    <p:sldId id="317" r:id="rId17"/>
    <p:sldId id="316" r:id="rId18"/>
    <p:sldId id="323" r:id="rId19"/>
    <p:sldId id="336" r:id="rId20"/>
    <p:sldId id="314" r:id="rId21"/>
    <p:sldId id="324" r:id="rId22"/>
    <p:sldId id="332" r:id="rId23"/>
    <p:sldId id="286" r:id="rId24"/>
    <p:sldId id="302" r:id="rId25"/>
    <p:sldId id="296" r:id="rId26"/>
    <p:sldId id="297" r:id="rId27"/>
    <p:sldId id="262" r:id="rId28"/>
    <p:sldId id="306" r:id="rId29"/>
    <p:sldId id="333" r:id="rId30"/>
    <p:sldId id="265" r:id="rId31"/>
    <p:sldId id="267" r:id="rId32"/>
    <p:sldId id="293" r:id="rId33"/>
    <p:sldId id="269" r:id="rId34"/>
    <p:sldId id="294" r:id="rId35"/>
    <p:sldId id="274" r:id="rId36"/>
    <p:sldId id="334" r:id="rId37"/>
    <p:sldId id="325" r:id="rId38"/>
    <p:sldId id="326" r:id="rId39"/>
    <p:sldId id="303" r:id="rId40"/>
    <p:sldId id="298" r:id="rId41"/>
    <p:sldId id="299" r:id="rId42"/>
    <p:sldId id="327" r:id="rId43"/>
    <p:sldId id="335" r:id="rId44"/>
  </p:sldIdLst>
  <p:sldSz cx="9144000" cy="5715000" type="screen16x1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26DE3614-B3E2-4258-958D-9E8136CDF3DA}">
          <p14:sldIdLst>
            <p14:sldId id="330"/>
            <p14:sldId id="337"/>
            <p14:sldId id="338"/>
            <p14:sldId id="339"/>
            <p14:sldId id="340"/>
            <p14:sldId id="341"/>
            <p14:sldId id="308"/>
            <p14:sldId id="331"/>
            <p14:sldId id="301"/>
            <p14:sldId id="310"/>
            <p14:sldId id="311"/>
            <p14:sldId id="312"/>
            <p14:sldId id="317"/>
            <p14:sldId id="316"/>
            <p14:sldId id="323"/>
            <p14:sldId id="336"/>
            <p14:sldId id="314"/>
            <p14:sldId id="324"/>
            <p14:sldId id="332"/>
            <p14:sldId id="286"/>
            <p14:sldId id="302"/>
            <p14:sldId id="296"/>
            <p14:sldId id="297"/>
            <p14:sldId id="262"/>
            <p14:sldId id="306"/>
            <p14:sldId id="333"/>
            <p14:sldId id="265"/>
            <p14:sldId id="267"/>
            <p14:sldId id="293"/>
            <p14:sldId id="269"/>
            <p14:sldId id="294"/>
            <p14:sldId id="274"/>
            <p14:sldId id="334"/>
            <p14:sldId id="325"/>
            <p14:sldId id="326"/>
            <p14:sldId id="303"/>
            <p14:sldId id="298"/>
            <p14:sldId id="299"/>
            <p14:sldId id="327"/>
            <p14:sldId id="335"/>
          </p14:sldIdLst>
        </p14:section>
        <p14:section name="Oletusosa" id="{5E5FA157-F0C0-4C8A-914E-EB6A0348113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AC25F8-FA54-42E1-B256-DFAA5B4D7850}" v="2" dt="2019-05-15T13:06:20.308"/>
    <p1510:client id="{33A9ABA1-EC71-4A4D-865C-F867C188FD95}" v="3" dt="2019-05-15T11:02:44.4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564" y="11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Työskentelee nyt tai on työskennellyt maahanmuuttajan kanssa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'ikä ja sukupuoli'!$D$132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'ikä ja sukupuoli'!$C$133:$C$143</c:f>
              <c:strCache>
                <c:ptCount val="11"/>
                <c:pt idx="0">
                  <c:v>Julkinen palveluala</c:v>
                </c:pt>
                <c:pt idx="1">
                  <c:v>Yksityinen palveluala</c:v>
                </c:pt>
                <c:pt idx="2">
                  <c:v>Teollisuus</c:v>
                </c:pt>
                <c:pt idx="3">
                  <c:v>Kuljetusala</c:v>
                </c:pt>
                <c:pt idx="5">
                  <c:v>Mies</c:v>
                </c:pt>
                <c:pt idx="6">
                  <c:v>Nainen</c:v>
                </c:pt>
                <c:pt idx="7">
                  <c:v>20-30 vuotta</c:v>
                </c:pt>
                <c:pt idx="8">
                  <c:v>31-40 vuotta</c:v>
                </c:pt>
                <c:pt idx="10">
                  <c:v>Kaikki</c:v>
                </c:pt>
              </c:strCache>
            </c:strRef>
          </c:cat>
          <c:val>
            <c:numRef>
              <c:f>'ikä ja sukupuoli'!$D$133:$D$143</c:f>
              <c:numCache>
                <c:formatCode>General</c:formatCode>
                <c:ptCount val="11"/>
                <c:pt idx="0">
                  <c:v>76</c:v>
                </c:pt>
                <c:pt idx="1">
                  <c:v>67</c:v>
                </c:pt>
                <c:pt idx="2">
                  <c:v>68</c:v>
                </c:pt>
                <c:pt idx="3">
                  <c:v>68</c:v>
                </c:pt>
                <c:pt idx="5">
                  <c:v>70</c:v>
                </c:pt>
                <c:pt idx="6">
                  <c:v>70</c:v>
                </c:pt>
                <c:pt idx="7">
                  <c:v>67</c:v>
                </c:pt>
                <c:pt idx="8">
                  <c:v>72</c:v>
                </c:pt>
                <c:pt idx="1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F-45E7-B889-D26C67C53E44}"/>
            </c:ext>
          </c:extLst>
        </c:ser>
        <c:ser>
          <c:idx val="1"/>
          <c:order val="1"/>
          <c:tx>
            <c:strRef>
              <c:f>'ikä ja sukupuoli'!$E$132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'ikä ja sukupuoli'!$C$133:$C$143</c:f>
              <c:strCache>
                <c:ptCount val="11"/>
                <c:pt idx="0">
                  <c:v>Julkinen palveluala</c:v>
                </c:pt>
                <c:pt idx="1">
                  <c:v>Yksityinen palveluala</c:v>
                </c:pt>
                <c:pt idx="2">
                  <c:v>Teollisuus</c:v>
                </c:pt>
                <c:pt idx="3">
                  <c:v>Kuljetusala</c:v>
                </c:pt>
                <c:pt idx="5">
                  <c:v>Mies</c:v>
                </c:pt>
                <c:pt idx="6">
                  <c:v>Nainen</c:v>
                </c:pt>
                <c:pt idx="7">
                  <c:v>20-30 vuotta</c:v>
                </c:pt>
                <c:pt idx="8">
                  <c:v>31-40 vuotta</c:v>
                </c:pt>
                <c:pt idx="10">
                  <c:v>Kaikki</c:v>
                </c:pt>
              </c:strCache>
            </c:strRef>
          </c:cat>
          <c:val>
            <c:numRef>
              <c:f>'ikä ja sukupuoli'!$E$133:$E$143</c:f>
              <c:numCache>
                <c:formatCode>General</c:formatCode>
                <c:ptCount val="11"/>
                <c:pt idx="0">
                  <c:v>23</c:v>
                </c:pt>
                <c:pt idx="1">
                  <c:v>32</c:v>
                </c:pt>
                <c:pt idx="2">
                  <c:v>31</c:v>
                </c:pt>
                <c:pt idx="3">
                  <c:v>31</c:v>
                </c:pt>
                <c:pt idx="5">
                  <c:v>30</c:v>
                </c:pt>
                <c:pt idx="6">
                  <c:v>30</c:v>
                </c:pt>
                <c:pt idx="7">
                  <c:v>32</c:v>
                </c:pt>
                <c:pt idx="8">
                  <c:v>28</c:v>
                </c:pt>
                <c:pt idx="1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1F-45E7-B889-D26C67C53E44}"/>
            </c:ext>
          </c:extLst>
        </c:ser>
        <c:ser>
          <c:idx val="2"/>
          <c:order val="2"/>
          <c:tx>
            <c:strRef>
              <c:f>'ikä ja sukupuoli'!$F$132</c:f>
              <c:strCache>
                <c:ptCount val="1"/>
                <c:pt idx="0">
                  <c:v>Ei osaa/halua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'ikä ja sukupuoli'!$C$133:$C$143</c:f>
              <c:strCache>
                <c:ptCount val="11"/>
                <c:pt idx="0">
                  <c:v>Julkinen palveluala</c:v>
                </c:pt>
                <c:pt idx="1">
                  <c:v>Yksityinen palveluala</c:v>
                </c:pt>
                <c:pt idx="2">
                  <c:v>Teollisuus</c:v>
                </c:pt>
                <c:pt idx="3">
                  <c:v>Kuljetusala</c:v>
                </c:pt>
                <c:pt idx="5">
                  <c:v>Mies</c:v>
                </c:pt>
                <c:pt idx="6">
                  <c:v>Nainen</c:v>
                </c:pt>
                <c:pt idx="7">
                  <c:v>20-30 vuotta</c:v>
                </c:pt>
                <c:pt idx="8">
                  <c:v>31-40 vuotta</c:v>
                </c:pt>
                <c:pt idx="10">
                  <c:v>Kaikki</c:v>
                </c:pt>
              </c:strCache>
            </c:strRef>
          </c:cat>
          <c:val>
            <c:numRef>
              <c:f>'ikä ja sukupuoli'!$F$133:$F$143</c:f>
              <c:numCache>
                <c:formatCode>General</c:formatCode>
                <c:ptCount val="11"/>
                <c:pt idx="0">
                  <c:v>1</c:v>
                </c:pt>
                <c:pt idx="2">
                  <c:v>1</c:v>
                </c:pt>
                <c:pt idx="3">
                  <c:v>1</c:v>
                </c:pt>
                <c:pt idx="5">
                  <c:v>1</c:v>
                </c:pt>
                <c:pt idx="7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1F-45E7-B889-D26C67C53E4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16446384"/>
        <c:axId val="1080580896"/>
      </c:barChart>
      <c:catAx>
        <c:axId val="11164463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80580896"/>
        <c:crosses val="autoZero"/>
        <c:auto val="1"/>
        <c:lblAlgn val="ctr"/>
        <c:lblOffset val="100"/>
        <c:noMultiLvlLbl val="0"/>
      </c:catAx>
      <c:valAx>
        <c:axId val="108058089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1644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 Tarvitsisitko ammattiliitoilta lisää tietoa tai koulutusta maahanmuuttajiin ja maahanmuuttoon liittyvissä asioissa? (%, n=473)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Taul1!$D$188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Taul1!$C$189:$C$194</c:f>
              <c:strCache>
                <c:ptCount val="6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Taul1!$D$189:$D$194</c:f>
              <c:numCache>
                <c:formatCode>General</c:formatCode>
                <c:ptCount val="6"/>
                <c:pt idx="0">
                  <c:v>31</c:v>
                </c:pt>
                <c:pt idx="1">
                  <c:v>27</c:v>
                </c:pt>
                <c:pt idx="2">
                  <c:v>35</c:v>
                </c:pt>
                <c:pt idx="3">
                  <c:v>31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2F-4267-8230-8956A8E19356}"/>
            </c:ext>
          </c:extLst>
        </c:ser>
        <c:ser>
          <c:idx val="1"/>
          <c:order val="1"/>
          <c:tx>
            <c:strRef>
              <c:f>Taul1!$E$188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Taul1!$C$189:$C$194</c:f>
              <c:strCache>
                <c:ptCount val="6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Taul1!$E$189:$E$194</c:f>
              <c:numCache>
                <c:formatCode>General</c:formatCode>
                <c:ptCount val="6"/>
                <c:pt idx="0">
                  <c:v>52</c:v>
                </c:pt>
                <c:pt idx="1">
                  <c:v>54</c:v>
                </c:pt>
                <c:pt idx="2">
                  <c:v>46</c:v>
                </c:pt>
                <c:pt idx="3">
                  <c:v>56</c:v>
                </c:pt>
                <c:pt idx="5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2F-4267-8230-8956A8E19356}"/>
            </c:ext>
          </c:extLst>
        </c:ser>
        <c:ser>
          <c:idx val="2"/>
          <c:order val="2"/>
          <c:tx>
            <c:strRef>
              <c:f>Taul1!$F$188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Taul1!$C$189:$C$194</c:f>
              <c:strCache>
                <c:ptCount val="6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Taul1!$F$189:$F$194</c:f>
              <c:numCache>
                <c:formatCode>General</c:formatCode>
                <c:ptCount val="6"/>
                <c:pt idx="0">
                  <c:v>16</c:v>
                </c:pt>
                <c:pt idx="1">
                  <c:v>19</c:v>
                </c:pt>
                <c:pt idx="2">
                  <c:v>20</c:v>
                </c:pt>
                <c:pt idx="3">
                  <c:v>14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2F-4267-8230-8956A8E1935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15364368"/>
        <c:axId val="1909221040"/>
      </c:barChart>
      <c:catAx>
        <c:axId val="1915364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09221040"/>
        <c:crosses val="autoZero"/>
        <c:auto val="1"/>
        <c:lblAlgn val="ctr"/>
        <c:lblOffset val="100"/>
        <c:noMultiLvlLbl val="0"/>
      </c:catAx>
      <c:valAx>
        <c:axId val="190922104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1536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Täysin tai jokseenkin samaa mieltä väittämästä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34094055555555558"/>
          <c:y val="0.10903773148148148"/>
          <c:w val="0.38899527777777776"/>
          <c:h val="0.858624305555555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väittämät!$C$30</c:f>
              <c:strCache>
                <c:ptCount val="1"/>
                <c:pt idx="0">
                  <c:v>Nainen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väittämät!$B$31:$B$34</c:f>
              <c:strCache>
                <c:ptCount val="4"/>
                <c:pt idx="0">
                  <c:v>Maahanmuuttajat tuovat uusia näkökulmia ja kansainvälistä osaamista suomalaisiin työyhteisöihin.</c:v>
                </c:pt>
                <c:pt idx="1">
                  <c:v>Suomi tarvitsee työvoimaa myös oman maan ulkopuolelta.</c:v>
                </c:pt>
                <c:pt idx="2">
                  <c:v>Työskentelen tai työskentelisin mielelläni maahanmuuttajan kanssa.</c:v>
                </c:pt>
                <c:pt idx="3">
                  <c:v>Ennen kuin Suomeen palkataan työvoimaa EU:n ulkopuolelta, pitäisi tarkistaa, onko maassa jo saatavilla työvoimaa kyseisiin töihin</c:v>
                </c:pt>
              </c:strCache>
            </c:strRef>
          </c:cat>
          <c:val>
            <c:numRef>
              <c:f>väittämät!$C$31:$C$34</c:f>
              <c:numCache>
                <c:formatCode>General</c:formatCode>
                <c:ptCount val="4"/>
                <c:pt idx="0">
                  <c:v>80</c:v>
                </c:pt>
                <c:pt idx="1">
                  <c:v>58</c:v>
                </c:pt>
                <c:pt idx="2">
                  <c:v>82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31-43D0-8F1C-58A2563E1096}"/>
            </c:ext>
          </c:extLst>
        </c:ser>
        <c:ser>
          <c:idx val="1"/>
          <c:order val="1"/>
          <c:tx>
            <c:strRef>
              <c:f>väittämät!$D$30</c:f>
              <c:strCache>
                <c:ptCount val="1"/>
                <c:pt idx="0">
                  <c:v>Mies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väittämät!$B$31:$B$34</c:f>
              <c:strCache>
                <c:ptCount val="4"/>
                <c:pt idx="0">
                  <c:v>Maahanmuuttajat tuovat uusia näkökulmia ja kansainvälistä osaamista suomalaisiin työyhteisöihin.</c:v>
                </c:pt>
                <c:pt idx="1">
                  <c:v>Suomi tarvitsee työvoimaa myös oman maan ulkopuolelta.</c:v>
                </c:pt>
                <c:pt idx="2">
                  <c:v>Työskentelen tai työskentelisin mielelläni maahanmuuttajan kanssa.</c:v>
                </c:pt>
                <c:pt idx="3">
                  <c:v>Ennen kuin Suomeen palkataan työvoimaa EU:n ulkopuolelta, pitäisi tarkistaa, onko maassa jo saatavilla työvoimaa kyseisiin töihin</c:v>
                </c:pt>
              </c:strCache>
            </c:strRef>
          </c:cat>
          <c:val>
            <c:numRef>
              <c:f>väittämät!$D$31:$D$34</c:f>
              <c:numCache>
                <c:formatCode>General</c:formatCode>
                <c:ptCount val="4"/>
                <c:pt idx="0">
                  <c:v>63</c:v>
                </c:pt>
                <c:pt idx="1">
                  <c:v>70</c:v>
                </c:pt>
                <c:pt idx="2">
                  <c:v>71</c:v>
                </c:pt>
                <c:pt idx="3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31-43D0-8F1C-58A2563E1096}"/>
            </c:ext>
          </c:extLst>
        </c:ser>
        <c:ser>
          <c:idx val="2"/>
          <c:order val="2"/>
          <c:tx>
            <c:strRef>
              <c:f>väittämät!$E$30</c:f>
              <c:strCache>
                <c:ptCount val="1"/>
                <c:pt idx="0">
                  <c:v>On työskennellyt maahanmuuttajan kanssa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väittämät!$B$31:$B$34</c:f>
              <c:strCache>
                <c:ptCount val="4"/>
                <c:pt idx="0">
                  <c:v>Maahanmuuttajat tuovat uusia näkökulmia ja kansainvälistä osaamista suomalaisiin työyhteisöihin.</c:v>
                </c:pt>
                <c:pt idx="1">
                  <c:v>Suomi tarvitsee työvoimaa myös oman maan ulkopuolelta.</c:v>
                </c:pt>
                <c:pt idx="2">
                  <c:v>Työskentelen tai työskentelisin mielelläni maahanmuuttajan kanssa.</c:v>
                </c:pt>
                <c:pt idx="3">
                  <c:v>Ennen kuin Suomeen palkataan työvoimaa EU:n ulkopuolelta, pitäisi tarkistaa, onko maassa jo saatavilla työvoimaa kyseisiin töihin</c:v>
                </c:pt>
              </c:strCache>
            </c:strRef>
          </c:cat>
          <c:val>
            <c:numRef>
              <c:f>väittämät!$E$31:$E$34</c:f>
              <c:numCache>
                <c:formatCode>General</c:formatCode>
                <c:ptCount val="4"/>
                <c:pt idx="0">
                  <c:v>73</c:v>
                </c:pt>
                <c:pt idx="1">
                  <c:v>66</c:v>
                </c:pt>
                <c:pt idx="2">
                  <c:v>81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31-43D0-8F1C-58A2563E1096}"/>
            </c:ext>
          </c:extLst>
        </c:ser>
        <c:ser>
          <c:idx val="3"/>
          <c:order val="3"/>
          <c:tx>
            <c:strRef>
              <c:f>väittämät!$F$30</c:f>
              <c:strCache>
                <c:ptCount val="1"/>
                <c:pt idx="0">
                  <c:v>Ei ole työskennellyt maahanmuuttajan kanssa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väittämät!$B$31:$B$34</c:f>
              <c:strCache>
                <c:ptCount val="4"/>
                <c:pt idx="0">
                  <c:v>Maahanmuuttajat tuovat uusia näkökulmia ja kansainvälistä osaamista suomalaisiin työyhteisöihin.</c:v>
                </c:pt>
                <c:pt idx="1">
                  <c:v>Suomi tarvitsee työvoimaa myös oman maan ulkopuolelta.</c:v>
                </c:pt>
                <c:pt idx="2">
                  <c:v>Työskentelen tai työskentelisin mielelläni maahanmuuttajan kanssa.</c:v>
                </c:pt>
                <c:pt idx="3">
                  <c:v>Ennen kuin Suomeen palkataan työvoimaa EU:n ulkopuolelta, pitäisi tarkistaa, onko maassa jo saatavilla työvoimaa kyseisiin töihin</c:v>
                </c:pt>
              </c:strCache>
            </c:strRef>
          </c:cat>
          <c:val>
            <c:numRef>
              <c:f>väittämät!$F$31:$F$34</c:f>
              <c:numCache>
                <c:formatCode>General</c:formatCode>
                <c:ptCount val="4"/>
                <c:pt idx="0">
                  <c:v>60</c:v>
                </c:pt>
                <c:pt idx="1">
                  <c:v>55</c:v>
                </c:pt>
                <c:pt idx="2">
                  <c:v>60</c:v>
                </c:pt>
                <c:pt idx="3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31-43D0-8F1C-58A2563E10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26655184"/>
        <c:axId val="1228531728"/>
      </c:barChart>
      <c:catAx>
        <c:axId val="1126655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28531728"/>
        <c:crosses val="autoZero"/>
        <c:auto val="1"/>
        <c:lblAlgn val="ctr"/>
        <c:lblOffset val="100"/>
        <c:noMultiLvlLbl val="0"/>
      </c:catAx>
      <c:valAx>
        <c:axId val="122853172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2665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874138888888888"/>
          <c:y val="0.4391303240740741"/>
          <c:w val="0.22067527777777773"/>
          <c:h val="0.304272222222222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Täysin</a:t>
            </a:r>
            <a:r>
              <a:rPr lang="fi-FI" baseline="0"/>
              <a:t> tai jokseenkin s</a:t>
            </a:r>
            <a:r>
              <a:rPr lang="fi-FI"/>
              <a:t>amaa mieltä väittämästä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33382430555555553"/>
          <c:y val="9.7278472222222231E-2"/>
          <c:w val="0.43844486111111108"/>
          <c:h val="0.858624305555555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väittämät!$C$38</c:f>
              <c:strCache>
                <c:ptCount val="1"/>
                <c:pt idx="0">
                  <c:v>Nainen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väittämät!$B$39:$B$41</c:f>
              <c:strCache>
                <c:ptCount val="3"/>
                <c:pt idx="0">
                  <c:v>Maahanmuuttajat vievät suomalaisten työpaikat.</c:v>
                </c:pt>
                <c:pt idx="1">
                  <c:v>Maahanmuutto polkee palkkoja Suomessa.</c:v>
                </c:pt>
                <c:pt idx="2">
                  <c:v>Maahanmuuttajat eivät sopeudu suomalaiseen työelämään.</c:v>
                </c:pt>
              </c:strCache>
            </c:strRef>
          </c:cat>
          <c:val>
            <c:numRef>
              <c:f>väittämät!$C$39:$C$41</c:f>
              <c:numCache>
                <c:formatCode>General</c:formatCode>
                <c:ptCount val="3"/>
                <c:pt idx="0">
                  <c:v>25</c:v>
                </c:pt>
                <c:pt idx="1">
                  <c:v>42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CB-4C25-B541-C7936E17480B}"/>
            </c:ext>
          </c:extLst>
        </c:ser>
        <c:ser>
          <c:idx val="1"/>
          <c:order val="1"/>
          <c:tx>
            <c:strRef>
              <c:f>väittämät!$D$38</c:f>
              <c:strCache>
                <c:ptCount val="1"/>
                <c:pt idx="0">
                  <c:v>Mies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väittämät!$B$39:$B$41</c:f>
              <c:strCache>
                <c:ptCount val="3"/>
                <c:pt idx="0">
                  <c:v>Maahanmuuttajat vievät suomalaisten työpaikat.</c:v>
                </c:pt>
                <c:pt idx="1">
                  <c:v>Maahanmuutto polkee palkkoja Suomessa.</c:v>
                </c:pt>
                <c:pt idx="2">
                  <c:v>Maahanmuuttajat eivät sopeudu suomalaiseen työelämään.</c:v>
                </c:pt>
              </c:strCache>
            </c:strRef>
          </c:cat>
          <c:val>
            <c:numRef>
              <c:f>väittämät!$D$39:$D$41</c:f>
              <c:numCache>
                <c:formatCode>General</c:formatCode>
                <c:ptCount val="3"/>
                <c:pt idx="0">
                  <c:v>30</c:v>
                </c:pt>
                <c:pt idx="1">
                  <c:v>56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CB-4C25-B541-C7936E17480B}"/>
            </c:ext>
          </c:extLst>
        </c:ser>
        <c:ser>
          <c:idx val="2"/>
          <c:order val="2"/>
          <c:tx>
            <c:strRef>
              <c:f>väittämät!$E$38</c:f>
              <c:strCache>
                <c:ptCount val="1"/>
                <c:pt idx="0">
                  <c:v>On työskennellyt maahanmuuttajan kanssa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väittämät!$B$39:$B$41</c:f>
              <c:strCache>
                <c:ptCount val="3"/>
                <c:pt idx="0">
                  <c:v>Maahanmuuttajat vievät suomalaisten työpaikat.</c:v>
                </c:pt>
                <c:pt idx="1">
                  <c:v>Maahanmuutto polkee palkkoja Suomessa.</c:v>
                </c:pt>
                <c:pt idx="2">
                  <c:v>Maahanmuuttajat eivät sopeudu suomalaiseen työelämään.</c:v>
                </c:pt>
              </c:strCache>
            </c:strRef>
          </c:cat>
          <c:val>
            <c:numRef>
              <c:f>väittämät!$E$39:$E$41</c:f>
              <c:numCache>
                <c:formatCode>General</c:formatCode>
                <c:ptCount val="3"/>
                <c:pt idx="0">
                  <c:v>23</c:v>
                </c:pt>
                <c:pt idx="1">
                  <c:v>48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CB-4C25-B541-C7936E17480B}"/>
            </c:ext>
          </c:extLst>
        </c:ser>
        <c:ser>
          <c:idx val="3"/>
          <c:order val="3"/>
          <c:tx>
            <c:strRef>
              <c:f>väittämät!$F$38</c:f>
              <c:strCache>
                <c:ptCount val="1"/>
                <c:pt idx="0">
                  <c:v>Ei ole työskennellyt maahanmuuttajan kanssa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väittämät!$B$39:$B$41</c:f>
              <c:strCache>
                <c:ptCount val="3"/>
                <c:pt idx="0">
                  <c:v>Maahanmuuttajat vievät suomalaisten työpaikat.</c:v>
                </c:pt>
                <c:pt idx="1">
                  <c:v>Maahanmuutto polkee palkkoja Suomessa.</c:v>
                </c:pt>
                <c:pt idx="2">
                  <c:v>Maahanmuuttajat eivät sopeudu suomalaiseen työelämään.</c:v>
                </c:pt>
              </c:strCache>
            </c:strRef>
          </c:cat>
          <c:val>
            <c:numRef>
              <c:f>väittämät!$F$39:$F$41</c:f>
              <c:numCache>
                <c:formatCode>General</c:formatCode>
                <c:ptCount val="3"/>
                <c:pt idx="0">
                  <c:v>37</c:v>
                </c:pt>
                <c:pt idx="1">
                  <c:v>53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CB-4C25-B541-C7936E1748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06591792"/>
        <c:axId val="1228577904"/>
      </c:barChart>
      <c:catAx>
        <c:axId val="12065917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28577904"/>
        <c:crosses val="autoZero"/>
        <c:auto val="1"/>
        <c:lblAlgn val="ctr"/>
        <c:lblOffset val="100"/>
        <c:noMultiLvlLbl val="0"/>
      </c:catAx>
      <c:valAx>
        <c:axId val="122857790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0659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756083333333337"/>
          <c:y val="0.36269513888888888"/>
          <c:w val="0.2118558333333333"/>
          <c:h val="0.501239814814814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Täysin</a:t>
            </a:r>
            <a:r>
              <a:rPr lang="fi-FI" baseline="0"/>
              <a:t> tai jokseenkin s</a:t>
            </a:r>
            <a:r>
              <a:rPr lang="fi-FI"/>
              <a:t>amaa mieltä väittämästä</a:t>
            </a:r>
          </a:p>
          <a:p>
            <a:pPr>
              <a:defRPr/>
            </a:pPr>
            <a:r>
              <a:rPr lang="fi-FI"/>
              <a:t>(%, vastaajina vain maahanmuuttajan kanssa työskennelleet)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väittämät!$C$50</c:f>
              <c:strCache>
                <c:ptCount val="1"/>
                <c:pt idx="0">
                  <c:v>Nainen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väittämät!$B$51:$B$55</c:f>
              <c:strCache>
                <c:ptCount val="5"/>
                <c:pt idx="0">
                  <c:v>Maahanmuuttajat ovat yhtä hyviä tai huonoja työntekijöitä kuin suomalaisetkin.</c:v>
                </c:pt>
                <c:pt idx="1">
                  <c:v>Maahanmuuttajien on vaikea sopeutua suomalaisen työelämän tapoihin.</c:v>
                </c:pt>
                <c:pt idx="2">
                  <c:v>Työskentely maahanmuuttajan kanssa on ollut opettavaista.</c:v>
                </c:pt>
                <c:pt idx="3">
                  <c:v>Puutteellinen kielitaito hankaloittaa työskentelyä Suomessa.</c:v>
                </c:pt>
                <c:pt idx="4">
                  <c:v>Maahanmuuttajat eivät välitä työturvallisuudesta samaan tapaan kuin suomalaiset työntekijät.</c:v>
                </c:pt>
              </c:strCache>
            </c:strRef>
          </c:cat>
          <c:val>
            <c:numRef>
              <c:f>väittämät!$C$51:$C$55</c:f>
              <c:numCache>
                <c:formatCode>General</c:formatCode>
                <c:ptCount val="5"/>
                <c:pt idx="0">
                  <c:v>91</c:v>
                </c:pt>
                <c:pt idx="1">
                  <c:v>42</c:v>
                </c:pt>
                <c:pt idx="2">
                  <c:v>83</c:v>
                </c:pt>
                <c:pt idx="3">
                  <c:v>89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D4-4AA0-81E2-289B85E20AD5}"/>
            </c:ext>
          </c:extLst>
        </c:ser>
        <c:ser>
          <c:idx val="1"/>
          <c:order val="1"/>
          <c:tx>
            <c:strRef>
              <c:f>väittämät!$D$50</c:f>
              <c:strCache>
                <c:ptCount val="1"/>
                <c:pt idx="0">
                  <c:v>Mies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väittämät!$B$51:$B$55</c:f>
              <c:strCache>
                <c:ptCount val="5"/>
                <c:pt idx="0">
                  <c:v>Maahanmuuttajat ovat yhtä hyviä tai huonoja työntekijöitä kuin suomalaisetkin.</c:v>
                </c:pt>
                <c:pt idx="1">
                  <c:v>Maahanmuuttajien on vaikea sopeutua suomalaisen työelämän tapoihin.</c:v>
                </c:pt>
                <c:pt idx="2">
                  <c:v>Työskentely maahanmuuttajan kanssa on ollut opettavaista.</c:v>
                </c:pt>
                <c:pt idx="3">
                  <c:v>Puutteellinen kielitaito hankaloittaa työskentelyä Suomessa.</c:v>
                </c:pt>
                <c:pt idx="4">
                  <c:v>Maahanmuuttajat eivät välitä työturvallisuudesta samaan tapaan kuin suomalaiset työntekijät.</c:v>
                </c:pt>
              </c:strCache>
            </c:strRef>
          </c:cat>
          <c:val>
            <c:numRef>
              <c:f>väittämät!$D$51:$D$55</c:f>
              <c:numCache>
                <c:formatCode>General</c:formatCode>
                <c:ptCount val="5"/>
                <c:pt idx="0">
                  <c:v>79</c:v>
                </c:pt>
                <c:pt idx="1">
                  <c:v>48</c:v>
                </c:pt>
                <c:pt idx="2">
                  <c:v>66</c:v>
                </c:pt>
                <c:pt idx="3">
                  <c:v>89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D4-4AA0-81E2-289B85E20A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83124144"/>
        <c:axId val="1138736656"/>
      </c:barChart>
      <c:catAx>
        <c:axId val="12831241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38736656"/>
        <c:crosses val="autoZero"/>
        <c:auto val="1"/>
        <c:lblAlgn val="ctr"/>
        <c:lblOffset val="100"/>
        <c:noMultiLvlLbl val="0"/>
      </c:catAx>
      <c:valAx>
        <c:axId val="113873665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8312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 Onko mielestäsi enemmän hyvä vai huono asia, että Suomeen tulee työntekijöitä ulkomailta?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Taul1!$E$8</c:f>
              <c:strCache>
                <c:ptCount val="1"/>
                <c:pt idx="0">
                  <c:v>Enemmän hyvä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Taul1!$D$9:$D$14</c:f>
              <c:strCache>
                <c:ptCount val="6"/>
                <c:pt idx="0">
                  <c:v>Julkinen palveluala</c:v>
                </c:pt>
                <c:pt idx="1">
                  <c:v>Yksityinen palveluala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Taul1!$E$9:$E$14</c:f>
              <c:numCache>
                <c:formatCode>General</c:formatCode>
                <c:ptCount val="6"/>
                <c:pt idx="0">
                  <c:v>65</c:v>
                </c:pt>
                <c:pt idx="1">
                  <c:v>60</c:v>
                </c:pt>
                <c:pt idx="2">
                  <c:v>43</c:v>
                </c:pt>
                <c:pt idx="3">
                  <c:v>47</c:v>
                </c:pt>
                <c:pt idx="5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3C-402B-9D9F-1CAF49C91222}"/>
            </c:ext>
          </c:extLst>
        </c:ser>
        <c:ser>
          <c:idx val="1"/>
          <c:order val="1"/>
          <c:tx>
            <c:strRef>
              <c:f>Taul1!$F$8</c:f>
              <c:strCache>
                <c:ptCount val="1"/>
                <c:pt idx="0">
                  <c:v>Enemmän huono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Taul1!$D$9:$D$14</c:f>
              <c:strCache>
                <c:ptCount val="6"/>
                <c:pt idx="0">
                  <c:v>Julkinen palveluala</c:v>
                </c:pt>
                <c:pt idx="1">
                  <c:v>Yksityinen palveluala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Taul1!$F$9:$F$14</c:f>
              <c:numCache>
                <c:formatCode>General</c:formatCode>
                <c:ptCount val="6"/>
                <c:pt idx="0">
                  <c:v>32</c:v>
                </c:pt>
                <c:pt idx="1">
                  <c:v>36</c:v>
                </c:pt>
                <c:pt idx="2">
                  <c:v>51</c:v>
                </c:pt>
                <c:pt idx="3">
                  <c:v>46</c:v>
                </c:pt>
                <c:pt idx="5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3C-402B-9D9F-1CAF49C91222}"/>
            </c:ext>
          </c:extLst>
        </c:ser>
        <c:ser>
          <c:idx val="2"/>
          <c:order val="2"/>
          <c:tx>
            <c:strRef>
              <c:f>Taul1!$G$8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Taul1!$D$9:$D$14</c:f>
              <c:strCache>
                <c:ptCount val="6"/>
                <c:pt idx="0">
                  <c:v>Julkinen palveluala</c:v>
                </c:pt>
                <c:pt idx="1">
                  <c:v>Yksityinen palveluala</c:v>
                </c:pt>
                <c:pt idx="2">
                  <c:v>Teollisuus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Taul1!$G$9:$G$14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7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3C-402B-9D9F-1CAF49C9122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52006672"/>
        <c:axId val="1028780128"/>
      </c:barChart>
      <c:catAx>
        <c:axId val="11520066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28780128"/>
        <c:crosses val="autoZero"/>
        <c:auto val="1"/>
        <c:lblAlgn val="ctr"/>
        <c:lblOffset val="100"/>
        <c:noMultiLvlLbl val="0"/>
      </c:catAx>
      <c:valAx>
        <c:axId val="102878012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5200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kern="1200" spc="0" baseline="0">
                <a:solidFill>
                  <a:srgbClr val="595959"/>
                </a:solidFill>
                <a:effectLst/>
              </a:rPr>
              <a:t> Onko mielestäsi enemmän hyvä vai huono asia, että Suomeen tulee työntekijöitä ulkomailta? (%)</a:t>
            </a:r>
          </a:p>
          <a:p>
            <a:pPr>
              <a:defRPr/>
            </a:pPr>
            <a:r>
              <a:rPr lang="fi-FI" sz="1100" b="0" i="0" kern="1200" spc="0" baseline="0">
                <a:solidFill>
                  <a:srgbClr val="595959"/>
                </a:solidFill>
                <a:effectLst/>
              </a:rPr>
              <a:t>(SAK:n jäsentutkimus 2019 ja SAK:n luottamushenkilöpaneeli 2019</a:t>
            </a:r>
            <a:r>
              <a:rPr lang="fi-FI" sz="1400" b="0" i="0" kern="1200" spc="0" baseline="0">
                <a:solidFill>
                  <a:srgbClr val="595959"/>
                </a:solidFill>
                <a:effectLst/>
              </a:rPr>
              <a:t>)</a:t>
            </a:r>
            <a:endParaRPr lang="fi-FI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Taul2!$F$8</c:f>
              <c:strCache>
                <c:ptCount val="1"/>
                <c:pt idx="0">
                  <c:v>Enemmän hyvä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Taul2!$E$9:$E$19</c:f>
              <c:strCache>
                <c:ptCount val="11"/>
                <c:pt idx="0">
                  <c:v>Mies</c:v>
                </c:pt>
                <c:pt idx="1">
                  <c:v>Nainen</c:v>
                </c:pt>
                <c:pt idx="2">
                  <c:v>20-30 vuotta</c:v>
                </c:pt>
                <c:pt idx="3">
                  <c:v>31-40 vuotta</c:v>
                </c:pt>
                <c:pt idx="4">
                  <c:v>On työskennellyt maahanmuuttajan kanssa</c:v>
                </c:pt>
                <c:pt idx="5">
                  <c:v>Ei ole työskennellyt maahanmuuttajan kanssa kanssa</c:v>
                </c:pt>
                <c:pt idx="7">
                  <c:v>Luottamushenkilö, nainen</c:v>
                </c:pt>
                <c:pt idx="8">
                  <c:v>Luottamushenkilö, mies</c:v>
                </c:pt>
                <c:pt idx="9">
                  <c:v>Luottamushenkilö, maahanmuuttajia työpaikalla</c:v>
                </c:pt>
                <c:pt idx="10">
                  <c:v>Luottamushenkilö, ei maahanmuuttajia työpaikalla</c:v>
                </c:pt>
              </c:strCache>
            </c:strRef>
          </c:cat>
          <c:val>
            <c:numRef>
              <c:f>Taul2!$F$9:$F$19</c:f>
              <c:numCache>
                <c:formatCode>General</c:formatCode>
                <c:ptCount val="11"/>
                <c:pt idx="0">
                  <c:v>49</c:v>
                </c:pt>
                <c:pt idx="1">
                  <c:v>58</c:v>
                </c:pt>
                <c:pt idx="2">
                  <c:v>48</c:v>
                </c:pt>
                <c:pt idx="3">
                  <c:v>57</c:v>
                </c:pt>
                <c:pt idx="4">
                  <c:v>58</c:v>
                </c:pt>
                <c:pt idx="5">
                  <c:v>40</c:v>
                </c:pt>
                <c:pt idx="7">
                  <c:v>43</c:v>
                </c:pt>
                <c:pt idx="8">
                  <c:v>32</c:v>
                </c:pt>
                <c:pt idx="9">
                  <c:v>40</c:v>
                </c:pt>
                <c:pt idx="1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76-4926-9046-0CC5D30123C8}"/>
            </c:ext>
          </c:extLst>
        </c:ser>
        <c:ser>
          <c:idx val="1"/>
          <c:order val="1"/>
          <c:tx>
            <c:strRef>
              <c:f>Taul2!$G$8</c:f>
              <c:strCache>
                <c:ptCount val="1"/>
                <c:pt idx="0">
                  <c:v>Enemmän huono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Taul2!$E$9:$E$19</c:f>
              <c:strCache>
                <c:ptCount val="11"/>
                <c:pt idx="0">
                  <c:v>Mies</c:v>
                </c:pt>
                <c:pt idx="1">
                  <c:v>Nainen</c:v>
                </c:pt>
                <c:pt idx="2">
                  <c:v>20-30 vuotta</c:v>
                </c:pt>
                <c:pt idx="3">
                  <c:v>31-40 vuotta</c:v>
                </c:pt>
                <c:pt idx="4">
                  <c:v>On työskennellyt maahanmuuttajan kanssa</c:v>
                </c:pt>
                <c:pt idx="5">
                  <c:v>Ei ole työskennellyt maahanmuuttajan kanssa kanssa</c:v>
                </c:pt>
                <c:pt idx="7">
                  <c:v>Luottamushenkilö, nainen</c:v>
                </c:pt>
                <c:pt idx="8">
                  <c:v>Luottamushenkilö, mies</c:v>
                </c:pt>
                <c:pt idx="9">
                  <c:v>Luottamushenkilö, maahanmuuttajia työpaikalla</c:v>
                </c:pt>
                <c:pt idx="10">
                  <c:v>Luottamushenkilö, ei maahanmuuttajia työpaikalla</c:v>
                </c:pt>
              </c:strCache>
            </c:strRef>
          </c:cat>
          <c:val>
            <c:numRef>
              <c:f>Taul2!$G$9:$G$19</c:f>
              <c:numCache>
                <c:formatCode>General</c:formatCode>
                <c:ptCount val="11"/>
                <c:pt idx="0">
                  <c:v>46</c:v>
                </c:pt>
                <c:pt idx="1">
                  <c:v>37</c:v>
                </c:pt>
                <c:pt idx="2">
                  <c:v>47</c:v>
                </c:pt>
                <c:pt idx="3">
                  <c:v>39</c:v>
                </c:pt>
                <c:pt idx="4">
                  <c:v>37</c:v>
                </c:pt>
                <c:pt idx="5">
                  <c:v>55</c:v>
                </c:pt>
                <c:pt idx="7">
                  <c:v>23</c:v>
                </c:pt>
                <c:pt idx="8">
                  <c:v>39</c:v>
                </c:pt>
                <c:pt idx="9">
                  <c:v>29</c:v>
                </c:pt>
                <c:pt idx="1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76-4926-9046-0CC5D30123C8}"/>
            </c:ext>
          </c:extLst>
        </c:ser>
        <c:ser>
          <c:idx val="2"/>
          <c:order val="2"/>
          <c:tx>
            <c:strRef>
              <c:f>Taul2!$H$8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Taul2!$E$9:$E$19</c:f>
              <c:strCache>
                <c:ptCount val="11"/>
                <c:pt idx="0">
                  <c:v>Mies</c:v>
                </c:pt>
                <c:pt idx="1">
                  <c:v>Nainen</c:v>
                </c:pt>
                <c:pt idx="2">
                  <c:v>20-30 vuotta</c:v>
                </c:pt>
                <c:pt idx="3">
                  <c:v>31-40 vuotta</c:v>
                </c:pt>
                <c:pt idx="4">
                  <c:v>On työskennellyt maahanmuuttajan kanssa</c:v>
                </c:pt>
                <c:pt idx="5">
                  <c:v>Ei ole työskennellyt maahanmuuttajan kanssa kanssa</c:v>
                </c:pt>
                <c:pt idx="7">
                  <c:v>Luottamushenkilö, nainen</c:v>
                </c:pt>
                <c:pt idx="8">
                  <c:v>Luottamushenkilö, mies</c:v>
                </c:pt>
                <c:pt idx="9">
                  <c:v>Luottamushenkilö, maahanmuuttajia työpaikalla</c:v>
                </c:pt>
                <c:pt idx="10">
                  <c:v>Luottamushenkilö, ei maahanmuuttajia työpaikalla</c:v>
                </c:pt>
              </c:strCache>
            </c:strRef>
          </c:cat>
          <c:val>
            <c:numRef>
              <c:f>Taul2!$H$9:$H$19</c:f>
              <c:numCache>
                <c:formatCode>General</c:formatCode>
                <c:ptCount val="11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4</c:v>
                </c:pt>
                <c:pt idx="7">
                  <c:v>33</c:v>
                </c:pt>
                <c:pt idx="8">
                  <c:v>29</c:v>
                </c:pt>
                <c:pt idx="9">
                  <c:v>31</c:v>
                </c:pt>
                <c:pt idx="1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76-4926-9046-0CC5D30123C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31433455"/>
        <c:axId val="1844716191"/>
      </c:barChart>
      <c:catAx>
        <c:axId val="193143345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44716191"/>
        <c:crosses val="autoZero"/>
        <c:auto val="1"/>
        <c:lblAlgn val="ctr"/>
        <c:lblOffset val="100"/>
        <c:noMultiLvlLbl val="0"/>
      </c:catAx>
      <c:valAx>
        <c:axId val="1844716191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31433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Onko työpaikkanne maahanmuuttajilla mahdollisuuksia osallistua suomen/ruotsin kielen koulutukseen työajalla? (%, n=473)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Taul1!$D$35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Taul1!$C$36:$C$41</c:f>
              <c:strCache>
                <c:ptCount val="6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Taul1!$D$36:$D$41</c:f>
              <c:numCache>
                <c:formatCode>General</c:formatCode>
                <c:ptCount val="6"/>
                <c:pt idx="0">
                  <c:v>7</c:v>
                </c:pt>
                <c:pt idx="1">
                  <c:v>4</c:v>
                </c:pt>
                <c:pt idx="2">
                  <c:v>9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B3-4B12-AC34-770A9902B914}"/>
            </c:ext>
          </c:extLst>
        </c:ser>
        <c:ser>
          <c:idx val="1"/>
          <c:order val="1"/>
          <c:tx>
            <c:strRef>
              <c:f>Taul1!$E$35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Taul1!$C$36:$C$41</c:f>
              <c:strCache>
                <c:ptCount val="6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Taul1!$E$36:$E$41</c:f>
              <c:numCache>
                <c:formatCode>General</c:formatCode>
                <c:ptCount val="6"/>
                <c:pt idx="0">
                  <c:v>57</c:v>
                </c:pt>
                <c:pt idx="1">
                  <c:v>74</c:v>
                </c:pt>
                <c:pt idx="2">
                  <c:v>52</c:v>
                </c:pt>
                <c:pt idx="3">
                  <c:v>79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B3-4B12-AC34-770A9902B914}"/>
            </c:ext>
          </c:extLst>
        </c:ser>
        <c:ser>
          <c:idx val="2"/>
          <c:order val="2"/>
          <c:tx>
            <c:strRef>
              <c:f>Taul1!$F$35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Taul1!$C$36:$C$41</c:f>
              <c:strCache>
                <c:ptCount val="6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Taul1!$F$36:$F$41</c:f>
              <c:numCache>
                <c:formatCode>General</c:formatCode>
                <c:ptCount val="6"/>
                <c:pt idx="0">
                  <c:v>36</c:v>
                </c:pt>
                <c:pt idx="1">
                  <c:v>22</c:v>
                </c:pt>
                <c:pt idx="2">
                  <c:v>39</c:v>
                </c:pt>
                <c:pt idx="3">
                  <c:v>21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B3-4B12-AC34-770A9902B91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15363968"/>
        <c:axId val="1664385184"/>
      </c:barChart>
      <c:catAx>
        <c:axId val="1915363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64385184"/>
        <c:crosses val="autoZero"/>
        <c:auto val="1"/>
        <c:lblAlgn val="ctr"/>
        <c:lblOffset val="100"/>
        <c:noMultiLvlLbl val="0"/>
      </c:catAx>
      <c:valAx>
        <c:axId val="16643851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1536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Onko työpaikallanne esiintynyt syrjintää maahanmuuttajia/ulkomaalaisia työntekijöitä kohtaan? (%, n=473)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Taul1!$D$48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Taul1!$C$49:$C$54</c:f>
              <c:strCache>
                <c:ptCount val="6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Taul1!$D$49:$D$54</c:f>
              <c:numCache>
                <c:formatCode>General</c:formatCode>
                <c:ptCount val="6"/>
                <c:pt idx="0">
                  <c:v>10</c:v>
                </c:pt>
                <c:pt idx="1">
                  <c:v>8</c:v>
                </c:pt>
                <c:pt idx="2">
                  <c:v>8</c:v>
                </c:pt>
                <c:pt idx="3">
                  <c:v>11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65-4944-BFC1-27913D2F95C9}"/>
            </c:ext>
          </c:extLst>
        </c:ser>
        <c:ser>
          <c:idx val="1"/>
          <c:order val="1"/>
          <c:tx>
            <c:strRef>
              <c:f>Taul1!$E$48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Taul1!$C$49:$C$54</c:f>
              <c:strCache>
                <c:ptCount val="6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Taul1!$E$49:$E$54</c:f>
              <c:numCache>
                <c:formatCode>General</c:formatCode>
                <c:ptCount val="6"/>
                <c:pt idx="0">
                  <c:v>71</c:v>
                </c:pt>
                <c:pt idx="1">
                  <c:v>75</c:v>
                </c:pt>
                <c:pt idx="2">
                  <c:v>61</c:v>
                </c:pt>
                <c:pt idx="3">
                  <c:v>55</c:v>
                </c:pt>
                <c:pt idx="5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65-4944-BFC1-27913D2F95C9}"/>
            </c:ext>
          </c:extLst>
        </c:ser>
        <c:ser>
          <c:idx val="2"/>
          <c:order val="2"/>
          <c:tx>
            <c:strRef>
              <c:f>Taul1!$F$48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Taul1!$C$49:$C$54</c:f>
              <c:strCache>
                <c:ptCount val="6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Taul1!$F$49:$F$54</c:f>
              <c:numCache>
                <c:formatCode>General</c:formatCode>
                <c:ptCount val="6"/>
                <c:pt idx="0">
                  <c:v>19</c:v>
                </c:pt>
                <c:pt idx="1">
                  <c:v>16</c:v>
                </c:pt>
                <c:pt idx="2">
                  <c:v>31</c:v>
                </c:pt>
                <c:pt idx="3">
                  <c:v>34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65-4944-BFC1-27913D2F95C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02488320"/>
        <c:axId val="1790213984"/>
      </c:barChart>
      <c:catAx>
        <c:axId val="2002488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90213984"/>
        <c:crosses val="autoZero"/>
        <c:auto val="1"/>
        <c:lblAlgn val="ctr"/>
        <c:lblOffset val="100"/>
        <c:noMultiLvlLbl val="0"/>
      </c:catAx>
      <c:valAx>
        <c:axId val="17902139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0248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 Otetaanko työpaikkasi henkilöstöpolitiikassa maahanmuuttajat/ulkomaalaiset työntekijät erikseen huomioon? (%, n=473)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Taul1!$D$75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Taul1!$C$76:$C$81</c:f>
              <c:strCache>
                <c:ptCount val="6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Taul1!$D$76:$D$81</c:f>
              <c:numCache>
                <c:formatCode>General</c:formatCode>
                <c:ptCount val="6"/>
                <c:pt idx="0">
                  <c:v>32</c:v>
                </c:pt>
                <c:pt idx="1">
                  <c:v>27</c:v>
                </c:pt>
                <c:pt idx="2">
                  <c:v>37</c:v>
                </c:pt>
                <c:pt idx="3">
                  <c:v>29</c:v>
                </c:pt>
                <c:pt idx="5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17-4D60-8F3A-62A4FECEE74F}"/>
            </c:ext>
          </c:extLst>
        </c:ser>
        <c:ser>
          <c:idx val="1"/>
          <c:order val="1"/>
          <c:tx>
            <c:strRef>
              <c:f>Taul1!$E$75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Taul1!$C$76:$C$81</c:f>
              <c:strCache>
                <c:ptCount val="6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Taul1!$E$76:$E$81</c:f>
              <c:numCache>
                <c:formatCode>General</c:formatCode>
                <c:ptCount val="6"/>
                <c:pt idx="0">
                  <c:v>47</c:v>
                </c:pt>
                <c:pt idx="1">
                  <c:v>56</c:v>
                </c:pt>
                <c:pt idx="2">
                  <c:v>36</c:v>
                </c:pt>
                <c:pt idx="3">
                  <c:v>45</c:v>
                </c:pt>
                <c:pt idx="5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17-4D60-8F3A-62A4FECEE74F}"/>
            </c:ext>
          </c:extLst>
        </c:ser>
        <c:ser>
          <c:idx val="2"/>
          <c:order val="2"/>
          <c:tx>
            <c:strRef>
              <c:f>Taul1!$F$75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Taul1!$C$76:$C$81</c:f>
              <c:strCache>
                <c:ptCount val="6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5">
                  <c:v>Kaikki</c:v>
                </c:pt>
              </c:strCache>
            </c:strRef>
          </c:cat>
          <c:val>
            <c:numRef>
              <c:f>Taul1!$F$76:$F$81</c:f>
              <c:numCache>
                <c:formatCode>General</c:formatCode>
                <c:ptCount val="6"/>
                <c:pt idx="0">
                  <c:v>22</c:v>
                </c:pt>
                <c:pt idx="1">
                  <c:v>18</c:v>
                </c:pt>
                <c:pt idx="2">
                  <c:v>28</c:v>
                </c:pt>
                <c:pt idx="3">
                  <c:v>26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17-4D60-8F3A-62A4FECEE74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02464320"/>
        <c:axId val="1779863936"/>
      </c:barChart>
      <c:catAx>
        <c:axId val="2002464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79863936"/>
        <c:crosses val="autoZero"/>
        <c:auto val="1"/>
        <c:lblAlgn val="ctr"/>
        <c:lblOffset val="100"/>
        <c:noMultiLvlLbl val="0"/>
      </c:catAx>
      <c:valAx>
        <c:axId val="177986393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0246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8462F-C259-D646-A144-CC292F11CDDD}" type="datetimeFigureOut">
              <a:t>26.6.2019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165D5-A6BD-1742-A3F7-FD73FA407A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413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AB9BA-03A4-2640-B45D-B5280DA59C80}" type="datetimeFigureOut">
              <a:t>26.6.2019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A5AA5-429D-7648-8B34-2BDDC672BC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88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5AA5-429D-7648-8B34-2BDDC672BC18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5193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A5AA5-429D-7648-8B34-2BDDC672BC18}" type="slidenum">
              <a:rPr lang="fi-FI" smtClean="0"/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3160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- puna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339570"/>
            <a:ext cx="8136467" cy="1225021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Kirjoita tähän</a:t>
            </a:r>
            <a:br>
              <a:rPr lang="fi-FI"/>
            </a:br>
            <a:r>
              <a:rPr lang="fi-FI"/>
              <a:t>presentaation otsikko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667" y="4802715"/>
            <a:ext cx="8128000" cy="475457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8" name="Picture 7" descr="slog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7" y="373592"/>
            <a:ext cx="2419427" cy="1633114"/>
          </a:xfrm>
          <a:prstGeom prst="rect">
            <a:avLst/>
          </a:prstGeom>
        </p:spPr>
      </p:pic>
      <p:pic>
        <p:nvPicPr>
          <p:cNvPr id="9" name="Picture 8" descr="SAK-logo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592"/>
            <a:ext cx="1679017" cy="78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6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5236656"/>
            <a:ext cx="761998" cy="3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1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22261"/>
            <a:ext cx="7772400" cy="1135063"/>
          </a:xfrm>
        </p:spPr>
        <p:txBody>
          <a:bodyPr anchor="b">
            <a:normAutofit/>
          </a:bodyPr>
          <a:lstStyle>
            <a:lvl1pPr algn="l">
              <a:defRPr sz="32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57324"/>
            <a:ext cx="7772400" cy="1250156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7" name="Picture 6" descr="slogan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25" y="296333"/>
            <a:ext cx="1578254" cy="1083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5236656"/>
            <a:ext cx="761998" cy="3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36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8317"/>
            <a:ext cx="4038600" cy="31432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8317"/>
            <a:ext cx="4038600" cy="31432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5236656"/>
            <a:ext cx="761998" cy="3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35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530"/>
            <a:ext cx="4040188" cy="31998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05530"/>
            <a:ext cx="4041775" cy="31998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5236656"/>
            <a:ext cx="761998" cy="3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9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5236656"/>
            <a:ext cx="761998" cy="3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19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5236656"/>
            <a:ext cx="761998" cy="3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14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5236656"/>
            <a:ext cx="761998" cy="3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03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5236656"/>
            <a:ext cx="761998" cy="3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15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5236656"/>
            <a:ext cx="761998" cy="3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29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5236656"/>
            <a:ext cx="761998" cy="3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0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-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339570"/>
            <a:ext cx="8136467" cy="1225021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Kirjoita tähän</a:t>
            </a:r>
            <a:br>
              <a:rPr lang="fi-FI"/>
            </a:br>
            <a:r>
              <a:rPr lang="fi-FI"/>
              <a:t>presentaation otsikko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667" y="4802715"/>
            <a:ext cx="8128000" cy="475457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8" name="Picture 7" descr="slog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7" y="373592"/>
            <a:ext cx="2419427" cy="1633114"/>
          </a:xfrm>
          <a:prstGeom prst="rect">
            <a:avLst/>
          </a:prstGeom>
        </p:spPr>
      </p:pic>
      <p:pic>
        <p:nvPicPr>
          <p:cNvPr id="9" name="Picture 8" descr="SAK-logo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592"/>
            <a:ext cx="1679017" cy="78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2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864000" cy="304271"/>
          </a:xfrm>
        </p:spPr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1200" y="5296959"/>
            <a:ext cx="4446076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67276" y="5296959"/>
            <a:ext cx="863599" cy="304271"/>
          </a:xfrm>
        </p:spPr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5236656"/>
            <a:ext cx="761998" cy="355599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399" y="5231893"/>
            <a:ext cx="1205029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00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864000" cy="304271"/>
          </a:xfrm>
        </p:spPr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1200" y="5296959"/>
            <a:ext cx="4446076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67276" y="5296959"/>
            <a:ext cx="863599" cy="304271"/>
          </a:xfrm>
        </p:spPr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5236656"/>
            <a:ext cx="761998" cy="3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48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22261"/>
            <a:ext cx="7772400" cy="1135063"/>
          </a:xfrm>
        </p:spPr>
        <p:txBody>
          <a:bodyPr anchor="b">
            <a:normAutofit/>
          </a:bodyPr>
          <a:lstStyle>
            <a:lvl1pPr algn="l">
              <a:defRPr sz="32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57324"/>
            <a:ext cx="7772400" cy="1250156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pic>
        <p:nvPicPr>
          <p:cNvPr id="7" name="Picture 6" descr="slogan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25" y="296333"/>
            <a:ext cx="1578254" cy="1083734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864000" cy="304271"/>
          </a:xfrm>
        </p:spPr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1200" y="5296959"/>
            <a:ext cx="4446076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67276" y="5296959"/>
            <a:ext cx="863599" cy="304271"/>
          </a:xfrm>
        </p:spPr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1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5236656"/>
            <a:ext cx="761998" cy="355599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399" y="5231893"/>
            <a:ext cx="1205029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83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8317"/>
            <a:ext cx="4038600" cy="31432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8317"/>
            <a:ext cx="4038600" cy="31432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864000" cy="304271"/>
          </a:xfrm>
        </p:spPr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1200" y="5296959"/>
            <a:ext cx="4446076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67276" y="5296959"/>
            <a:ext cx="863599" cy="304271"/>
          </a:xfrm>
        </p:spPr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1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5236656"/>
            <a:ext cx="761998" cy="355599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399" y="5231893"/>
            <a:ext cx="1205029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53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530"/>
            <a:ext cx="4040188" cy="31998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05530"/>
            <a:ext cx="4041775" cy="31998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864000" cy="304271"/>
          </a:xfrm>
        </p:spPr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1200" y="5296959"/>
            <a:ext cx="4446076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67276" y="5296959"/>
            <a:ext cx="863599" cy="304271"/>
          </a:xfrm>
        </p:spPr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1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5236656"/>
            <a:ext cx="761998" cy="355599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399" y="5231893"/>
            <a:ext cx="1205029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19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864000" cy="304271"/>
          </a:xfrm>
        </p:spPr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1200" y="5296959"/>
            <a:ext cx="4446076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67276" y="5296959"/>
            <a:ext cx="863599" cy="304271"/>
          </a:xfrm>
        </p:spPr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5236656"/>
            <a:ext cx="761998" cy="355599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399" y="5231893"/>
            <a:ext cx="1205029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97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864000" cy="304271"/>
          </a:xfrm>
        </p:spPr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1200" y="5296959"/>
            <a:ext cx="4446076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67276" y="5296959"/>
            <a:ext cx="863599" cy="304271"/>
          </a:xfrm>
        </p:spPr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5236656"/>
            <a:ext cx="761998" cy="355599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399" y="5231893"/>
            <a:ext cx="1205029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09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5236656"/>
            <a:ext cx="761998" cy="3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37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5236656"/>
            <a:ext cx="761998" cy="3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78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5236656"/>
            <a:ext cx="761998" cy="3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8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- violetti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339570"/>
            <a:ext cx="8136467" cy="1225021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Kirjoita tähän</a:t>
            </a:r>
            <a:br>
              <a:rPr lang="fi-FI"/>
            </a:br>
            <a:r>
              <a:rPr lang="fi-FI"/>
              <a:t>presentaation otsikko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667" y="4802715"/>
            <a:ext cx="8128000" cy="475457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8" name="Picture 7" descr="slog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7" y="373592"/>
            <a:ext cx="2419427" cy="1633114"/>
          </a:xfrm>
          <a:prstGeom prst="rect">
            <a:avLst/>
          </a:prstGeom>
        </p:spPr>
      </p:pic>
      <p:pic>
        <p:nvPicPr>
          <p:cNvPr id="9" name="Picture 8" descr="SAK-logo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592"/>
            <a:ext cx="1679017" cy="78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572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5236656"/>
            <a:ext cx="761998" cy="3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7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- turkoos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339570"/>
            <a:ext cx="8136467" cy="1225021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Kirjoita tähän</a:t>
            </a:r>
            <a:br>
              <a:rPr lang="fi-FI"/>
            </a:br>
            <a:r>
              <a:rPr lang="fi-FI"/>
              <a:t>presentaation otsikko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667" y="4802715"/>
            <a:ext cx="8128000" cy="475457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8" name="Picture 7" descr="slog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7" y="373592"/>
            <a:ext cx="2419427" cy="1633114"/>
          </a:xfrm>
          <a:prstGeom prst="rect">
            <a:avLst/>
          </a:prstGeom>
        </p:spPr>
      </p:pic>
      <p:pic>
        <p:nvPicPr>
          <p:cNvPr id="9" name="Picture 8" descr="SAK-logo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592"/>
            <a:ext cx="1679017" cy="78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5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871521"/>
            <a:ext cx="8136467" cy="936097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Kiitos.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667" y="4116915"/>
            <a:ext cx="8128000" cy="1267885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Etunimi Sukunimi</a:t>
            </a:r>
            <a:br>
              <a:rPr lang="fi-FI"/>
            </a:br>
            <a:r>
              <a:rPr lang="fi-FI"/>
              <a:t>+358 00 000 0000</a:t>
            </a:r>
            <a:br>
              <a:rPr lang="fi-FI"/>
            </a:br>
            <a:r>
              <a:rPr lang="fi-FI"/>
              <a:t>etunimi.sukunimi@sak.fi</a:t>
            </a:r>
            <a:endParaRPr lang="en-US"/>
          </a:p>
        </p:txBody>
      </p:sp>
      <p:pic>
        <p:nvPicPr>
          <p:cNvPr id="8" name="Picture 7" descr="slog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7" y="373592"/>
            <a:ext cx="2419427" cy="1633114"/>
          </a:xfrm>
          <a:prstGeom prst="rect">
            <a:avLst/>
          </a:prstGeom>
        </p:spPr>
      </p:pic>
      <p:pic>
        <p:nvPicPr>
          <p:cNvPr id="9" name="Picture 8" descr="SAK-logo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592"/>
            <a:ext cx="1679017" cy="78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kuv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339570"/>
            <a:ext cx="8136467" cy="1225021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Kirjoita tähän</a:t>
            </a:r>
            <a:br>
              <a:rPr lang="fi-FI"/>
            </a:br>
            <a:r>
              <a:rPr lang="fi-FI"/>
              <a:t>presentaation otsikko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667" y="4802715"/>
            <a:ext cx="8128000" cy="475457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8" name="Picture 7" descr="slog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7" y="373592"/>
            <a:ext cx="2419427" cy="1633114"/>
          </a:xfrm>
          <a:prstGeom prst="rect">
            <a:avLst/>
          </a:prstGeom>
        </p:spPr>
      </p:pic>
      <p:pic>
        <p:nvPicPr>
          <p:cNvPr id="9" name="Picture 8" descr="SAK-logo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592"/>
            <a:ext cx="1679017" cy="78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2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kuv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339570"/>
            <a:ext cx="8136467" cy="1225021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Kirjoita tähän</a:t>
            </a:r>
            <a:br>
              <a:rPr lang="fi-FI"/>
            </a:br>
            <a:r>
              <a:rPr lang="fi-FI"/>
              <a:t>presentaation otsikko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667" y="4802715"/>
            <a:ext cx="8128000" cy="475457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8" name="Picture 7" descr="slog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7" y="373592"/>
            <a:ext cx="2419427" cy="1633114"/>
          </a:xfrm>
          <a:prstGeom prst="rect">
            <a:avLst/>
          </a:prstGeom>
        </p:spPr>
      </p:pic>
      <p:pic>
        <p:nvPicPr>
          <p:cNvPr id="9" name="Picture 8" descr="SAK-logo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592"/>
            <a:ext cx="1679017" cy="78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1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kuv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339570"/>
            <a:ext cx="8136467" cy="1225021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Kirjoita tähän</a:t>
            </a:r>
            <a:br>
              <a:rPr lang="fi-FI"/>
            </a:br>
            <a:r>
              <a:rPr lang="fi-FI"/>
              <a:t>presentaation otsikko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667" y="4802715"/>
            <a:ext cx="8128000" cy="475457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8" name="Picture 7" descr="slog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7" y="373592"/>
            <a:ext cx="2419427" cy="1633114"/>
          </a:xfrm>
          <a:prstGeom prst="rect">
            <a:avLst/>
          </a:prstGeom>
        </p:spPr>
      </p:pic>
      <p:pic>
        <p:nvPicPr>
          <p:cNvPr id="9" name="Picture 8" descr="SAK-logo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592"/>
            <a:ext cx="1679017" cy="78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52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kuva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339570"/>
            <a:ext cx="8136467" cy="1225021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Kirjoita tähän</a:t>
            </a:r>
            <a:br>
              <a:rPr lang="fi-FI"/>
            </a:br>
            <a:r>
              <a:rPr lang="fi-FI"/>
              <a:t>presentaation otsikko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667" y="4802715"/>
            <a:ext cx="8128000" cy="475457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8" name="Picture 7" descr="slog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7" y="373592"/>
            <a:ext cx="2419427" cy="1633114"/>
          </a:xfrm>
          <a:prstGeom prst="rect">
            <a:avLst/>
          </a:prstGeom>
        </p:spPr>
      </p:pic>
      <p:pic>
        <p:nvPicPr>
          <p:cNvPr id="9" name="Picture 8" descr="SAK-logo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592"/>
            <a:ext cx="1679017" cy="78634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r>
              <a:rPr lang="fi-FI"/>
              <a:t>16.5.2019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9000" y="5296959"/>
            <a:ext cx="8635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039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61" r:id="rId5"/>
    <p:sldLayoutId id="2147483660" r:id="rId6"/>
    <p:sldLayoutId id="2147483662" r:id="rId7"/>
    <p:sldLayoutId id="2147483663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092200" indent="-288925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549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2065338" indent="-287338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522538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groups/mahikset/" TargetMode="External"/><Relationship Id="rId2" Type="http://schemas.openxmlformats.org/officeDocument/2006/relationships/hyperlink" Target="http://www.sak.fi/mahikset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80644ED-95DA-4973-94B4-10E3934A6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E01B491-C6B4-41C7-91BD-00EC029F9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1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6AECAE5-ABF2-4F06-915B-224B79E76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76"/>
          <a:stretch/>
        </p:blipFill>
        <p:spPr>
          <a:xfrm>
            <a:off x="-1" y="0"/>
            <a:ext cx="9144001" cy="5715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A643904-0776-4BFF-A103-C2ABDAA5C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512" y="318899"/>
            <a:ext cx="761998" cy="35559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0BC5CB2-119F-4C4F-882A-49BBE3736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73" y="314136"/>
            <a:ext cx="1205029" cy="365124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E4F5D01B-90E1-4C00-9CFB-C46E919E734D}"/>
              </a:ext>
            </a:extLst>
          </p:cNvPr>
          <p:cNvSpPr txBox="1">
            <a:spLocks/>
          </p:cNvSpPr>
          <p:nvPr/>
        </p:nvSpPr>
        <p:spPr>
          <a:xfrm>
            <a:off x="314077" y="4290635"/>
            <a:ext cx="8136467" cy="73206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dirty="0">
                <a:solidFill>
                  <a:schemeClr val="bg1"/>
                </a:solidFill>
              </a:rPr>
              <a:t>Maahanmuuton vaikutus työelämään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FA307E01-5D4A-4C3F-996E-B5181705D7D6}"/>
              </a:ext>
            </a:extLst>
          </p:cNvPr>
          <p:cNvSpPr txBox="1">
            <a:spLocks/>
          </p:cNvSpPr>
          <p:nvPr/>
        </p:nvSpPr>
        <p:spPr>
          <a:xfrm>
            <a:off x="322544" y="4903877"/>
            <a:ext cx="8128000" cy="47545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092200" indent="-288925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49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065338" indent="-287338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522538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600">
                <a:solidFill>
                  <a:schemeClr val="bg1"/>
                </a:solidFill>
              </a:rPr>
              <a:t>Mahdollisuuksien aika -hanke</a:t>
            </a:r>
            <a:br>
              <a:rPr lang="fi-FI" sz="1600">
                <a:solidFill>
                  <a:schemeClr val="bg1"/>
                </a:solidFill>
              </a:rPr>
            </a:br>
            <a:r>
              <a:rPr lang="fi-FI" sz="1600">
                <a:solidFill>
                  <a:schemeClr val="bg1"/>
                </a:solidFill>
              </a:rPr>
              <a:t>SAK:n edustajisto 16.5.2019</a:t>
            </a:r>
          </a:p>
        </p:txBody>
      </p:sp>
    </p:spTree>
    <p:extLst>
      <p:ext uri="{BB962C8B-B14F-4D97-AF65-F5344CB8AC3E}">
        <p14:creationId xmlns:p14="http://schemas.microsoft.com/office/powerpoint/2010/main" val="7991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FD62CF-BF60-4E40-8609-DAE41804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Miksi nämä kolme maata?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C40A82-DD4B-4C6A-929B-42F6A63C0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b="1"/>
              <a:t>Ruotsin</a:t>
            </a:r>
            <a:r>
              <a:rPr lang="fi-FI"/>
              <a:t> kohdalla tarkastellaan nk. </a:t>
            </a:r>
            <a:r>
              <a:rPr lang="fi-FI" err="1"/>
              <a:t>etableringsjobbeja</a:t>
            </a:r>
            <a:r>
              <a:rPr lang="fi-FI"/>
              <a:t>, jotka on tarkoitus ottaa käyttöön vuoden 2019 aikana. Niiden tarkoituksena on nopeuttaa ja parantaa uusien maahanmuuttajien ja pitkäaikaistyöttömien integroitumista työmarkkinoille. </a:t>
            </a:r>
          </a:p>
          <a:p>
            <a:pPr lvl="1"/>
            <a:r>
              <a:rPr lang="fi-FI"/>
              <a:t>Neuvoteltu kolmikantaisesti.</a:t>
            </a:r>
          </a:p>
          <a:p>
            <a:r>
              <a:rPr lang="fi-FI" b="1"/>
              <a:t>Kanadan</a:t>
            </a:r>
            <a:r>
              <a:rPr lang="fi-FI"/>
              <a:t> kohdalla painopiste on ”pisteytysmallissa” (</a:t>
            </a:r>
            <a:r>
              <a:rPr lang="fi-FI" err="1"/>
              <a:t>points-based</a:t>
            </a:r>
            <a:r>
              <a:rPr lang="fi-FI"/>
              <a:t> </a:t>
            </a:r>
            <a:r>
              <a:rPr lang="fi-FI" err="1"/>
              <a:t>system</a:t>
            </a:r>
            <a:r>
              <a:rPr lang="fi-FI"/>
              <a:t>), joka perustuu potentiaalisten maahanmuuttajien pisteyttämiseen sen mukaan, mikä heidän oletettu hyötynsä on työmarkkinoilla. </a:t>
            </a:r>
          </a:p>
          <a:p>
            <a:pPr lvl="1"/>
            <a:r>
              <a:rPr lang="fi-FI"/>
              <a:t>Malli ollut paljon esillä suomalaisessa maahanmuuttokeskustelussa.</a:t>
            </a:r>
          </a:p>
          <a:p>
            <a:r>
              <a:rPr lang="fi-FI" b="1"/>
              <a:t>Tanskan</a:t>
            </a:r>
            <a:r>
              <a:rPr lang="fi-FI"/>
              <a:t> osalta keskitytään maan tiukentuneeseen maahanmuutto- ja kotouttamispolitiikkaan.</a:t>
            </a:r>
          </a:p>
          <a:p>
            <a:pPr lvl="1"/>
            <a:r>
              <a:rPr lang="fi-FI"/>
              <a:t>”Kauhuskenaario”.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67AFE66-F6AB-452B-83C7-125609A87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3695D87-2ECA-4AFE-87DF-6BA119A1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1939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CC1F57-8210-4BB1-858F-774C319D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Ruotsin </a:t>
            </a:r>
            <a:r>
              <a:rPr lang="fi-FI" err="1"/>
              <a:t>etableringsjobb</a:t>
            </a:r>
            <a:r>
              <a:rPr lang="fi-FI"/>
              <a:t>-järjestelmä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D2342E-338C-4E0E-9D9A-1D1DA14C4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/>
              <a:t>Tarkoitus on helpottaa ja nopeuttaa vaikeasti työllistyvien, hiljattain Ruotsiin muuttaneiden ja pitkäaikaistyöttömien työllistymistä.</a:t>
            </a:r>
          </a:p>
          <a:p>
            <a:r>
              <a:rPr lang="fi-FI"/>
              <a:t>Osana aktiivisen työvoimapolitiikan ja kotouttamispolitiikan jatkumoa.</a:t>
            </a:r>
          </a:p>
          <a:p>
            <a:r>
              <a:rPr lang="fi-FI"/>
              <a:t>Työnantajat maksavat työntekijän saamasta tulosta 46 % kahden vuoden ajan, joka on </a:t>
            </a:r>
            <a:r>
              <a:rPr lang="fi-FI" err="1"/>
              <a:t>etableringsjobbien</a:t>
            </a:r>
            <a:r>
              <a:rPr lang="fi-FI"/>
              <a:t> maksimikesto. </a:t>
            </a:r>
          </a:p>
          <a:p>
            <a:r>
              <a:rPr lang="fi-FI"/>
              <a:t>Valtio maksaa loppuosan eli 54 % työntekijän saamasta tulosta.</a:t>
            </a:r>
          </a:p>
          <a:p>
            <a:r>
              <a:rPr lang="fi-FI"/>
              <a:t>Työntekijän saama tulo on alhaisimpien työehtosopimusten minimiehtojen mukainen eli noin 18 000 kruunua (noin 1 750 euroa).</a:t>
            </a:r>
          </a:p>
          <a:p>
            <a:r>
              <a:rPr lang="fi-FI"/>
              <a:t>Verojen jälkeen työntekijälle jää käteen noin 15 600 kruunua </a:t>
            </a:r>
            <a:br>
              <a:rPr lang="fi-FI"/>
            </a:br>
            <a:r>
              <a:rPr lang="fi-FI"/>
              <a:t>(noin 1 490 euroa). </a:t>
            </a:r>
          </a:p>
          <a:p>
            <a:r>
              <a:rPr lang="fi-FI"/>
              <a:t>Summa ei vaihtele toimialakohtaisesti, mutta työntekijöille tullaan maksamaan lisiä mahdollisista ilta- ja yövuoroista.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CE5C39-3CE8-4731-8DCD-E4F174C3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F47A344-1588-41CC-BE89-5D9B7D843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7916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DD68B9-B5F4-475A-94F3-69AE47118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Etableringjobbien</a:t>
            </a:r>
            <a:r>
              <a:rPr lang="fi-FI"/>
              <a:t> ehdot ja tavoitteet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02B207-013F-4777-B1DC-094286586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/>
              <a:t>Ainoastaan työpaikoilla, joilla on </a:t>
            </a:r>
            <a:r>
              <a:rPr lang="fi-FI" b="1"/>
              <a:t>työehtosopimukset. </a:t>
            </a:r>
          </a:p>
          <a:p>
            <a:r>
              <a:rPr lang="fi-FI"/>
              <a:t>Tavoite on, että työnantaja palkkaa työntekijän </a:t>
            </a:r>
            <a:r>
              <a:rPr lang="fi-FI" b="1"/>
              <a:t>toistaiseksi voimassa olevaan työsuhteeseen</a:t>
            </a:r>
            <a:r>
              <a:rPr lang="fi-FI"/>
              <a:t> jakson päätyttyä.</a:t>
            </a:r>
          </a:p>
          <a:p>
            <a:r>
              <a:rPr lang="fi-FI" b="1"/>
              <a:t>Kesto</a:t>
            </a:r>
            <a:r>
              <a:rPr lang="fi-FI"/>
              <a:t> korkeintaan kaksi vuotta, oltava kokoaikaisia.</a:t>
            </a:r>
          </a:p>
          <a:p>
            <a:r>
              <a:rPr lang="fi-FI"/>
              <a:t>Oikeus osallistua </a:t>
            </a:r>
            <a:r>
              <a:rPr lang="fi-FI" b="1"/>
              <a:t>koulutukseen</a:t>
            </a:r>
            <a:r>
              <a:rPr lang="fi-FI"/>
              <a:t> työajalla (esim. kielikoulutus, pakkoa ei kuitenkaan ole).</a:t>
            </a:r>
          </a:p>
          <a:p>
            <a:r>
              <a:rPr lang="fi-FI"/>
              <a:t>Osallistujille tehdään </a:t>
            </a:r>
            <a:r>
              <a:rPr lang="fi-FI" b="1"/>
              <a:t>osaamiskartoitus</a:t>
            </a:r>
            <a:r>
              <a:rPr lang="fi-FI"/>
              <a:t> ennen työn alkua ja työjakson jälkeen. </a:t>
            </a:r>
          </a:p>
          <a:p>
            <a:r>
              <a:rPr lang="fi-FI"/>
              <a:t>Järjestelmän on tarkoitus olla voimassa viisi vuotta.</a:t>
            </a:r>
          </a:p>
          <a:p>
            <a:r>
              <a:rPr lang="fi-FI"/>
              <a:t> Väärinkäytöksiä voidaan estää työnantajien ja ay-liikkeen edustajien kanssa luotavan </a:t>
            </a:r>
            <a:r>
              <a:rPr lang="fi-FI" b="1"/>
              <a:t>yhteisen toimikunnan </a:t>
            </a:r>
            <a:r>
              <a:rPr lang="fi-FI"/>
              <a:t>avulla.</a:t>
            </a:r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CD3C90-5BB0-4A9A-812C-4196B2687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CA65D38-E0E6-4680-8E87-207F3C97F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5202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3210FA-4298-4D80-A3F3-704C48AF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Mitä uutta </a:t>
            </a:r>
            <a:r>
              <a:rPr lang="fi-FI" err="1"/>
              <a:t>etableringsjobbit</a:t>
            </a:r>
            <a:r>
              <a:rPr lang="fi-FI"/>
              <a:t> tarjoavat?</a:t>
            </a:r>
            <a:br>
              <a:rPr lang="fi-FI"/>
            </a:br>
            <a:r>
              <a:rPr lang="fi-FI" sz="2200"/>
              <a:t>Ruotsin työnantajien näkemys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7F9037-E067-4ED8-A3AE-E07B8B5A5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i-FI"/>
          </a:p>
          <a:p>
            <a:r>
              <a:rPr lang="fi-FI"/>
              <a:t>Alentavat työnantajien kynnystä työllistää vaikeasti työllistyviä ihmisiä. </a:t>
            </a:r>
          </a:p>
          <a:p>
            <a:pPr lvl="1"/>
            <a:r>
              <a:rPr lang="fi-FI"/>
              <a:t>Alemmat palkkakustannukset työnantajille. </a:t>
            </a:r>
          </a:p>
          <a:p>
            <a:r>
              <a:rPr lang="fi-FI"/>
              <a:t>Mahdollisuus paikata työvoimapulaa. </a:t>
            </a:r>
          </a:p>
          <a:p>
            <a:r>
              <a:rPr lang="fi-FI"/>
              <a:t>Vähemmän byrokraattinen kuin muut palkkatuetut systeemit. </a:t>
            </a:r>
          </a:p>
          <a:p>
            <a:pPr lvl="1"/>
            <a:r>
              <a:rPr lang="fi-FI"/>
              <a:t>Työnantaja ei joudu jälkikäteen perimään palkkakustannuksia valtiolta, sillä valtio maksaa osuutensa suoraan työntekijälle.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EF3CA0-B817-4371-AD62-D1ED0AD50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CC70E02-4B89-429F-BA16-78A333AD6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7521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2E55B2-77C3-4786-9636-5CECD5759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err="1"/>
              <a:t>Etablerinsgjobbien</a:t>
            </a:r>
            <a:r>
              <a:rPr lang="fi-FI"/>
              <a:t> haasteet</a:t>
            </a:r>
            <a:br>
              <a:rPr lang="fi-FI"/>
            </a:br>
            <a:r>
              <a:rPr lang="fi-FI" sz="2200"/>
              <a:t>Ruotsin ay-liikkeen näkemys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B33FC5-E6AF-41E8-8796-8A35EBF40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Voivat vähentää työnantajien halua palkata työntekijöitä normaaleihin työsuhteisiin.</a:t>
            </a:r>
          </a:p>
          <a:p>
            <a:pPr lvl="1"/>
            <a:r>
              <a:rPr lang="fi-FI"/>
              <a:t>Joillain työnantajilla voi olla houkutus käyttää systeemiä pelkästään halvan työvoiman tarjoajana. </a:t>
            </a:r>
          </a:p>
          <a:p>
            <a:r>
              <a:rPr lang="fi-FI"/>
              <a:t>On mahdotonta aukottomasti valvoa, että työnantajan tavoite todella on palkata työntekijä toistaiseksi voimassaolevaan normaalityösuhteeseen </a:t>
            </a:r>
            <a:r>
              <a:rPr lang="fi-FI" err="1"/>
              <a:t>etableringsjobb</a:t>
            </a:r>
            <a:r>
              <a:rPr lang="fi-FI"/>
              <a:t>-jakson päätteeksi.</a:t>
            </a:r>
          </a:p>
          <a:p>
            <a:r>
              <a:rPr lang="fi-FI"/>
              <a:t>Työmarkkinaosapuolten muodostama toimikunta pystyy kuitenkin valvomaan, että työnantajat eivät ”kierrätä” työntekijöitä ilman todellisia haluja tarjota normaalityösuhteita </a:t>
            </a:r>
            <a:r>
              <a:rPr lang="fi-FI" err="1"/>
              <a:t>etableringsjobb</a:t>
            </a:r>
            <a:r>
              <a:rPr lang="fi-FI"/>
              <a:t>-jakson jälkeen.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922BDBA-11FC-4AAF-90B4-8A7C1DA4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8186905-9547-42CD-853B-93462FA5D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373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9185D65-FD36-405F-A1C7-56959A348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3644" y="0"/>
            <a:ext cx="9651286" cy="5715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67D9784-9D73-442E-8D40-C5F83BBF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solidFill>
                  <a:schemeClr val="bg1"/>
                </a:solidFill>
              </a:rPr>
              <a:t>Tanskan malli</a:t>
            </a:r>
          </a:p>
        </p:txBody>
      </p:sp>
    </p:spTree>
    <p:extLst>
      <p:ext uri="{BB962C8B-B14F-4D97-AF65-F5344CB8AC3E}">
        <p14:creationId xmlns:p14="http://schemas.microsoft.com/office/powerpoint/2010/main" val="1307193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CEB72C-2931-4C43-B037-E577C1EB1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Tiukka ja kiristynyt maahanmuutto- ja kotoutumispolitiikka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A26FC0-6C81-4702-BD5D-7600AFE5E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0"/>
            <a:ext cx="8462682" cy="37716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Keskustelu ongelmakeskeinen.</a:t>
            </a:r>
          </a:p>
          <a:p>
            <a:r>
              <a:rPr lang="fi-FI" dirty="0"/>
              <a:t>Green Card -ohjelma lakkautettu.</a:t>
            </a:r>
          </a:p>
          <a:p>
            <a:pPr lvl="1"/>
            <a:r>
              <a:rPr lang="fi-FI" dirty="0"/>
              <a:t>Ohjelma antoi 3. maiden kansalaisille, joilla vähintään kandidaatin tutkinto, määräaikaisen oikeuden työskennellä Tanskassa.</a:t>
            </a:r>
          </a:p>
          <a:p>
            <a:r>
              <a:rPr lang="fi-FI" dirty="0"/>
              <a:t>Töihin tulevien kolmansien maiden kansalaisten tuloraja nostettu v. 2018.</a:t>
            </a:r>
          </a:p>
          <a:p>
            <a:r>
              <a:rPr lang="fi-FI" dirty="0"/>
              <a:t>Pakolaisille maksettavia tukia on leikattu.</a:t>
            </a:r>
          </a:p>
          <a:p>
            <a:r>
              <a:rPr lang="fi-FI" dirty="0"/>
              <a:t>Ns. ghetto-lait, joka koskevat alueita, joissa asuu korkea määrä työttömiä ja rikoksista tuomittuja sekä ”ei-länsimaalaisia”.</a:t>
            </a:r>
          </a:p>
          <a:p>
            <a:pPr lvl="1"/>
            <a:r>
              <a:rPr lang="fi-FI" dirty="0"/>
              <a:t>Samasta rikoksesta saa ”ghetto-alueella” korkeamman rangaistuksen.</a:t>
            </a:r>
          </a:p>
          <a:p>
            <a:r>
              <a:rPr lang="fi-FI" dirty="0"/>
              <a:t>Politiikka on pahentanut työvoimapulaa, vaikeuttanut maahanmuuttajien kotoutumista ja </a:t>
            </a:r>
            <a:r>
              <a:rPr lang="fi-FI" dirty="0">
                <a:ea typeface="+mn-lt"/>
                <a:cs typeface="+mn-lt"/>
              </a:rPr>
              <a:t>aiheuttanut Tanskalle imagohaittaa.</a:t>
            </a:r>
          </a:p>
          <a:p>
            <a:pPr lvl="1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A594B3-787F-45F9-BEC3-8B4CB18F9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23FD0E0-9193-4AF6-834B-4E6DEF92E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9177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8F298-57FF-4E37-9787-A3B6A8E9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2500"/>
          </a:xfrm>
        </p:spPr>
        <p:txBody>
          <a:bodyPr/>
          <a:lstStyle/>
          <a:p>
            <a:r>
              <a:rPr lang="fi-FI" dirty="0"/>
              <a:t>Kanadan ”pisteytysmalli”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791DAB-0FF0-4FBA-AC35-CBD89FAA2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2500"/>
            <a:ext cx="8229600" cy="4648731"/>
          </a:xfrm>
        </p:spPr>
        <p:txBody>
          <a:bodyPr>
            <a:normAutofit fontScale="85000" lnSpcReduction="20000"/>
          </a:bodyPr>
          <a:lstStyle/>
          <a:p>
            <a:r>
              <a:rPr lang="fi-FI" sz="2400" dirty="0"/>
              <a:t>Kanadan maahanmuutto- ja kotouttamispolitiikkaa pidetään maailmanlaajuisesti onnistuneena ja esimerkillisenä. </a:t>
            </a:r>
          </a:p>
          <a:p>
            <a:pPr lvl="1"/>
            <a:r>
              <a:rPr lang="fi-FI" sz="2100" dirty="0"/>
              <a:t>Maa on onnistunut integroimaan suuria määriä maahanmuuttajia, jotka ovat hyödyttäneet Kanadaa. </a:t>
            </a:r>
          </a:p>
          <a:p>
            <a:r>
              <a:rPr lang="fi-FI" sz="2400" dirty="0"/>
              <a:t>Keskeisellä sijalla on ns. pisteytysmalli, jonka Kanada ensimmäisenä valtiona otti käyttöön 1960-luvulla.</a:t>
            </a:r>
          </a:p>
          <a:p>
            <a:r>
              <a:rPr lang="fi-FI" sz="2400" dirty="0"/>
              <a:t>Hakijan on ylitettävä tietty pisteraja, jotta hän saan oikeuden muuttaa Kanadaan. </a:t>
            </a:r>
          </a:p>
          <a:p>
            <a:pPr lvl="1"/>
            <a:r>
              <a:rPr lang="fi-FI" sz="2100" dirty="0"/>
              <a:t>Pisteytyksessä otetaan huomioon potentiaalisten maahanmuuttajien </a:t>
            </a:r>
            <a:r>
              <a:rPr lang="fi-FI" sz="2100" dirty="0">
                <a:solidFill>
                  <a:srgbClr val="FF0000"/>
                </a:solidFill>
              </a:rPr>
              <a:t>koulutus, työkokemus, ikä </a:t>
            </a:r>
            <a:r>
              <a:rPr lang="fi-FI" sz="2100" dirty="0"/>
              <a:t>sekä </a:t>
            </a:r>
            <a:r>
              <a:rPr lang="fi-FI" sz="2100" dirty="0">
                <a:solidFill>
                  <a:srgbClr val="FF0000"/>
                </a:solidFill>
              </a:rPr>
              <a:t>ranskan/englannin kielen taito</a:t>
            </a:r>
            <a:r>
              <a:rPr lang="fi-FI" sz="2100" dirty="0"/>
              <a:t>. </a:t>
            </a:r>
          </a:p>
          <a:p>
            <a:pPr lvl="1"/>
            <a:r>
              <a:rPr lang="fi-FI" sz="2100" dirty="0"/>
              <a:t>Tarkoituksena on maksimoida maahanmuutosta saatu kansantaloudellinen hyöty.</a:t>
            </a:r>
          </a:p>
          <a:p>
            <a:r>
              <a:rPr lang="fi-FI" sz="2400" dirty="0"/>
              <a:t>Pisteytysmalliin kuuluu, että maan hallitus asettaa kiintiöitä sille, paljonko maahanmuuttajia vastaanotetaan vuodessa. </a:t>
            </a:r>
          </a:p>
          <a:p>
            <a:pPr lvl="1"/>
            <a:r>
              <a:rPr lang="fi-FI" sz="2100" dirty="0"/>
              <a:t>Tässä arviossa otetaan huomioon alakohtaiset ennusteet työvoiman tarpeesta.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C12D2E-00C4-4B5A-8F6D-86E0CEE33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7616E42-306E-4580-B364-CAE7C168E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2863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252FCA-2ED2-4555-9C22-871AA06CE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Maahanmuuton lailliset väylät Kanadassa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5EA113-2A43-4BF6-94E1-7317E214A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Kokonaisuudessaan maahanmuuton lailliset väylät muodostuvat neljästä kategoriasta:</a:t>
            </a:r>
          </a:p>
          <a:p>
            <a:pPr marL="1206500" lvl="1" indent="-457200">
              <a:buFont typeface="+mj-lt"/>
              <a:buAutoNum type="arabicPeriod"/>
            </a:pPr>
            <a:r>
              <a:rPr lang="fi-FI"/>
              <a:t>Talousperusteinen maahanmuutto eli pisteytysmalli </a:t>
            </a:r>
          </a:p>
          <a:p>
            <a:pPr marL="1431925" lvl="2" indent="-225425"/>
            <a:r>
              <a:rPr lang="fi-FI"/>
              <a:t>Maahan voi myös päästä tekemällä ”huomattavan” taloudellisen investoinnin Kanadaan. </a:t>
            </a:r>
          </a:p>
          <a:p>
            <a:pPr marL="1206500" lvl="1" indent="-457200">
              <a:buFont typeface="+mj-lt"/>
              <a:buAutoNum type="arabicPeriod"/>
            </a:pPr>
            <a:r>
              <a:rPr lang="fi-FI"/>
              <a:t>Perheenyhdistäminen</a:t>
            </a:r>
          </a:p>
          <a:p>
            <a:pPr marL="1431925" lvl="2" indent="-225425"/>
            <a:r>
              <a:rPr lang="fi-FI"/>
              <a:t>Henkilö, jolla on Kanadan kansalaisuus tai pysyvä oleskelulupa, sitoutuu kustantamaan Kanadaan muuttavan perheenjäsenen tai lähisukulaisen elinkustannukset Kanadassa ja sitoutuu takaamaan, että henkilö ei joudu sosiaaliturvan varaan. </a:t>
            </a:r>
          </a:p>
          <a:p>
            <a:pPr marL="1206500" lvl="1" indent="-457200">
              <a:buFont typeface="+mj-lt"/>
              <a:buAutoNum type="arabicPeriod"/>
            </a:pPr>
            <a:r>
              <a:rPr lang="fi-FI"/>
              <a:t>Pakolaisuuteen perustuva maahanmuutto </a:t>
            </a:r>
          </a:p>
          <a:p>
            <a:pPr marL="1206500" lvl="1" indent="-457200">
              <a:buFont typeface="+mj-lt"/>
              <a:buAutoNum type="arabicPeriod"/>
            </a:pPr>
            <a:r>
              <a:rPr lang="fi-FI"/>
              <a:t>Muut syyt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776E96-F3A6-4D73-B8E2-5F6873AA5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60E453B-E2E4-4D6C-8861-B7F8C8E8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1577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80644ED-95DA-4973-94B4-10E3934A6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E01B491-C6B4-41C7-91BD-00EC029F9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19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A1913B1-B628-4E28-9229-33A4AA755C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596"/>
          <a:stretch/>
        </p:blipFill>
        <p:spPr>
          <a:xfrm>
            <a:off x="-1" y="0"/>
            <a:ext cx="9144001" cy="5715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A643904-0776-4BFF-A103-C2ABDAA5C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512" y="318899"/>
            <a:ext cx="761998" cy="35559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0BC5CB2-119F-4C4F-882A-49BBE3736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73" y="314136"/>
            <a:ext cx="1205029" cy="365124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E4F5D01B-90E1-4C00-9CFB-C46E919E734D}"/>
              </a:ext>
            </a:extLst>
          </p:cNvPr>
          <p:cNvSpPr txBox="1">
            <a:spLocks/>
          </p:cNvSpPr>
          <p:nvPr/>
        </p:nvSpPr>
        <p:spPr>
          <a:xfrm>
            <a:off x="314077" y="4290635"/>
            <a:ext cx="8136467" cy="73206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>
                <a:solidFill>
                  <a:schemeClr val="bg1"/>
                </a:solidFill>
              </a:rPr>
              <a:t>Maahanmuutto ja työelämä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FA307E01-5D4A-4C3F-996E-B5181705D7D6}"/>
              </a:ext>
            </a:extLst>
          </p:cNvPr>
          <p:cNvSpPr txBox="1">
            <a:spLocks/>
          </p:cNvSpPr>
          <p:nvPr/>
        </p:nvSpPr>
        <p:spPr>
          <a:xfrm>
            <a:off x="322544" y="4903877"/>
            <a:ext cx="8128000" cy="47545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092200" indent="-288925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49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065338" indent="-287338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522538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600">
                <a:solidFill>
                  <a:schemeClr val="bg1"/>
                </a:solidFill>
              </a:rPr>
              <a:t>SAK:n jäsentutkimus 2019 ikäryhmälle 20–40 vuotta</a:t>
            </a:r>
          </a:p>
          <a:p>
            <a:pPr marL="0" indent="0">
              <a:buNone/>
            </a:pPr>
            <a:r>
              <a:rPr lang="fi-FI" sz="1600">
                <a:solidFill>
                  <a:schemeClr val="bg1"/>
                </a:solidFill>
              </a:rPr>
              <a:t>N=1216</a:t>
            </a:r>
          </a:p>
        </p:txBody>
      </p:sp>
    </p:spTree>
    <p:extLst>
      <p:ext uri="{BB962C8B-B14F-4D97-AF65-F5344CB8AC3E}">
        <p14:creationId xmlns:p14="http://schemas.microsoft.com/office/powerpoint/2010/main" val="2027981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618021"/>
            <a:ext cx="8058150" cy="821531"/>
          </a:xfrm>
        </p:spPr>
        <p:txBody>
          <a:bodyPr>
            <a:normAutofit/>
          </a:bodyPr>
          <a:lstStyle/>
          <a:p>
            <a:r>
              <a:rPr lang="fi-FI" dirty="0"/>
              <a:t>Mahdollisuuksien aika -hanke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1" y="1589722"/>
            <a:ext cx="7879079" cy="3569018"/>
          </a:xfrm>
        </p:spPr>
        <p:txBody>
          <a:bodyPr>
            <a:normAutofit fontScale="92500" lnSpcReduction="10000"/>
          </a:bodyPr>
          <a:lstStyle/>
          <a:p>
            <a:r>
              <a:rPr lang="fi-FI" sz="2200" dirty="0"/>
              <a:t>Työelämän tulevaisuutta käsittelevä nelivuotinen hanke </a:t>
            </a:r>
            <a:br>
              <a:rPr lang="fi-FI" sz="2200" dirty="0"/>
            </a:br>
            <a:r>
              <a:rPr lang="fi-FI" sz="2200" dirty="0"/>
              <a:t>(2016–2020)</a:t>
            </a:r>
          </a:p>
          <a:p>
            <a:r>
              <a:rPr lang="fi-FI" sz="2200" dirty="0"/>
              <a:t>Hankkeella on kolme tavoitetta: </a:t>
            </a:r>
          </a:p>
          <a:p>
            <a:pPr marL="1006475" lvl="1" indent="-257175">
              <a:buAutoNum type="arabicParenR"/>
            </a:pPr>
            <a:r>
              <a:rPr lang="fi-FI" sz="1900" dirty="0"/>
              <a:t>lisätä ymmärrystä työelämää ja ammattiyhdistysliikettä kohtaavista haasteista </a:t>
            </a:r>
            <a:br>
              <a:rPr lang="fi-FI" sz="1900" dirty="0"/>
            </a:br>
            <a:r>
              <a:rPr lang="fi-FI" sz="1900" dirty="0"/>
              <a:t>(=  </a:t>
            </a:r>
            <a:r>
              <a:rPr lang="fi-FI" sz="1900" dirty="0">
                <a:latin typeface="+mj-lt"/>
              </a:rPr>
              <a:t>tietoisuutta lisäävä</a:t>
            </a:r>
            <a:r>
              <a:rPr lang="fi-FI" sz="1900" dirty="0"/>
              <a:t>)</a:t>
            </a:r>
          </a:p>
          <a:p>
            <a:pPr marL="1006475" lvl="1" indent="-257175">
              <a:buAutoNum type="arabicParenR"/>
            </a:pPr>
            <a:r>
              <a:rPr lang="fi-FI" sz="1900" dirty="0"/>
              <a:t>etsiä kyseisiin haasteisiin ratkaisuja, jotta hyvä työ olisi mahdollista mahdollisimman monelle </a:t>
            </a:r>
            <a:br>
              <a:rPr lang="fi-FI" sz="1900" dirty="0"/>
            </a:br>
            <a:r>
              <a:rPr lang="fi-FI" sz="1900" dirty="0"/>
              <a:t>(= </a:t>
            </a:r>
            <a:r>
              <a:rPr lang="fi-FI" sz="1900" dirty="0">
                <a:latin typeface="+mj-lt"/>
              </a:rPr>
              <a:t>toimintaa suuntaava</a:t>
            </a:r>
            <a:r>
              <a:rPr lang="fi-FI" sz="1900" dirty="0"/>
              <a:t>)</a:t>
            </a:r>
          </a:p>
          <a:p>
            <a:pPr marL="1006475" lvl="1" indent="-257175">
              <a:buAutoNum type="arabicParenR"/>
            </a:pPr>
            <a:r>
              <a:rPr lang="fi-FI" sz="1900" dirty="0"/>
              <a:t>vaikuttaa Suomessa käytävään työelämäkeskusteluun ja kansalaisten mielipiteisiin ammattiyhdistysliikkeestä </a:t>
            </a:r>
            <a:br>
              <a:rPr lang="fi-FI" sz="1900" dirty="0"/>
            </a:br>
            <a:r>
              <a:rPr lang="fi-FI" sz="1900" dirty="0"/>
              <a:t>(= </a:t>
            </a:r>
            <a:r>
              <a:rPr lang="fi-FI" sz="1900" dirty="0">
                <a:latin typeface="+mj-lt"/>
              </a:rPr>
              <a:t>SAK:n ”brändin” kirkastaminen työelämäasioissa</a:t>
            </a:r>
            <a:r>
              <a:rPr lang="fi-FI" sz="1900" dirty="0"/>
              <a:t>)</a:t>
            </a:r>
          </a:p>
          <a:p>
            <a:pPr marL="257175" indent="-257175">
              <a:buAutoNum type="arabicParenR"/>
            </a:pP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22.11.2018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7655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22DABEC-E2BF-46CE-A000-DF47FF4F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481B9D6-DCAF-4834-AE0D-807C7730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20</a:t>
            </a:fld>
            <a:endParaRPr lang="fi-FI"/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B0EB866B-BC3B-4D96-8358-0C083E3D343F}"/>
              </a:ext>
            </a:extLst>
          </p:cNvPr>
          <p:cNvGraphicFramePr>
            <a:graphicFrameLocks/>
          </p:cNvGraphicFramePr>
          <p:nvPr/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2785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382CC43-B1A9-4FB8-87CC-EDE4B0715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6505333-5F2C-4C58-A905-02BA012AF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21</a:t>
            </a:fld>
            <a:endParaRPr lang="fi-FI"/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BABCCF40-9B44-4AAB-B543-CDDCFDE38A74}"/>
              </a:ext>
            </a:extLst>
          </p:cNvPr>
          <p:cNvGraphicFramePr>
            <a:graphicFrameLocks/>
          </p:cNvGraphicFramePr>
          <p:nvPr/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0121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50C01C-6119-413E-951B-3FAD73292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6D87FE0-1333-41CC-B5CD-B9188CAF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22</a:t>
            </a:fld>
            <a:endParaRPr lang="fi-FI"/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E5417C48-C214-4D89-A67C-2CE950B9F176}"/>
              </a:ext>
            </a:extLst>
          </p:cNvPr>
          <p:cNvGraphicFramePr>
            <a:graphicFrameLocks/>
          </p:cNvGraphicFramePr>
          <p:nvPr/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0472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183B33-3CE7-4AE3-84F8-89DC48BE8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6DF8B9A-028C-4624-9669-5786F159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23</a:t>
            </a:fld>
            <a:endParaRPr lang="fi-FI"/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66C78E12-222D-45A7-84E9-C8CF343CB102}"/>
              </a:ext>
            </a:extLst>
          </p:cNvPr>
          <p:cNvGraphicFramePr>
            <a:graphicFrameLocks/>
          </p:cNvGraphicFramePr>
          <p:nvPr/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9624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uk-UA"/>
              <a:t>24</a:t>
            </a:fld>
            <a:endParaRPr lang="uk-UA"/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D3DB3C38-DEE1-4D03-AC99-84E279FBC374}"/>
              </a:ext>
            </a:extLst>
          </p:cNvPr>
          <p:cNvGraphicFramePr>
            <a:graphicFrameLocks/>
          </p:cNvGraphicFramePr>
          <p:nvPr/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9259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8DCE8DB-C8C8-4690-99A9-17351EF06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7A8AD0A-3A31-4C7E-8A57-500BA8C8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25</a:t>
            </a:fld>
            <a:endParaRPr lang="fi-FI"/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E35433E3-A2C4-40BF-82A9-552E5ABD7C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864891"/>
              </p:ext>
            </p:extLst>
          </p:nvPr>
        </p:nvGraphicFramePr>
        <p:xfrm>
          <a:off x="607039" y="268941"/>
          <a:ext cx="7868450" cy="502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7999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80644ED-95DA-4973-94B4-10E3934A6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E01B491-C6B4-41C7-91BD-00EC029F9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26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6100337-695F-486C-8B99-9A0AD3ACD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5" r="6136"/>
          <a:stretch/>
        </p:blipFill>
        <p:spPr>
          <a:xfrm>
            <a:off x="0" y="-63610"/>
            <a:ext cx="9144000" cy="577861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A643904-0776-4BFF-A103-C2ABDAA5C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512" y="318899"/>
            <a:ext cx="761998" cy="35559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0BC5CB2-119F-4C4F-882A-49BBE3736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73" y="314136"/>
            <a:ext cx="1205029" cy="365124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E4F5D01B-90E1-4C00-9CFB-C46E919E734D}"/>
              </a:ext>
            </a:extLst>
          </p:cNvPr>
          <p:cNvSpPr txBox="1">
            <a:spLocks/>
          </p:cNvSpPr>
          <p:nvPr/>
        </p:nvSpPr>
        <p:spPr>
          <a:xfrm>
            <a:off x="339820" y="4166235"/>
            <a:ext cx="8426690" cy="12425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>
                <a:solidFill>
                  <a:schemeClr val="bg1"/>
                </a:solidFill>
              </a:rPr>
              <a:t>Maahanmuuttajat </a:t>
            </a:r>
            <a:r>
              <a:rPr lang="fi-FI" sz="3600" err="1">
                <a:solidFill>
                  <a:schemeClr val="bg1"/>
                </a:solidFill>
              </a:rPr>
              <a:t>SAK:laisilla</a:t>
            </a:r>
            <a:r>
              <a:rPr lang="fi-FI" sz="3600">
                <a:solidFill>
                  <a:schemeClr val="bg1"/>
                </a:solidFill>
              </a:rPr>
              <a:t> työpaikoilla</a:t>
            </a:r>
          </a:p>
          <a:p>
            <a:r>
              <a:rPr lang="fi-FI" sz="16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SAK:n luottamushenkilöpaneeli, maaliskuu 2019</a:t>
            </a:r>
          </a:p>
          <a:p>
            <a:r>
              <a:rPr lang="fi-FI" sz="16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N=853</a:t>
            </a:r>
          </a:p>
        </p:txBody>
      </p:sp>
    </p:spTree>
    <p:extLst>
      <p:ext uri="{BB962C8B-B14F-4D97-AF65-F5344CB8AC3E}">
        <p14:creationId xmlns:p14="http://schemas.microsoft.com/office/powerpoint/2010/main" val="2493656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8D91F69-C3B7-4033-BA24-CE04E2292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36F62F4-4154-4E2E-BA73-DA0C23458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27</a:t>
            </a:fld>
            <a:endParaRPr lang="fi-FI"/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05E20D6C-3580-4AD8-AF87-424D47D54A8F}"/>
              </a:ext>
            </a:extLst>
          </p:cNvPr>
          <p:cNvGraphicFramePr>
            <a:graphicFrameLocks/>
          </p:cNvGraphicFramePr>
          <p:nvPr/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1150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600A4E7-31B0-4566-9801-0B461D5CD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BA6F78D-F70B-4B3B-8119-67CB4CF6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28</a:t>
            </a:fld>
            <a:endParaRPr lang="fi-FI"/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4861E08A-6339-4B18-B3CF-E965C5345545}"/>
              </a:ext>
            </a:extLst>
          </p:cNvPr>
          <p:cNvGraphicFramePr>
            <a:graphicFrameLocks/>
          </p:cNvGraphicFramePr>
          <p:nvPr/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0352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59D8E4-8FEF-4B1E-AD6C-B018E8463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Minkälaista syrjintää on esiintynyt?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CC4F1A-74AC-434B-983B-06F18B6AA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Työpaikalla esiintyneestä syrjinnästä on vastauksissa vähän esimerkkejä, kuten</a:t>
            </a:r>
          </a:p>
          <a:p>
            <a:pPr lvl="1"/>
            <a:r>
              <a:rPr lang="fi-FI"/>
              <a:t>Työnantaja ei ole kertonut maahanmuuttajille perhevapaista tai muista eduista.</a:t>
            </a:r>
          </a:p>
          <a:p>
            <a:pPr lvl="1"/>
            <a:r>
              <a:rPr lang="fi-FI"/>
              <a:t>Syrjintää työvuorojen ja lomien jakamisessa.</a:t>
            </a:r>
          </a:p>
          <a:p>
            <a:pPr lvl="1"/>
            <a:r>
              <a:rPr lang="fi-FI"/>
              <a:t>”</a:t>
            </a:r>
            <a:r>
              <a:rPr lang="fi-FI" err="1"/>
              <a:t>Vilunkipeliä</a:t>
            </a:r>
            <a:r>
              <a:rPr lang="fi-FI"/>
              <a:t> palkkapuolella, kun maahanmuuttajat eivät osaa lukea tilinauhaa.”</a:t>
            </a:r>
          </a:p>
          <a:p>
            <a:pPr lvl="1"/>
            <a:r>
              <a:rPr lang="fi-FI"/>
              <a:t>Kikkailua määräaikaisilla sopimuksilla.</a:t>
            </a:r>
          </a:p>
          <a:p>
            <a:pPr lvl="1"/>
            <a:r>
              <a:rPr lang="fi-FI"/>
              <a:t>Epäasiallista kohtelua, vähättelyä ja ennakkoluuloisuutta muiden työntekijöiden taholta.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36A76C-68F7-4E3D-AA9A-8FC087A67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A3E4562-69C1-4983-AF92-B2E2806D6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uk-UA" smtClean="0"/>
              <a:pPr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6734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57201" y="582605"/>
            <a:ext cx="8058150" cy="803283"/>
          </a:xfrm>
        </p:spPr>
        <p:txBody>
          <a:bodyPr/>
          <a:lstStyle/>
          <a:p>
            <a:r>
              <a:rPr lang="fi-FI" dirty="0"/>
              <a:t>Hankkeen tausta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57201" y="1450181"/>
            <a:ext cx="8058149" cy="3525679"/>
          </a:xfrm>
        </p:spPr>
        <p:txBody>
          <a:bodyPr>
            <a:normAutofit/>
          </a:bodyPr>
          <a:lstStyle/>
          <a:p>
            <a:r>
              <a:rPr lang="fi-FI" dirty="0"/>
              <a:t>Yhteiskunnassa on havaittavissa kolme vahvaa muutosvoimaa eli niin sanottua megatrendiä: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3"/>
                </a:solidFill>
              </a:rPr>
              <a:t>kiihtyvällä tahdilla kehittyvä teknologia (”digimurros”)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4"/>
                </a:solidFill>
              </a:rPr>
              <a:t>koko maailman yhteen kietova globalisaatio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5"/>
                </a:solidFill>
              </a:rPr>
              <a:t>ilmastonmuutos ja luonnonvarojen ehtyminen</a:t>
            </a:r>
            <a:endParaRPr lang="fi-FI" dirty="0"/>
          </a:p>
          <a:p>
            <a:r>
              <a:rPr lang="fi-FI" dirty="0"/>
              <a:t>SAK:ta kiinnostaa näiden muutossuuntien vaikutukset työelämään ja työntekijöiden arkeen. </a:t>
            </a:r>
          </a:p>
          <a:p>
            <a:r>
              <a:rPr lang="fi-FI" dirty="0"/>
              <a:t>SAK:n tavoitteena on kehittää tulevaisuuden työtä, työntekijöiden arkea ja työelämää inhimilliseksi ja oikeudenmukaiseksi.</a:t>
            </a:r>
          </a:p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22.11.2018</a:t>
            </a:r>
          </a:p>
        </p:txBody>
      </p:sp>
    </p:spTree>
    <p:extLst>
      <p:ext uri="{BB962C8B-B14F-4D97-AF65-F5344CB8AC3E}">
        <p14:creationId xmlns:p14="http://schemas.microsoft.com/office/powerpoint/2010/main" val="3335818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6E8DD22-7C41-4F74-BDA7-1A78FDA98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1A88685-49C3-48C2-91D3-55CE4C564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30</a:t>
            </a:fld>
            <a:endParaRPr lang="fi-FI"/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5348DC90-B999-4870-9959-95D9C9E7772A}"/>
              </a:ext>
            </a:extLst>
          </p:cNvPr>
          <p:cNvGraphicFramePr>
            <a:graphicFrameLocks/>
          </p:cNvGraphicFramePr>
          <p:nvPr/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7175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B2E9A4-8FFA-4778-B26C-8EABDAD9A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014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fi-FI"/>
              <a:t>Miten maahanmuuttajat otetaan huomioon henkilöstöpolitiikassa?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F54527-05A1-4ED8-B616-E845309CD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8799"/>
            <a:ext cx="8229600" cy="3578486"/>
          </a:xfrm>
        </p:spPr>
        <p:txBody>
          <a:bodyPr/>
          <a:lstStyle/>
          <a:p>
            <a:r>
              <a:rPr lang="fi-FI"/>
              <a:t>Perehdytysmateriaaleja useilla eri kielillä ja kuvalliset mallikortit.</a:t>
            </a:r>
          </a:p>
          <a:p>
            <a:r>
              <a:rPr lang="fi-FI"/>
              <a:t>Pidempi ja monipuolisempi perehdytys.</a:t>
            </a:r>
          </a:p>
          <a:p>
            <a:pPr lvl="1"/>
            <a:r>
              <a:rPr lang="fi-FI"/>
              <a:t>Jollain työpaikoilla perehdytys on mahdollista työntekijän äidinkielellä (jos työpaikalla ennestään samaa kieltä puhuvia).</a:t>
            </a:r>
          </a:p>
          <a:p>
            <a:r>
              <a:rPr lang="fi-FI"/>
              <a:t>Työohjeet englanniksi.</a:t>
            </a:r>
          </a:p>
          <a:p>
            <a:r>
              <a:rPr lang="fi-FI"/>
              <a:t>Mahdollistetaan uskontoon/kulttuuriin liittyvät vapaa-/pyhäpäivät.</a:t>
            </a:r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C92785-4310-4B26-8B68-56C8A4A2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238E7CF-168B-43F1-AB74-4B4D4E50C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uk-UA" smtClean="0"/>
              <a:pPr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3636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C3A8B09-4094-446E-BC0F-EBB747B7A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BD2C419-22B7-4F04-B1C6-F4C0AFFCD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32</a:t>
            </a:fld>
            <a:endParaRPr lang="fi-FI"/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45073274-0672-464A-996C-1447B401FBA5}"/>
              </a:ext>
            </a:extLst>
          </p:cNvPr>
          <p:cNvGraphicFramePr>
            <a:graphicFrameLocks/>
          </p:cNvGraphicFramePr>
          <p:nvPr/>
        </p:nvGraphicFramePr>
        <p:xfrm>
          <a:off x="972000" y="6975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5024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80644ED-95DA-4973-94B4-10E3934A6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E01B491-C6B4-41C7-91BD-00EC029F9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33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2014F555-EC9F-4FF5-BC1E-D8F991AF81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9" t="776" r="5773"/>
          <a:stretch/>
        </p:blipFill>
        <p:spPr>
          <a:xfrm>
            <a:off x="-185170" y="0"/>
            <a:ext cx="9337638" cy="583602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A643904-0776-4BFF-A103-C2ABDAA5C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512" y="318899"/>
            <a:ext cx="761998" cy="35559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0BC5CB2-119F-4C4F-882A-49BBE3736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73" y="314136"/>
            <a:ext cx="1205029" cy="365124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E4F5D01B-90E1-4C00-9CFB-C46E919E734D}"/>
              </a:ext>
            </a:extLst>
          </p:cNvPr>
          <p:cNvSpPr txBox="1">
            <a:spLocks/>
          </p:cNvSpPr>
          <p:nvPr/>
        </p:nvSpPr>
        <p:spPr>
          <a:xfrm>
            <a:off x="322544" y="2285477"/>
            <a:ext cx="8136467" cy="66445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>
                <a:solidFill>
                  <a:schemeClr val="bg1"/>
                </a:solidFill>
              </a:rPr>
              <a:t>Maahanmuuttajat suomalaisilla  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FA307E01-5D4A-4C3F-996E-B5181705D7D6}"/>
              </a:ext>
            </a:extLst>
          </p:cNvPr>
          <p:cNvSpPr txBox="1">
            <a:spLocks/>
          </p:cNvSpPr>
          <p:nvPr/>
        </p:nvSpPr>
        <p:spPr>
          <a:xfrm>
            <a:off x="331011" y="3266443"/>
            <a:ext cx="8128000" cy="47545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092200" indent="-288925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49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065338" indent="-287338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522538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600">
                <a:solidFill>
                  <a:schemeClr val="bg1"/>
                </a:solidFill>
              </a:rPr>
              <a:t>Millaista on hyvä monikulttuurinen henkilöstöpolitiikka?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4A6D373A-AB37-47C0-8017-C5C175E0DE8C}"/>
              </a:ext>
            </a:extLst>
          </p:cNvPr>
          <p:cNvSpPr/>
          <p:nvPr/>
        </p:nvSpPr>
        <p:spPr>
          <a:xfrm>
            <a:off x="331011" y="2690523"/>
            <a:ext cx="6538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työpaikoilla</a:t>
            </a:r>
          </a:p>
        </p:txBody>
      </p:sp>
    </p:spTree>
    <p:extLst>
      <p:ext uri="{BB962C8B-B14F-4D97-AF65-F5344CB8AC3E}">
        <p14:creationId xmlns:p14="http://schemas.microsoft.com/office/powerpoint/2010/main" val="747218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C7AAF1-458E-48AE-8C92-DD86B0FB7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Tutkimuksen tavoitteet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B597CB-E376-4635-BC2C-523C935D9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Millainen on hyvä henkilöstöpolitiikka maahanmuuttajataustaisen työntekijän, luottamushenkilön ja työnantajan näkökulmasta?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Miten helpottaa monikulttuurisen työyhteisön toimintaa ja maahanmuuttajataustaisen työntekijän kotoutumista suomalaiselle työpaikalle?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79F8711-4FC4-4AD5-A03D-160EB1EF4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E475DE0-E0FC-4D04-8726-E5BF92393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1993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EC30BC-FEA1-4C65-965D-CD11F52A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Miten tutkimus tehtiin?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93C1CC-C632-43D2-A4D6-45815582E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SAK teetti laadullisen haastattelututkimuksen, johon osallistui </a:t>
            </a:r>
            <a:br>
              <a:rPr lang="fi-FI"/>
            </a:br>
            <a:r>
              <a:rPr lang="fi-FI"/>
              <a:t>yhteensä 17 maahanmuuttajataustaista työntekijää, luottamusmiestä ja työnantajan edustajaa. </a:t>
            </a:r>
          </a:p>
          <a:p>
            <a:endParaRPr lang="fi-FI"/>
          </a:p>
          <a:p>
            <a:r>
              <a:rPr lang="fi-FI"/>
              <a:t>Monikulttuurista työelämää rakentavat haastateltavat  kertoivat, </a:t>
            </a:r>
            <a:br>
              <a:rPr lang="fi-FI"/>
            </a:br>
            <a:r>
              <a:rPr lang="fi-FI"/>
              <a:t>miten monikulttuurisuus näyttäytyy työelämässä sekä henkilöstöpolitiikan että arjen vuorovaikutuksen tasolla. </a:t>
            </a:r>
          </a:p>
          <a:p>
            <a:endParaRPr lang="fi-FI"/>
          </a:p>
          <a:p>
            <a:r>
              <a:rPr lang="fi-FI"/>
              <a:t>Haastattelututkimuksen toteutti VTM, sosiaalipsykologi Ella Lautaniemi.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733D4B5-DE81-402F-9786-A4CC7A3AD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EBCE1E8-F44F-4107-87FD-7666FD8A8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99279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65E3C0-356D-477F-B472-6DC5EF1CE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Tulokset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4ED196-0E0D-4E97-B940-8103820A5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/>
              <a:t>Jokainen työntekijä on myös yksilö, ei pelkästään kulttuurinsa edustaja.</a:t>
            </a:r>
          </a:p>
          <a:p>
            <a:pPr lvl="1"/>
            <a:r>
              <a:rPr lang="fi-FI"/>
              <a:t>Työpaikalla vaikuttavat myös muut muutkin asiat, kuten ikä ja työkokemus.</a:t>
            </a:r>
          </a:p>
          <a:p>
            <a:r>
              <a:rPr lang="fi-FI"/>
              <a:t>Monikulttuurisessa työyhteisössä puutteellinen kielitaito on olennaisin haaste.</a:t>
            </a:r>
          </a:p>
          <a:p>
            <a:pPr lvl="1"/>
            <a:r>
              <a:rPr lang="fi-FI"/>
              <a:t>Mahdollisuus työskennellä englannin kielellä vähentää tarvetta oppia kotimaista kieltä ja saattaa siten hankaloittaa integroitumista yhteiskuntaan.</a:t>
            </a:r>
          </a:p>
          <a:p>
            <a:r>
              <a:rPr lang="fi-FI"/>
              <a:t>Monikulttuurisessa organisaatiossa on erityisen tärkeää viestiä selkeästi ja varmistaa, että tieto tavoittaa kaikki työntekijät</a:t>
            </a:r>
          </a:p>
          <a:p>
            <a:r>
              <a:rPr lang="fi-FI"/>
              <a:t>Työtehtävien lisäksi tulee perehdyttää huolella myös organisaatioon ja suomalaiseen työelämään</a:t>
            </a:r>
          </a:p>
          <a:p>
            <a:r>
              <a:rPr lang="fi-FI"/>
              <a:t>Henkilöstön kouluttamisella lisää ymmärrystä.</a:t>
            </a:r>
          </a:p>
          <a:p>
            <a:pPr marL="0" indent="0">
              <a:buNone/>
            </a:pPr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8C6DB6-0FD7-45A4-9AC8-587D57D41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C8B5A4A-8696-46EF-A28F-0B2002C66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622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Kuka neuvoisi työperäistä maahanmuuttajaa?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320"/>
            <a:ext cx="8229600" cy="1918583"/>
          </a:xfrm>
        </p:spPr>
        <p:txBody>
          <a:bodyPr>
            <a:normAutofit/>
          </a:bodyPr>
          <a:lstStyle/>
          <a:p>
            <a:pPr lvl="0"/>
            <a:r>
              <a:rPr lang="fi-FI"/>
              <a:t>Työperäisten maahanmuuttajien integroituminen Suomeen riippuu tällä hetkellä työnantajan halusta auttaa.</a:t>
            </a:r>
          </a:p>
          <a:p>
            <a:pPr lvl="0"/>
            <a:r>
              <a:rPr lang="fi-FI"/>
              <a:t>Työperäiset maahanmuuttajat eivät kuulu kotouttamispalvelujen piiriin.</a:t>
            </a:r>
          </a:p>
          <a:p>
            <a:pPr lvl="0"/>
            <a:r>
              <a:rPr lang="fi-FI"/>
              <a:t>Myös työperäiset maahanmuuttajat tarvitsevat neuvontapalveluja.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uk-UA" smtClean="0"/>
              <a:t>37</a:t>
            </a:fld>
            <a:endParaRPr lang="uk-UA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6D05CF2-6EBB-4454-A41B-11F1E1D45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58" y="3049903"/>
            <a:ext cx="3896048" cy="2038932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0B921A9A-3D24-4F66-AFD5-07968DA19ADF}"/>
              </a:ext>
            </a:extLst>
          </p:cNvPr>
          <p:cNvSpPr txBox="1"/>
          <p:nvPr/>
        </p:nvSpPr>
        <p:spPr>
          <a:xfrm>
            <a:off x="3983905" y="2949966"/>
            <a:ext cx="47585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2000">
                <a:solidFill>
                  <a:schemeClr val="tx2"/>
                </a:solidFill>
              </a:rPr>
              <a:t>SAK on perustanut EU-hankkeen puitteissa neuvontapalvelun maahanmuuttajataustaisille työntekijöille, jossa neuvotaan työehtoja koskevissa kysymyksissä. Neuvontaa jatketaan SAK:n ja liittojen rahoituksella.</a:t>
            </a:r>
          </a:p>
        </p:txBody>
      </p:sp>
    </p:spTree>
    <p:extLst>
      <p:ext uri="{BB962C8B-B14F-4D97-AF65-F5344CB8AC3E}">
        <p14:creationId xmlns:p14="http://schemas.microsoft.com/office/powerpoint/2010/main" val="12134656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Muita huomioita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/>
              <a:t>Maahanmuuttajien tieto ja ymmärrys ammattiyhdistysliikkeestä on puutteellinen.</a:t>
            </a:r>
          </a:p>
          <a:p>
            <a:pPr lvl="0"/>
            <a:r>
              <a:rPr lang="fi-FI"/>
              <a:t>Monikulttuurisuus koetaan luontevana tulevaisuuden ilmiönä ja työyhteisöä rikastavana asiana.</a:t>
            </a:r>
          </a:p>
          <a:p>
            <a:pPr lvl="0"/>
            <a:r>
              <a:rPr lang="fi-FI"/>
              <a:t>Näissä tuloksissa yhtymäkohtia luottamushenkilöpaneeliin.</a:t>
            </a:r>
          </a:p>
          <a:p>
            <a:pPr lvl="0"/>
            <a:endParaRPr lang="fi-FI"/>
          </a:p>
          <a:p>
            <a:pPr lvl="0"/>
            <a:endParaRPr lang="fi-FI"/>
          </a:p>
          <a:p>
            <a:pPr marL="0" indent="0">
              <a:buNone/>
            </a:pP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uk-UA" smtClean="0"/>
              <a:t>38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35794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Muistilista monikulttuurisille organisaatioille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i-FI" sz="2700"/>
              <a:t>Nimeä henkilöstön monikulttuurisuus ja moninaisuus jonkun tahon vastuulle työpaikalla.</a:t>
            </a:r>
          </a:p>
          <a:p>
            <a:pPr marL="514350" lvl="0" indent="-514350">
              <a:buFont typeface="+mj-lt"/>
              <a:buAutoNum type="arabicPeriod"/>
            </a:pPr>
            <a:r>
              <a:rPr lang="fi-FI" sz="2700"/>
              <a:t>Panosta perehdytykseen.</a:t>
            </a:r>
          </a:p>
          <a:p>
            <a:pPr marL="514350" lvl="0" indent="-514350">
              <a:buFont typeface="+mj-lt"/>
              <a:buAutoNum type="arabicPeriod"/>
            </a:pPr>
            <a:r>
              <a:rPr lang="fi-FI" sz="2700"/>
              <a:t>Työelämää paremmin tunteva työkaveri voi toimia oppaana ja mentorina työelämässä.</a:t>
            </a:r>
          </a:p>
          <a:p>
            <a:pPr marL="514350" lvl="0" indent="-514350">
              <a:buFont typeface="+mj-lt"/>
              <a:buAutoNum type="arabicPeriod"/>
            </a:pPr>
            <a:r>
              <a:rPr lang="fi-FI" sz="2700"/>
              <a:t>Tue työntekijän kielitaitoa.</a:t>
            </a:r>
          </a:p>
          <a:p>
            <a:pPr marL="514350" lvl="0" indent="-514350">
              <a:buFont typeface="+mj-lt"/>
              <a:buAutoNum type="arabicPeriod"/>
            </a:pPr>
            <a:r>
              <a:rPr lang="fi-FI" sz="2700"/>
              <a:t>Viesti ymmärrettävästi ja yhdenvertaisesti.</a:t>
            </a:r>
          </a:p>
          <a:p>
            <a:pPr marL="514350" lvl="0" indent="-514350">
              <a:buFont typeface="+mj-lt"/>
              <a:buAutoNum type="arabicPeriod"/>
            </a:pPr>
            <a:r>
              <a:rPr lang="fi-FI" sz="2700"/>
              <a:t>Ammattiliitoista tarjottava lisää infoa.</a:t>
            </a:r>
          </a:p>
          <a:p>
            <a:pPr lvl="0"/>
            <a:endParaRPr lang="fi-FI" sz="2400"/>
          </a:p>
          <a:p>
            <a:endParaRPr lang="fi-FI" sz="2100"/>
          </a:p>
          <a:p>
            <a:endParaRPr lang="fi-FI" sz="2100"/>
          </a:p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uk-UA" smtClean="0"/>
              <a:t>39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656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57201" y="582605"/>
            <a:ext cx="8058150" cy="803283"/>
          </a:xfrm>
        </p:spPr>
        <p:txBody>
          <a:bodyPr/>
          <a:lstStyle/>
          <a:p>
            <a:r>
              <a:rPr lang="fi-FI" dirty="0"/>
              <a:t>Teemat tähän mennessä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57201" y="1450181"/>
            <a:ext cx="8058149" cy="33900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Uusi aikuiskoulutus </a:t>
            </a:r>
            <a:r>
              <a:rPr lang="fi-FI" i="1" dirty="0"/>
              <a:t>(kevät 2017)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Työntekijän ääni alustataloudessa </a:t>
            </a:r>
            <a:r>
              <a:rPr lang="fi-FI" i="1" dirty="0"/>
              <a:t>(syksy 2017)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Tekoälyn vaikutus työelämän laatuun </a:t>
            </a:r>
            <a:r>
              <a:rPr lang="fi-FI" i="1" dirty="0"/>
              <a:t>(kevät 2018)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Keikkatyöntekijöiden toimeentulo </a:t>
            </a:r>
            <a:r>
              <a:rPr lang="fi-FI" i="1" dirty="0"/>
              <a:t>(syksy 2018)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Maahanmuuton vaikutus työelämään </a:t>
            </a:r>
            <a:r>
              <a:rPr lang="fi-FI" i="1" dirty="0"/>
              <a:t>(kevät 2019)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22.11.2018</a:t>
            </a:r>
          </a:p>
        </p:txBody>
      </p:sp>
    </p:spTree>
    <p:extLst>
      <p:ext uri="{BB962C8B-B14F-4D97-AF65-F5344CB8AC3E}">
        <p14:creationId xmlns:p14="http://schemas.microsoft.com/office/powerpoint/2010/main" val="23185218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275666"/>
            <a:ext cx="8136467" cy="936097"/>
          </a:xfrm>
        </p:spPr>
        <p:txBody>
          <a:bodyPr/>
          <a:lstStyle/>
          <a:p>
            <a:r>
              <a:rPr lang="en-US" err="1"/>
              <a:t>Kiitos</a:t>
            </a:r>
            <a:r>
              <a:rPr lang="en-US"/>
              <a:t>!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1578172"/>
            <a:ext cx="3990062" cy="1208989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0619547B-2D2F-430B-A2A2-D2AC7887D6AA}"/>
              </a:ext>
            </a:extLst>
          </p:cNvPr>
          <p:cNvSpPr/>
          <p:nvPr/>
        </p:nvSpPr>
        <p:spPr>
          <a:xfrm>
            <a:off x="6286500" y="263769"/>
            <a:ext cx="2637692" cy="18375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8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57201" y="582605"/>
            <a:ext cx="8058150" cy="803283"/>
          </a:xfrm>
        </p:spPr>
        <p:txBody>
          <a:bodyPr>
            <a:normAutofit/>
          </a:bodyPr>
          <a:lstStyle/>
          <a:p>
            <a:r>
              <a:rPr lang="fi-FI" dirty="0"/>
              <a:t>Tutustu hankkeen materiaaleihin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57201" y="1450181"/>
            <a:ext cx="8058149" cy="3563779"/>
          </a:xfrm>
        </p:spPr>
        <p:txBody>
          <a:bodyPr>
            <a:normAutofit/>
          </a:bodyPr>
          <a:lstStyle/>
          <a:p>
            <a:r>
              <a:rPr lang="fi-FI" dirty="0"/>
              <a:t>Kaikki materiaali löytyy netistä:</a:t>
            </a:r>
            <a:br>
              <a:rPr lang="fi-FI" dirty="0">
                <a:hlinkClick r:id="rId2"/>
              </a:rPr>
            </a:br>
            <a:r>
              <a:rPr lang="fi-FI" dirty="0">
                <a:hlinkClick r:id="rId2"/>
              </a:rPr>
              <a:t>www.sak.fi/mahikset</a:t>
            </a:r>
            <a:endParaRPr lang="fi-FI" dirty="0"/>
          </a:p>
          <a:p>
            <a:r>
              <a:rPr lang="fi-FI" dirty="0"/>
              <a:t>Erilaisia raportteja, videoita, PowerPoint-esityksiä, blogikirjoituksia</a:t>
            </a:r>
          </a:p>
          <a:p>
            <a:r>
              <a:rPr lang="fi-FI" dirty="0"/>
              <a:t>Tehty yhteistyötä eri toimijoiden kanssa </a:t>
            </a:r>
          </a:p>
          <a:p>
            <a:r>
              <a:rPr lang="fi-FI" dirty="0"/>
              <a:t>Myös sosiaalinen media huomioitu (Twitter, Facebook)</a:t>
            </a:r>
          </a:p>
          <a:p>
            <a:pPr lvl="1"/>
            <a:r>
              <a:rPr lang="fi-FI" dirty="0"/>
              <a:t>#mahikset</a:t>
            </a:r>
          </a:p>
          <a:p>
            <a:pPr lvl="1"/>
            <a:r>
              <a:rPr lang="fi-FI" dirty="0">
                <a:hlinkClick r:id="rId3"/>
              </a:rPr>
              <a:t>www.facebook.com/groups/mahikset/</a:t>
            </a:r>
            <a:endParaRPr lang="fi-FI" dirty="0"/>
          </a:p>
          <a:p>
            <a:r>
              <a:rPr lang="fi-FI" dirty="0"/>
              <a:t>Aineistoa myös englanniksi</a:t>
            </a:r>
          </a:p>
          <a:p>
            <a:endParaRPr lang="fi-FI" dirty="0"/>
          </a:p>
          <a:p>
            <a:r>
              <a:rPr lang="fi-FI" dirty="0">
                <a:solidFill>
                  <a:schemeClr val="accent5"/>
                </a:solidFill>
              </a:rPr>
              <a:t>Hankkeen materiaalia kannattaa hyödyntää!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22.11.2018</a:t>
            </a:r>
          </a:p>
        </p:txBody>
      </p:sp>
    </p:spTree>
    <p:extLst>
      <p:ext uri="{BB962C8B-B14F-4D97-AF65-F5344CB8AC3E}">
        <p14:creationId xmlns:p14="http://schemas.microsoft.com/office/powerpoint/2010/main" val="725483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15A712-B08A-4B7B-8228-120ABB907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263" y="3265715"/>
            <a:ext cx="8136467" cy="1924326"/>
          </a:xfrm>
        </p:spPr>
        <p:txBody>
          <a:bodyPr/>
          <a:lstStyle/>
          <a:p>
            <a:r>
              <a:rPr lang="fi-FI" sz="2800" dirty="0"/>
              <a:t>Kevään 2019 teema:</a:t>
            </a:r>
            <a:br>
              <a:rPr lang="fi-FI" dirty="0"/>
            </a:br>
            <a:r>
              <a:rPr lang="fi-FI" dirty="0"/>
              <a:t>Maahanmuuton vaikutus työelämään</a:t>
            </a:r>
          </a:p>
        </p:txBody>
      </p:sp>
    </p:spTree>
    <p:extLst>
      <p:ext uri="{BB962C8B-B14F-4D97-AF65-F5344CB8AC3E}">
        <p14:creationId xmlns:p14="http://schemas.microsoft.com/office/powerpoint/2010/main" val="24124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606712-9B22-47D3-9FE7-9C7E12EE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Maahanmuuttoteeman tavoitteet ja 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16587B-0001-4C72-A620-7CFDEDF7F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/>
              <a:t>Tavoitteet</a:t>
            </a:r>
          </a:p>
          <a:p>
            <a:r>
              <a:rPr lang="fi-FI" dirty="0"/>
              <a:t>Selvittää maahanmuuton vaikutusta politiikkaan ja työelämään</a:t>
            </a:r>
          </a:p>
          <a:p>
            <a:r>
              <a:rPr lang="fi-FI" dirty="0"/>
              <a:t>Laatia SAK:n politiikkasuosituksia.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b="1" dirty="0"/>
              <a:t>Toiminta – tutkimukset ja selvitykset</a:t>
            </a:r>
          </a:p>
          <a:p>
            <a:r>
              <a:rPr lang="fi-FI" dirty="0"/>
              <a:t>VTT Rolle Alhon tutkimus työperusteiseen maahanmuuttoon liittyvästä politiikasta  Ruotsissa, Tanskassa ja Kanadassa.</a:t>
            </a:r>
          </a:p>
          <a:p>
            <a:r>
              <a:rPr lang="fi-FI" dirty="0"/>
              <a:t>SAK:n luottamushenkilöpaneeli ja jäsentutkimus maahanmuuttokysymyksistä.</a:t>
            </a:r>
          </a:p>
          <a:p>
            <a:r>
              <a:rPr lang="fi-FI" dirty="0"/>
              <a:t>VTM Ella Lautanimen haastattelututkimus monikulttuuristen henkilöstöpoliittisten toimien vaikutuksesta maahanmuuttajien integroitumiseen työelämässä.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b="1" dirty="0"/>
              <a:t>Tulossa</a:t>
            </a:r>
          </a:p>
          <a:p>
            <a:r>
              <a:rPr lang="fi-FI" dirty="0"/>
              <a:t>Selvitys maahanmuuttajien sitoutumisestä ammattiliittoihin – Maria Hakkaraisen pro gradu –työ.</a:t>
            </a:r>
          </a:p>
          <a:p>
            <a:r>
              <a:rPr lang="fi-FI" dirty="0"/>
              <a:t>Analyysi SAK:n maahanmuuttajien työsuhdeneuvontaan tulleista kysymyksistä.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BDD053-3AF5-42AC-9B79-BAE4DE0EC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308A89B-B023-4F72-AF99-DBE37F05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8579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D61646-9FA7-4BEF-A3D1-9B158881A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25F81AE-5E12-49BA-BE7C-E0CB6D9C8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8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F6453D8-7B08-45A7-AB6F-E101609F5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00" r="2448"/>
          <a:stretch/>
        </p:blipFill>
        <p:spPr>
          <a:xfrm>
            <a:off x="0" y="-55658"/>
            <a:ext cx="9144000" cy="5770658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5D488C6C-D461-4F5D-B69B-3F8AC7C0FE57}"/>
              </a:ext>
            </a:extLst>
          </p:cNvPr>
          <p:cNvSpPr txBox="1">
            <a:spLocks/>
          </p:cNvSpPr>
          <p:nvPr/>
        </p:nvSpPr>
        <p:spPr>
          <a:xfrm>
            <a:off x="353834" y="4227934"/>
            <a:ext cx="7136295" cy="122502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>
                <a:solidFill>
                  <a:schemeClr val="bg1"/>
                </a:solidFill>
              </a:rPr>
              <a:t>Maahanmuuttopolitiikka </a:t>
            </a:r>
            <a:br>
              <a:rPr lang="fi-FI" sz="3600">
                <a:solidFill>
                  <a:schemeClr val="bg1"/>
                </a:solidFill>
              </a:rPr>
            </a:br>
            <a:r>
              <a:rPr lang="fi-FI" sz="3600">
                <a:solidFill>
                  <a:schemeClr val="bg1"/>
                </a:solidFill>
              </a:rPr>
              <a:t>Ruotsissa, Tanskassa ja Kanadassa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CDCF2D-4324-4C05-86CD-81CA92202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73" y="1384374"/>
            <a:ext cx="761998" cy="35559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4E87A62-702E-42F5-A27B-92AE6316F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4" y="1379611"/>
            <a:ext cx="1205029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85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1CA608-94EB-4DF9-84EC-CB08DFFF2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Selvityksen tavoitteet ja toteutus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E587F5-2F6E-479C-BFEF-897CA2022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Tavoitteena selvittää maahanmuuttopolitiikkaa sekä maahanmuuttajien kotouttamiseen (työllistymiseen) liittyvää politiikkaa Ruotsissa, Tanskassa ja Kanadassa.</a:t>
            </a:r>
          </a:p>
          <a:p>
            <a:pPr lvl="1"/>
            <a:r>
              <a:rPr lang="fi-FI" b="1"/>
              <a:t>Maahanmuuttopolitiikalla</a:t>
            </a:r>
            <a:r>
              <a:rPr lang="fi-FI"/>
              <a:t> viitataan siihen sääntelyyn, jolla säännellään, kenellä on oikeus asua ja työskennellä tietyssä valtiossa.</a:t>
            </a:r>
          </a:p>
          <a:p>
            <a:pPr lvl="1"/>
            <a:r>
              <a:rPr lang="fi-FI" b="1"/>
              <a:t>Kotouttamispolitiikalla</a:t>
            </a:r>
            <a:r>
              <a:rPr lang="fi-FI"/>
              <a:t> viitataan sellaiseen valtiolliseen politiikkaan, jonka tavoitteena on edesauttaa maahanmuuttajien osallisuutta </a:t>
            </a:r>
            <a:br>
              <a:rPr lang="fi-FI"/>
            </a:br>
            <a:r>
              <a:rPr lang="fi-FI"/>
              <a:t>(mm. työllistymistä).</a:t>
            </a:r>
          </a:p>
          <a:p>
            <a:r>
              <a:rPr lang="fi-FI"/>
              <a:t>Selvityksen toteutti SAK:lle VTT Rolle Alho, joka on Suomen Akatemian tutkijatohtori </a:t>
            </a:r>
            <a:r>
              <a:rPr lang="fi-FI" err="1"/>
              <a:t>Svenska</a:t>
            </a:r>
            <a:r>
              <a:rPr lang="fi-FI"/>
              <a:t> </a:t>
            </a:r>
            <a:r>
              <a:rPr lang="fi-FI" err="1"/>
              <a:t>social</a:t>
            </a:r>
            <a:r>
              <a:rPr lang="fi-FI"/>
              <a:t>- </a:t>
            </a:r>
            <a:r>
              <a:rPr lang="fi-FI" err="1"/>
              <a:t>och</a:t>
            </a:r>
            <a:r>
              <a:rPr lang="fi-FI"/>
              <a:t> </a:t>
            </a:r>
            <a:r>
              <a:rPr lang="fi-FI" err="1"/>
              <a:t>kommunalhögskolanissa</a:t>
            </a:r>
            <a:r>
              <a:rPr lang="fi-FI"/>
              <a:t> Helsingin yliopistossa. </a:t>
            </a:r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A5959F-4168-49DE-9197-D782DDF8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16.5.2019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BC2C626-BF30-4B05-AC8A-C939ADCC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6718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K">
      <a:dk1>
        <a:srgbClr val="EE4035"/>
      </a:dk1>
      <a:lt1>
        <a:sysClr val="window" lastClr="FFFFFF"/>
      </a:lt1>
      <a:dk2>
        <a:srgbClr val="000000"/>
      </a:dk2>
      <a:lt2>
        <a:srgbClr val="CACACD"/>
      </a:lt2>
      <a:accent1>
        <a:srgbClr val="95969A"/>
      </a:accent1>
      <a:accent2>
        <a:srgbClr val="FFDF00"/>
      </a:accent2>
      <a:accent3>
        <a:srgbClr val="1ABECA"/>
      </a:accent3>
      <a:accent4>
        <a:srgbClr val="0071BA"/>
      </a:accent4>
      <a:accent5>
        <a:srgbClr val="79288E"/>
      </a:accent5>
      <a:accent6>
        <a:srgbClr val="EB0089"/>
      </a:accent6>
      <a:hlink>
        <a:srgbClr val="EE4035"/>
      </a:hlink>
      <a:folHlink>
        <a:srgbClr val="EE4035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8F7181837CEA842BB02D904B60A72BE" ma:contentTypeVersion="6" ma:contentTypeDescription="Luo uusi asiakirja." ma:contentTypeScope="" ma:versionID="0b139aa525b6423db632e70662e4e637">
  <xsd:schema xmlns:xsd="http://www.w3.org/2001/XMLSchema" xmlns:xs="http://www.w3.org/2001/XMLSchema" xmlns:p="http://schemas.microsoft.com/office/2006/metadata/properties" xmlns:ns2="5bfc1b24-d613-46ab-8c1b-fac1e9251172" targetNamespace="http://schemas.microsoft.com/office/2006/metadata/properties" ma:root="true" ma:fieldsID="81cbd0c2bf19a3b8078f8f1155b7d9d3" ns2:_="">
    <xsd:import namespace="5bfc1b24-d613-46ab-8c1b-fac1e92511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c1b24-d613-46ab-8c1b-fac1e92511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115BE2-4D93-48C6-BFC8-74611609212A}">
  <ds:schemaRefs>
    <ds:schemaRef ds:uri="5bfc1b24-d613-46ab-8c1b-fac1e925117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DE5B6EC-5A2D-4076-9BB5-C93646FBCBCF}">
  <ds:schemaRefs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5bfc1b24-d613-46ab-8c1b-fac1e9251172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04A74BB-52BD-4C30-9E3D-638F3A4C1F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1447</Words>
  <Application>Microsoft Office PowerPoint</Application>
  <PresentationFormat>Näytössä katseltava esitys (16:10)</PresentationFormat>
  <Paragraphs>261</Paragraphs>
  <Slides>40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40</vt:i4>
      </vt:variant>
    </vt:vector>
  </HeadingPairs>
  <TitlesOfParts>
    <vt:vector size="45" baseType="lpstr">
      <vt:lpstr>Arial</vt:lpstr>
      <vt:lpstr>Calibri</vt:lpstr>
      <vt:lpstr>Franklin Gothic Book</vt:lpstr>
      <vt:lpstr>Franklin Gothic Medium</vt:lpstr>
      <vt:lpstr>Office Theme</vt:lpstr>
      <vt:lpstr>PowerPoint-esitys</vt:lpstr>
      <vt:lpstr>Mahdollisuuksien aika -hanke</vt:lpstr>
      <vt:lpstr>Hankkeen tausta</vt:lpstr>
      <vt:lpstr>Teemat tähän mennessä</vt:lpstr>
      <vt:lpstr>Tutustu hankkeen materiaaleihin</vt:lpstr>
      <vt:lpstr>Kevään 2019 teema: Maahanmuuton vaikutus työelämään</vt:lpstr>
      <vt:lpstr>Maahanmuuttoteeman tavoitteet ja toiminta</vt:lpstr>
      <vt:lpstr>PowerPoint-esitys</vt:lpstr>
      <vt:lpstr>Selvityksen tavoitteet ja toteutus</vt:lpstr>
      <vt:lpstr>Miksi nämä kolme maata?</vt:lpstr>
      <vt:lpstr>Ruotsin etableringsjobb-järjestelmä</vt:lpstr>
      <vt:lpstr>Etableringjobbien ehdot ja tavoitteet</vt:lpstr>
      <vt:lpstr>Mitä uutta etableringsjobbit tarjoavat? Ruotsin työnantajien näkemys</vt:lpstr>
      <vt:lpstr>Etablerinsgjobbien haasteet Ruotsin ay-liikkeen näkemys</vt:lpstr>
      <vt:lpstr>Tanskan malli</vt:lpstr>
      <vt:lpstr>Tiukka ja kiristynyt maahanmuutto- ja kotoutumispolitiikka</vt:lpstr>
      <vt:lpstr>Kanadan ”pisteytysmalli”</vt:lpstr>
      <vt:lpstr>Maahanmuuton lailliset väylät Kanadassa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Minkälaista syrjintää on esiintynyt?</vt:lpstr>
      <vt:lpstr>PowerPoint-esitys</vt:lpstr>
      <vt:lpstr>Miten maahanmuuttajat otetaan huomioon henkilöstöpolitiikassa?</vt:lpstr>
      <vt:lpstr>PowerPoint-esitys</vt:lpstr>
      <vt:lpstr>PowerPoint-esitys</vt:lpstr>
      <vt:lpstr>Tutkimuksen tavoitteet</vt:lpstr>
      <vt:lpstr>Miten tutkimus tehtiin?</vt:lpstr>
      <vt:lpstr>Tulokset</vt:lpstr>
      <vt:lpstr>Kuka neuvoisi työperäistä maahanmuuttajaa?</vt:lpstr>
      <vt:lpstr>Muita huomioita</vt:lpstr>
      <vt:lpstr>Muistilista monikulttuurisille organisaatioille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Janne Jormanainen</dc:creator>
  <cp:lastModifiedBy>Vento Pauli</cp:lastModifiedBy>
  <cp:revision>5</cp:revision>
  <cp:lastPrinted>2019-05-14T13:37:59Z</cp:lastPrinted>
  <dcterms:created xsi:type="dcterms:W3CDTF">2017-02-09T12:42:33Z</dcterms:created>
  <dcterms:modified xsi:type="dcterms:W3CDTF">2019-06-26T07:26:59Z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0x01010058F7181837CEA842BB02D904B60A72BE</vt:lpwstr>
  </property>
</Properties>
</file>