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388" r:id="rId3"/>
    <p:sldId id="288" r:id="rId4"/>
    <p:sldId id="287" r:id="rId5"/>
    <p:sldId id="415" r:id="rId6"/>
    <p:sldId id="410" r:id="rId7"/>
    <p:sldId id="390" r:id="rId8"/>
    <p:sldId id="290" r:id="rId9"/>
    <p:sldId id="291" r:id="rId10"/>
    <p:sldId id="411" r:id="rId11"/>
    <p:sldId id="292" r:id="rId12"/>
    <p:sldId id="412" r:id="rId13"/>
    <p:sldId id="341" r:id="rId14"/>
    <p:sldId id="413" r:id="rId15"/>
    <p:sldId id="342" r:id="rId16"/>
    <p:sldId id="391" r:id="rId17"/>
    <p:sldId id="293" r:id="rId18"/>
    <p:sldId id="345" r:id="rId19"/>
    <p:sldId id="346" r:id="rId20"/>
    <p:sldId id="348" r:id="rId21"/>
    <p:sldId id="392" r:id="rId22"/>
    <p:sldId id="295" r:id="rId23"/>
    <p:sldId id="403" r:id="rId24"/>
    <p:sldId id="297" r:id="rId25"/>
    <p:sldId id="393" r:id="rId26"/>
    <p:sldId id="377" r:id="rId27"/>
    <p:sldId id="378" r:id="rId28"/>
    <p:sldId id="379" r:id="rId29"/>
    <p:sldId id="394" r:id="rId30"/>
    <p:sldId id="298" r:id="rId31"/>
    <p:sldId id="299" r:id="rId32"/>
    <p:sldId id="353" r:id="rId33"/>
    <p:sldId id="301" r:id="rId34"/>
    <p:sldId id="352" r:id="rId35"/>
    <p:sldId id="303" r:id="rId36"/>
    <p:sldId id="395" r:id="rId37"/>
    <p:sldId id="306" r:id="rId38"/>
    <p:sldId id="307" r:id="rId39"/>
    <p:sldId id="362" r:id="rId40"/>
    <p:sldId id="363" r:id="rId41"/>
    <p:sldId id="396" r:id="rId42"/>
    <p:sldId id="356" r:id="rId43"/>
    <p:sldId id="308" r:id="rId44"/>
    <p:sldId id="364" r:id="rId45"/>
    <p:sldId id="365" r:id="rId46"/>
    <p:sldId id="398" r:id="rId47"/>
    <p:sldId id="405" r:id="rId48"/>
    <p:sldId id="406" r:id="rId49"/>
    <p:sldId id="407" r:id="rId50"/>
    <p:sldId id="408" r:id="rId51"/>
    <p:sldId id="409" r:id="rId52"/>
    <p:sldId id="399" r:id="rId53"/>
    <p:sldId id="369" r:id="rId54"/>
    <p:sldId id="375" r:id="rId55"/>
    <p:sldId id="401" r:id="rId56"/>
    <p:sldId id="373" r:id="rId57"/>
    <p:sldId id="374" r:id="rId58"/>
    <p:sldId id="402" r:id="rId59"/>
  </p:sldIdLst>
  <p:sldSz cx="9906000" cy="6858000" type="A4"/>
  <p:notesSz cx="6797675" cy="99282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9">
          <p15:clr>
            <a:srgbClr val="A4A3A4"/>
          </p15:clr>
        </p15:guide>
        <p15:guide id="2" orient="horz" pos="611">
          <p15:clr>
            <a:srgbClr val="A4A3A4"/>
          </p15:clr>
        </p15:guide>
        <p15:guide id="3" orient="horz" pos="3828">
          <p15:clr>
            <a:srgbClr val="A4A3A4"/>
          </p15:clr>
        </p15:guide>
        <p15:guide id="4" orient="horz" pos="3687">
          <p15:clr>
            <a:srgbClr val="A4A3A4"/>
          </p15:clr>
        </p15:guide>
        <p15:guide id="5" orient="horz" pos="2351">
          <p15:clr>
            <a:srgbClr val="A4A3A4"/>
          </p15:clr>
        </p15:guide>
        <p15:guide id="6" orient="horz" pos="3458">
          <p15:clr>
            <a:srgbClr val="A4A3A4"/>
          </p15:clr>
        </p15:guide>
        <p15:guide id="7" pos="2304">
          <p15:clr>
            <a:srgbClr val="A4A3A4"/>
          </p15:clr>
        </p15:guide>
        <p15:guide id="8" pos="5207">
          <p15:clr>
            <a:srgbClr val="A4A3A4"/>
          </p15:clr>
        </p15:guide>
        <p15:guide id="9" pos="384">
          <p15:clr>
            <a:srgbClr val="A4A3A4"/>
          </p15:clr>
        </p15:guide>
        <p15:guide id="10" pos="1326">
          <p15:clr>
            <a:srgbClr val="A4A3A4"/>
          </p15:clr>
        </p15:guide>
        <p15:guide id="11" pos="309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441"/>
    <a:srgbClr val="D5F0F3"/>
    <a:srgbClr val="E6F3F2"/>
    <a:srgbClr val="F2F4F4"/>
    <a:srgbClr val="DBF2F1"/>
    <a:srgbClr val="C1E9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1" autoAdjust="0"/>
    <p:restoredTop sz="94636" autoAdjust="0"/>
  </p:normalViewPr>
  <p:slideViewPr>
    <p:cSldViewPr snapToGrid="0" showGuides="1">
      <p:cViewPr varScale="1">
        <p:scale>
          <a:sx n="109" d="100"/>
          <a:sy n="109" d="100"/>
        </p:scale>
        <p:origin x="726" y="96"/>
      </p:cViewPr>
      <p:guideLst>
        <p:guide orient="horz" pos="3249"/>
        <p:guide orient="horz" pos="611"/>
        <p:guide orient="horz" pos="3828"/>
        <p:guide orient="horz" pos="3687"/>
        <p:guide orient="horz" pos="2351"/>
        <p:guide orient="horz" pos="3458"/>
        <p:guide pos="2304"/>
        <p:guide pos="5207"/>
        <p:guide pos="384"/>
        <p:guide pos="1326"/>
        <p:guide pos="3092"/>
      </p:guideLst>
    </p:cSldViewPr>
  </p:slideViewPr>
  <p:outlineViewPr>
    <p:cViewPr>
      <p:scale>
        <a:sx n="33" d="100"/>
        <a:sy n="33" d="100"/>
      </p:scale>
      <p:origin x="0" y="-42876"/>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6" d="100"/>
          <a:sy n="76" d="100"/>
        </p:scale>
        <p:origin x="330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7426F7-5ACB-492F-BC06-5EEE5E690602}" type="doc">
      <dgm:prSet loTypeId="urn:microsoft.com/office/officeart/2009/3/layout/StepUpProcess" loCatId="process" qsTypeId="urn:microsoft.com/office/officeart/2005/8/quickstyle/simple1" qsCatId="simple" csTypeId="urn:microsoft.com/office/officeart/2005/8/colors/accent0_3" csCatId="mainScheme" phldr="1"/>
      <dgm:spPr/>
      <dgm:t>
        <a:bodyPr/>
        <a:lstStyle/>
        <a:p>
          <a:endParaRPr lang="fi-FI"/>
        </a:p>
      </dgm:t>
    </dgm:pt>
    <dgm:pt modelId="{12231DE2-BB67-4CBD-93FE-3D1A302FCFC5}">
      <dgm:prSet phldrT="[Teksti]"/>
      <dgm:spPr/>
      <dgm:t>
        <a:bodyPr/>
        <a:lstStyle/>
        <a:p>
          <a:r>
            <a:rPr lang="fi-FI" b="1" dirty="0" smtClean="0"/>
            <a:t>Motiivi ammatinvaihtoon</a:t>
          </a:r>
          <a:endParaRPr lang="fi-FI" b="1" dirty="0"/>
        </a:p>
      </dgm:t>
    </dgm:pt>
    <dgm:pt modelId="{534E8110-054F-4D51-88C2-D7D092754F41}" type="parTrans" cxnId="{365514F2-E5E8-4844-9C45-DC2DA6B02CB5}">
      <dgm:prSet/>
      <dgm:spPr/>
      <dgm:t>
        <a:bodyPr/>
        <a:lstStyle/>
        <a:p>
          <a:endParaRPr lang="fi-FI"/>
        </a:p>
      </dgm:t>
    </dgm:pt>
    <dgm:pt modelId="{21A8E74D-7BEE-4A3A-9545-6A723B1571D1}" type="sibTrans" cxnId="{365514F2-E5E8-4844-9C45-DC2DA6B02CB5}">
      <dgm:prSet/>
      <dgm:spPr/>
      <dgm:t>
        <a:bodyPr/>
        <a:lstStyle/>
        <a:p>
          <a:endParaRPr lang="fi-FI"/>
        </a:p>
      </dgm:t>
    </dgm:pt>
    <dgm:pt modelId="{A4C7097B-E911-4AFF-8156-8493DD81B485}">
      <dgm:prSet phldrT="[Teksti]"/>
      <dgm:spPr/>
      <dgm:t>
        <a:bodyPr/>
        <a:lstStyle/>
        <a:p>
          <a:r>
            <a:rPr lang="fi-FI" b="1" dirty="0" smtClean="0"/>
            <a:t>Opiskeluun haku</a:t>
          </a:r>
          <a:endParaRPr lang="fi-FI" b="1" dirty="0"/>
        </a:p>
      </dgm:t>
    </dgm:pt>
    <dgm:pt modelId="{6FB7AF58-F52F-4E1F-A677-DDDF20CD82DB}" type="parTrans" cxnId="{209583ED-7CB9-416A-B86D-FB8FD1A7ED10}">
      <dgm:prSet/>
      <dgm:spPr/>
      <dgm:t>
        <a:bodyPr/>
        <a:lstStyle/>
        <a:p>
          <a:endParaRPr lang="fi-FI"/>
        </a:p>
      </dgm:t>
    </dgm:pt>
    <dgm:pt modelId="{314D98A8-93B2-4D56-8FAE-74EA279C599B}" type="sibTrans" cxnId="{209583ED-7CB9-416A-B86D-FB8FD1A7ED10}">
      <dgm:prSet/>
      <dgm:spPr/>
      <dgm:t>
        <a:bodyPr/>
        <a:lstStyle/>
        <a:p>
          <a:endParaRPr lang="fi-FI"/>
        </a:p>
      </dgm:t>
    </dgm:pt>
    <dgm:pt modelId="{357DAAED-A60A-4A3E-904A-291F81AC57AD}">
      <dgm:prSet phldrT="[Teksti]"/>
      <dgm:spPr/>
      <dgm:t>
        <a:bodyPr/>
        <a:lstStyle/>
        <a:p>
          <a:r>
            <a:rPr lang="fi-FI" b="1" dirty="0" smtClean="0"/>
            <a:t>Rahoitus </a:t>
          </a:r>
          <a:endParaRPr lang="fi-FI" b="1" dirty="0"/>
        </a:p>
      </dgm:t>
    </dgm:pt>
    <dgm:pt modelId="{22A2A2C9-4E5A-4E37-BE15-E88B10502DFC}" type="parTrans" cxnId="{1F660A84-0D0E-48B6-93EA-E65778DD2804}">
      <dgm:prSet/>
      <dgm:spPr/>
      <dgm:t>
        <a:bodyPr/>
        <a:lstStyle/>
        <a:p>
          <a:endParaRPr lang="fi-FI"/>
        </a:p>
      </dgm:t>
    </dgm:pt>
    <dgm:pt modelId="{39275CA9-C6DD-4FE0-83A6-5342D4165644}" type="sibTrans" cxnId="{1F660A84-0D0E-48B6-93EA-E65778DD2804}">
      <dgm:prSet/>
      <dgm:spPr/>
      <dgm:t>
        <a:bodyPr/>
        <a:lstStyle/>
        <a:p>
          <a:endParaRPr lang="fi-FI"/>
        </a:p>
      </dgm:t>
    </dgm:pt>
    <dgm:pt modelId="{982B9D44-0C11-4A2E-B86B-49370D32FB78}">
      <dgm:prSet phldrT="[Teksti]"/>
      <dgm:spPr/>
      <dgm:t>
        <a:bodyPr/>
        <a:lstStyle/>
        <a:p>
          <a:r>
            <a:rPr lang="fi-FI" b="1" dirty="0" smtClean="0"/>
            <a:t>Työnhaku</a:t>
          </a:r>
          <a:endParaRPr lang="fi-FI" b="1" dirty="0"/>
        </a:p>
      </dgm:t>
    </dgm:pt>
    <dgm:pt modelId="{20655587-0A1D-45E2-AE1D-181147A93651}" type="parTrans" cxnId="{0A6409C7-D5D8-49F8-96EA-D0AEB963A756}">
      <dgm:prSet/>
      <dgm:spPr/>
      <dgm:t>
        <a:bodyPr/>
        <a:lstStyle/>
        <a:p>
          <a:endParaRPr lang="fi-FI"/>
        </a:p>
      </dgm:t>
    </dgm:pt>
    <dgm:pt modelId="{6D3FFE80-17D5-4AC9-BAE2-B0784505B4AB}" type="sibTrans" cxnId="{0A6409C7-D5D8-49F8-96EA-D0AEB963A756}">
      <dgm:prSet/>
      <dgm:spPr/>
      <dgm:t>
        <a:bodyPr/>
        <a:lstStyle/>
        <a:p>
          <a:endParaRPr lang="fi-FI"/>
        </a:p>
      </dgm:t>
    </dgm:pt>
    <dgm:pt modelId="{C50E5962-16D4-41B5-974D-55430BDDED29}">
      <dgm:prSet phldrT="[Teksti]"/>
      <dgm:spPr/>
      <dgm:t>
        <a:bodyPr/>
        <a:lstStyle/>
        <a:p>
          <a:r>
            <a:rPr lang="fi-FI" b="1" dirty="0" smtClean="0"/>
            <a:t>Opiskelu, opiskelutaidot, motivaatio</a:t>
          </a:r>
          <a:endParaRPr lang="fi-FI" b="1" dirty="0"/>
        </a:p>
      </dgm:t>
    </dgm:pt>
    <dgm:pt modelId="{973CB38C-55E6-4E2C-A99C-C5276F8E4329}" type="parTrans" cxnId="{50490489-D1F3-442F-AFC5-B655C7EAB5C2}">
      <dgm:prSet/>
      <dgm:spPr/>
      <dgm:t>
        <a:bodyPr/>
        <a:lstStyle/>
        <a:p>
          <a:endParaRPr lang="fi-FI"/>
        </a:p>
      </dgm:t>
    </dgm:pt>
    <dgm:pt modelId="{847AC5D9-5F9B-4AE6-A949-ABA953ACDE95}" type="sibTrans" cxnId="{50490489-D1F3-442F-AFC5-B655C7EAB5C2}">
      <dgm:prSet/>
      <dgm:spPr/>
      <dgm:t>
        <a:bodyPr/>
        <a:lstStyle/>
        <a:p>
          <a:endParaRPr lang="fi-FI"/>
        </a:p>
      </dgm:t>
    </dgm:pt>
    <dgm:pt modelId="{B3D27CBE-27A6-4854-AA85-118F1CBF0C31}">
      <dgm:prSet phldrT="[Teksti]"/>
      <dgm:spPr/>
      <dgm:t>
        <a:bodyPr/>
        <a:lstStyle/>
        <a:p>
          <a:r>
            <a:rPr lang="fi-FI" b="1" dirty="0" smtClean="0"/>
            <a:t>Verkottuminen</a:t>
          </a:r>
          <a:endParaRPr lang="fi-FI" b="1" dirty="0"/>
        </a:p>
      </dgm:t>
    </dgm:pt>
    <dgm:pt modelId="{9CF2337A-FEE9-436F-9DCD-061CDA3DCD03}" type="parTrans" cxnId="{7FC869F9-2454-4870-847F-87340E9975AF}">
      <dgm:prSet/>
      <dgm:spPr/>
      <dgm:t>
        <a:bodyPr/>
        <a:lstStyle/>
        <a:p>
          <a:endParaRPr lang="fi-FI"/>
        </a:p>
      </dgm:t>
    </dgm:pt>
    <dgm:pt modelId="{6A6A9B56-2E65-4B14-B62D-F1DE5245B97B}" type="sibTrans" cxnId="{7FC869F9-2454-4870-847F-87340E9975AF}">
      <dgm:prSet/>
      <dgm:spPr/>
      <dgm:t>
        <a:bodyPr/>
        <a:lstStyle/>
        <a:p>
          <a:endParaRPr lang="fi-FI"/>
        </a:p>
      </dgm:t>
    </dgm:pt>
    <dgm:pt modelId="{2BED4258-3982-4ED2-8665-4570D5B37A79}">
      <dgm:prSet phldrT="[Teksti]"/>
      <dgm:spPr/>
      <dgm:t>
        <a:bodyPr/>
        <a:lstStyle/>
        <a:p>
          <a:r>
            <a:rPr lang="fi-FI" b="1" dirty="0" smtClean="0"/>
            <a:t>Ammatti-identiteetti</a:t>
          </a:r>
          <a:endParaRPr lang="fi-FI" b="1" dirty="0"/>
        </a:p>
      </dgm:t>
    </dgm:pt>
    <dgm:pt modelId="{305C953B-984F-4B7F-944F-AB66ED85C530}" type="parTrans" cxnId="{4706E231-93A7-401C-84CF-ADCB1609DA24}">
      <dgm:prSet/>
      <dgm:spPr/>
      <dgm:t>
        <a:bodyPr/>
        <a:lstStyle/>
        <a:p>
          <a:endParaRPr lang="fi-FI"/>
        </a:p>
      </dgm:t>
    </dgm:pt>
    <dgm:pt modelId="{EB353643-61FE-40E7-8B77-56D9FA3BD516}" type="sibTrans" cxnId="{4706E231-93A7-401C-84CF-ADCB1609DA24}">
      <dgm:prSet/>
      <dgm:spPr/>
      <dgm:t>
        <a:bodyPr/>
        <a:lstStyle/>
        <a:p>
          <a:endParaRPr lang="fi-FI"/>
        </a:p>
      </dgm:t>
    </dgm:pt>
    <dgm:pt modelId="{504E3C9D-FFC7-45C4-A2D8-56ADB547DBFC}" type="pres">
      <dgm:prSet presAssocID="{297426F7-5ACB-492F-BC06-5EEE5E690602}" presName="rootnode" presStyleCnt="0">
        <dgm:presLayoutVars>
          <dgm:chMax/>
          <dgm:chPref/>
          <dgm:dir/>
          <dgm:animLvl val="lvl"/>
        </dgm:presLayoutVars>
      </dgm:prSet>
      <dgm:spPr/>
      <dgm:t>
        <a:bodyPr/>
        <a:lstStyle/>
        <a:p>
          <a:endParaRPr lang="fi-FI"/>
        </a:p>
      </dgm:t>
    </dgm:pt>
    <dgm:pt modelId="{F8CF5507-A54D-4E41-9DF1-0B4A5E3A7BBD}" type="pres">
      <dgm:prSet presAssocID="{12231DE2-BB67-4CBD-93FE-3D1A302FCFC5}" presName="composite" presStyleCnt="0"/>
      <dgm:spPr/>
    </dgm:pt>
    <dgm:pt modelId="{1B21C378-ECE6-4ABB-8841-8AF7D1387203}" type="pres">
      <dgm:prSet presAssocID="{12231DE2-BB67-4CBD-93FE-3D1A302FCFC5}" presName="LShape" presStyleLbl="alignNode1" presStyleIdx="0" presStyleCnt="13"/>
      <dgm:spPr/>
    </dgm:pt>
    <dgm:pt modelId="{25CBCEE5-59E9-4062-BB1B-BA1E607CB714}" type="pres">
      <dgm:prSet presAssocID="{12231DE2-BB67-4CBD-93FE-3D1A302FCFC5}" presName="ParentText" presStyleLbl="revTx" presStyleIdx="0" presStyleCnt="7">
        <dgm:presLayoutVars>
          <dgm:chMax val="0"/>
          <dgm:chPref val="0"/>
          <dgm:bulletEnabled val="1"/>
        </dgm:presLayoutVars>
      </dgm:prSet>
      <dgm:spPr/>
      <dgm:t>
        <a:bodyPr/>
        <a:lstStyle/>
        <a:p>
          <a:endParaRPr lang="fi-FI"/>
        </a:p>
      </dgm:t>
    </dgm:pt>
    <dgm:pt modelId="{1CBFC159-90F9-42A2-BCB8-9231A8478D9D}" type="pres">
      <dgm:prSet presAssocID="{12231DE2-BB67-4CBD-93FE-3D1A302FCFC5}" presName="Triangle" presStyleLbl="alignNode1" presStyleIdx="1" presStyleCnt="13"/>
      <dgm:spPr/>
    </dgm:pt>
    <dgm:pt modelId="{C9D1BA0C-B6F7-4C13-9DF1-C51B70B8A35C}" type="pres">
      <dgm:prSet presAssocID="{21A8E74D-7BEE-4A3A-9545-6A723B1571D1}" presName="sibTrans" presStyleCnt="0"/>
      <dgm:spPr/>
    </dgm:pt>
    <dgm:pt modelId="{A56575EB-5776-4A96-95C8-7004438547F7}" type="pres">
      <dgm:prSet presAssocID="{21A8E74D-7BEE-4A3A-9545-6A723B1571D1}" presName="space" presStyleCnt="0"/>
      <dgm:spPr/>
    </dgm:pt>
    <dgm:pt modelId="{DFBE0622-6F1B-4AA6-81D3-7180FC34A955}" type="pres">
      <dgm:prSet presAssocID="{A4C7097B-E911-4AFF-8156-8493DD81B485}" presName="composite" presStyleCnt="0"/>
      <dgm:spPr/>
    </dgm:pt>
    <dgm:pt modelId="{35E53E34-F716-4824-806B-E0E1857B528E}" type="pres">
      <dgm:prSet presAssocID="{A4C7097B-E911-4AFF-8156-8493DD81B485}" presName="LShape" presStyleLbl="alignNode1" presStyleIdx="2" presStyleCnt="13"/>
      <dgm:spPr/>
    </dgm:pt>
    <dgm:pt modelId="{297C70B4-2B60-4B6A-87DC-15DC1C44DC23}" type="pres">
      <dgm:prSet presAssocID="{A4C7097B-E911-4AFF-8156-8493DD81B485}" presName="ParentText" presStyleLbl="revTx" presStyleIdx="1" presStyleCnt="7">
        <dgm:presLayoutVars>
          <dgm:chMax val="0"/>
          <dgm:chPref val="0"/>
          <dgm:bulletEnabled val="1"/>
        </dgm:presLayoutVars>
      </dgm:prSet>
      <dgm:spPr/>
      <dgm:t>
        <a:bodyPr/>
        <a:lstStyle/>
        <a:p>
          <a:endParaRPr lang="fi-FI"/>
        </a:p>
      </dgm:t>
    </dgm:pt>
    <dgm:pt modelId="{CB6D3EC6-7B8D-4AE7-90B2-4ED9895C74D7}" type="pres">
      <dgm:prSet presAssocID="{A4C7097B-E911-4AFF-8156-8493DD81B485}" presName="Triangle" presStyleLbl="alignNode1" presStyleIdx="3" presStyleCnt="13"/>
      <dgm:spPr/>
    </dgm:pt>
    <dgm:pt modelId="{8B2BB021-59A2-4195-AC25-4D3E1DB67B9C}" type="pres">
      <dgm:prSet presAssocID="{314D98A8-93B2-4D56-8FAE-74EA279C599B}" presName="sibTrans" presStyleCnt="0"/>
      <dgm:spPr/>
    </dgm:pt>
    <dgm:pt modelId="{A120E239-5F6F-4D2A-857D-9B0063EC585C}" type="pres">
      <dgm:prSet presAssocID="{314D98A8-93B2-4D56-8FAE-74EA279C599B}" presName="space" presStyleCnt="0"/>
      <dgm:spPr/>
    </dgm:pt>
    <dgm:pt modelId="{C07FB43D-565B-4B88-8EA1-8928865B46AD}" type="pres">
      <dgm:prSet presAssocID="{357DAAED-A60A-4A3E-904A-291F81AC57AD}" presName="composite" presStyleCnt="0"/>
      <dgm:spPr/>
    </dgm:pt>
    <dgm:pt modelId="{3DFD7A89-C5A2-4157-B9FD-7819B5AF493C}" type="pres">
      <dgm:prSet presAssocID="{357DAAED-A60A-4A3E-904A-291F81AC57AD}" presName="LShape" presStyleLbl="alignNode1" presStyleIdx="4" presStyleCnt="13"/>
      <dgm:spPr/>
    </dgm:pt>
    <dgm:pt modelId="{8209B29F-2504-4A28-A3EB-6BD04F75F24C}" type="pres">
      <dgm:prSet presAssocID="{357DAAED-A60A-4A3E-904A-291F81AC57AD}" presName="ParentText" presStyleLbl="revTx" presStyleIdx="2" presStyleCnt="7">
        <dgm:presLayoutVars>
          <dgm:chMax val="0"/>
          <dgm:chPref val="0"/>
          <dgm:bulletEnabled val="1"/>
        </dgm:presLayoutVars>
      </dgm:prSet>
      <dgm:spPr/>
      <dgm:t>
        <a:bodyPr/>
        <a:lstStyle/>
        <a:p>
          <a:endParaRPr lang="fi-FI"/>
        </a:p>
      </dgm:t>
    </dgm:pt>
    <dgm:pt modelId="{63C2C5EB-2EA5-466A-8020-E2DA33333B88}" type="pres">
      <dgm:prSet presAssocID="{357DAAED-A60A-4A3E-904A-291F81AC57AD}" presName="Triangle" presStyleLbl="alignNode1" presStyleIdx="5" presStyleCnt="13"/>
      <dgm:spPr/>
    </dgm:pt>
    <dgm:pt modelId="{BB7DFA19-26EC-4E7A-A2BC-60304F660C0B}" type="pres">
      <dgm:prSet presAssocID="{39275CA9-C6DD-4FE0-83A6-5342D4165644}" presName="sibTrans" presStyleCnt="0"/>
      <dgm:spPr/>
    </dgm:pt>
    <dgm:pt modelId="{9DF4ABF4-E25C-4B40-A84C-E4AD8FE7CCE4}" type="pres">
      <dgm:prSet presAssocID="{39275CA9-C6DD-4FE0-83A6-5342D4165644}" presName="space" presStyleCnt="0"/>
      <dgm:spPr/>
    </dgm:pt>
    <dgm:pt modelId="{B9248C70-EA84-4B2B-82C5-C4F0299F4959}" type="pres">
      <dgm:prSet presAssocID="{C50E5962-16D4-41B5-974D-55430BDDED29}" presName="composite" presStyleCnt="0"/>
      <dgm:spPr/>
    </dgm:pt>
    <dgm:pt modelId="{2A4B566A-F989-4A57-A210-7FA6C338FE0B}" type="pres">
      <dgm:prSet presAssocID="{C50E5962-16D4-41B5-974D-55430BDDED29}" presName="LShape" presStyleLbl="alignNode1" presStyleIdx="6" presStyleCnt="13"/>
      <dgm:spPr/>
    </dgm:pt>
    <dgm:pt modelId="{FB00811D-3D04-4376-A240-D4CD230C14BE}" type="pres">
      <dgm:prSet presAssocID="{C50E5962-16D4-41B5-974D-55430BDDED29}" presName="ParentText" presStyleLbl="revTx" presStyleIdx="3" presStyleCnt="7">
        <dgm:presLayoutVars>
          <dgm:chMax val="0"/>
          <dgm:chPref val="0"/>
          <dgm:bulletEnabled val="1"/>
        </dgm:presLayoutVars>
      </dgm:prSet>
      <dgm:spPr/>
      <dgm:t>
        <a:bodyPr/>
        <a:lstStyle/>
        <a:p>
          <a:endParaRPr lang="fi-FI"/>
        </a:p>
      </dgm:t>
    </dgm:pt>
    <dgm:pt modelId="{FABD89CA-2594-4DFC-8236-061CAAFC3E73}" type="pres">
      <dgm:prSet presAssocID="{C50E5962-16D4-41B5-974D-55430BDDED29}" presName="Triangle" presStyleLbl="alignNode1" presStyleIdx="7" presStyleCnt="13"/>
      <dgm:spPr/>
    </dgm:pt>
    <dgm:pt modelId="{7E4088FB-4190-4A8F-9C05-E563D86032BD}" type="pres">
      <dgm:prSet presAssocID="{847AC5D9-5F9B-4AE6-A949-ABA953ACDE95}" presName="sibTrans" presStyleCnt="0"/>
      <dgm:spPr/>
    </dgm:pt>
    <dgm:pt modelId="{393D576B-58C8-47BA-9C2A-7B03BAA2EC54}" type="pres">
      <dgm:prSet presAssocID="{847AC5D9-5F9B-4AE6-A949-ABA953ACDE95}" presName="space" presStyleCnt="0"/>
      <dgm:spPr/>
    </dgm:pt>
    <dgm:pt modelId="{08F4050D-128D-4B53-8CFA-43F900701DEE}" type="pres">
      <dgm:prSet presAssocID="{B3D27CBE-27A6-4854-AA85-118F1CBF0C31}" presName="composite" presStyleCnt="0"/>
      <dgm:spPr/>
    </dgm:pt>
    <dgm:pt modelId="{DFD5E769-6BF6-420D-8C1C-760581A01532}" type="pres">
      <dgm:prSet presAssocID="{B3D27CBE-27A6-4854-AA85-118F1CBF0C31}" presName="LShape" presStyleLbl="alignNode1" presStyleIdx="8" presStyleCnt="13"/>
      <dgm:spPr/>
    </dgm:pt>
    <dgm:pt modelId="{72313CAD-92F8-4FF5-A6EA-6217ECB34B3B}" type="pres">
      <dgm:prSet presAssocID="{B3D27CBE-27A6-4854-AA85-118F1CBF0C31}" presName="ParentText" presStyleLbl="revTx" presStyleIdx="4" presStyleCnt="7">
        <dgm:presLayoutVars>
          <dgm:chMax val="0"/>
          <dgm:chPref val="0"/>
          <dgm:bulletEnabled val="1"/>
        </dgm:presLayoutVars>
      </dgm:prSet>
      <dgm:spPr/>
      <dgm:t>
        <a:bodyPr/>
        <a:lstStyle/>
        <a:p>
          <a:endParaRPr lang="fi-FI"/>
        </a:p>
      </dgm:t>
    </dgm:pt>
    <dgm:pt modelId="{9EA63FB3-AB33-4801-B2BF-2634C2189AB3}" type="pres">
      <dgm:prSet presAssocID="{B3D27CBE-27A6-4854-AA85-118F1CBF0C31}" presName="Triangle" presStyleLbl="alignNode1" presStyleIdx="9" presStyleCnt="13"/>
      <dgm:spPr/>
    </dgm:pt>
    <dgm:pt modelId="{54ED94F9-6344-4BD6-978F-5A61389E6F69}" type="pres">
      <dgm:prSet presAssocID="{6A6A9B56-2E65-4B14-B62D-F1DE5245B97B}" presName="sibTrans" presStyleCnt="0"/>
      <dgm:spPr/>
    </dgm:pt>
    <dgm:pt modelId="{27BAB4D8-6084-4CB3-97B1-7D6A0E4EEAE3}" type="pres">
      <dgm:prSet presAssocID="{6A6A9B56-2E65-4B14-B62D-F1DE5245B97B}" presName="space" presStyleCnt="0"/>
      <dgm:spPr/>
    </dgm:pt>
    <dgm:pt modelId="{2B76C4C8-B4E0-4E10-B2C2-0A6C0B47B216}" type="pres">
      <dgm:prSet presAssocID="{982B9D44-0C11-4A2E-B86B-49370D32FB78}" presName="composite" presStyleCnt="0"/>
      <dgm:spPr/>
    </dgm:pt>
    <dgm:pt modelId="{0F0FC8AE-117A-4F3E-AE1C-43A02E67D6A2}" type="pres">
      <dgm:prSet presAssocID="{982B9D44-0C11-4A2E-B86B-49370D32FB78}" presName="LShape" presStyleLbl="alignNode1" presStyleIdx="10" presStyleCnt="13"/>
      <dgm:spPr/>
    </dgm:pt>
    <dgm:pt modelId="{36A7BF72-D704-454A-8795-E6B4E06FA618}" type="pres">
      <dgm:prSet presAssocID="{982B9D44-0C11-4A2E-B86B-49370D32FB78}" presName="ParentText" presStyleLbl="revTx" presStyleIdx="5" presStyleCnt="7">
        <dgm:presLayoutVars>
          <dgm:chMax val="0"/>
          <dgm:chPref val="0"/>
          <dgm:bulletEnabled val="1"/>
        </dgm:presLayoutVars>
      </dgm:prSet>
      <dgm:spPr/>
      <dgm:t>
        <a:bodyPr/>
        <a:lstStyle/>
        <a:p>
          <a:endParaRPr lang="fi-FI"/>
        </a:p>
      </dgm:t>
    </dgm:pt>
    <dgm:pt modelId="{B3A092FB-597E-4B51-A190-6EFF67A74766}" type="pres">
      <dgm:prSet presAssocID="{982B9D44-0C11-4A2E-B86B-49370D32FB78}" presName="Triangle" presStyleLbl="alignNode1" presStyleIdx="11" presStyleCnt="13"/>
      <dgm:spPr/>
    </dgm:pt>
    <dgm:pt modelId="{961AA670-023D-4718-BA65-AF02EF3329EA}" type="pres">
      <dgm:prSet presAssocID="{6D3FFE80-17D5-4AC9-BAE2-B0784505B4AB}" presName="sibTrans" presStyleCnt="0"/>
      <dgm:spPr/>
    </dgm:pt>
    <dgm:pt modelId="{89B8F503-3F6C-40BE-966E-D03FBE02E7DE}" type="pres">
      <dgm:prSet presAssocID="{6D3FFE80-17D5-4AC9-BAE2-B0784505B4AB}" presName="space" presStyleCnt="0"/>
      <dgm:spPr/>
    </dgm:pt>
    <dgm:pt modelId="{8F3F5F3A-D55E-4587-B3F2-177914658A35}" type="pres">
      <dgm:prSet presAssocID="{2BED4258-3982-4ED2-8665-4570D5B37A79}" presName="composite" presStyleCnt="0"/>
      <dgm:spPr/>
    </dgm:pt>
    <dgm:pt modelId="{57CC1D05-056D-4062-AEE7-9A45AF2316CC}" type="pres">
      <dgm:prSet presAssocID="{2BED4258-3982-4ED2-8665-4570D5B37A79}" presName="LShape" presStyleLbl="alignNode1" presStyleIdx="12" presStyleCnt="13"/>
      <dgm:spPr/>
    </dgm:pt>
    <dgm:pt modelId="{0249CE7C-0D40-4D27-8789-C17CD0FBFFB4}" type="pres">
      <dgm:prSet presAssocID="{2BED4258-3982-4ED2-8665-4570D5B37A79}" presName="ParentText" presStyleLbl="revTx" presStyleIdx="6" presStyleCnt="7">
        <dgm:presLayoutVars>
          <dgm:chMax val="0"/>
          <dgm:chPref val="0"/>
          <dgm:bulletEnabled val="1"/>
        </dgm:presLayoutVars>
      </dgm:prSet>
      <dgm:spPr/>
      <dgm:t>
        <a:bodyPr/>
        <a:lstStyle/>
        <a:p>
          <a:endParaRPr lang="fi-FI"/>
        </a:p>
      </dgm:t>
    </dgm:pt>
  </dgm:ptLst>
  <dgm:cxnLst>
    <dgm:cxn modelId="{50490489-D1F3-442F-AFC5-B655C7EAB5C2}" srcId="{297426F7-5ACB-492F-BC06-5EEE5E690602}" destId="{C50E5962-16D4-41B5-974D-55430BDDED29}" srcOrd="3" destOrd="0" parTransId="{973CB38C-55E6-4E2C-A99C-C5276F8E4329}" sibTransId="{847AC5D9-5F9B-4AE6-A949-ABA953ACDE95}"/>
    <dgm:cxn modelId="{1A9BAB1B-CF4E-4380-B416-C33866DE3227}" type="presOf" srcId="{2BED4258-3982-4ED2-8665-4570D5B37A79}" destId="{0249CE7C-0D40-4D27-8789-C17CD0FBFFB4}" srcOrd="0" destOrd="0" presId="urn:microsoft.com/office/officeart/2009/3/layout/StepUpProcess"/>
    <dgm:cxn modelId="{CCFDAFBE-6F54-4172-99C2-022F7D748109}" type="presOf" srcId="{357DAAED-A60A-4A3E-904A-291F81AC57AD}" destId="{8209B29F-2504-4A28-A3EB-6BD04F75F24C}" srcOrd="0" destOrd="0" presId="urn:microsoft.com/office/officeart/2009/3/layout/StepUpProcess"/>
    <dgm:cxn modelId="{4AAF5DD2-6509-4CB9-9DEC-9413C9F33607}" type="presOf" srcId="{982B9D44-0C11-4A2E-B86B-49370D32FB78}" destId="{36A7BF72-D704-454A-8795-E6B4E06FA618}" srcOrd="0" destOrd="0" presId="urn:microsoft.com/office/officeart/2009/3/layout/StepUpProcess"/>
    <dgm:cxn modelId="{1F660A84-0D0E-48B6-93EA-E65778DD2804}" srcId="{297426F7-5ACB-492F-BC06-5EEE5E690602}" destId="{357DAAED-A60A-4A3E-904A-291F81AC57AD}" srcOrd="2" destOrd="0" parTransId="{22A2A2C9-4E5A-4E37-BE15-E88B10502DFC}" sibTransId="{39275CA9-C6DD-4FE0-83A6-5342D4165644}"/>
    <dgm:cxn modelId="{21638A4B-B905-4B53-A24A-4DE21B8AC9B2}" type="presOf" srcId="{12231DE2-BB67-4CBD-93FE-3D1A302FCFC5}" destId="{25CBCEE5-59E9-4062-BB1B-BA1E607CB714}" srcOrd="0" destOrd="0" presId="urn:microsoft.com/office/officeart/2009/3/layout/StepUpProcess"/>
    <dgm:cxn modelId="{209583ED-7CB9-416A-B86D-FB8FD1A7ED10}" srcId="{297426F7-5ACB-492F-BC06-5EEE5E690602}" destId="{A4C7097B-E911-4AFF-8156-8493DD81B485}" srcOrd="1" destOrd="0" parTransId="{6FB7AF58-F52F-4E1F-A677-DDDF20CD82DB}" sibTransId="{314D98A8-93B2-4D56-8FAE-74EA279C599B}"/>
    <dgm:cxn modelId="{365514F2-E5E8-4844-9C45-DC2DA6B02CB5}" srcId="{297426F7-5ACB-492F-BC06-5EEE5E690602}" destId="{12231DE2-BB67-4CBD-93FE-3D1A302FCFC5}" srcOrd="0" destOrd="0" parTransId="{534E8110-054F-4D51-88C2-D7D092754F41}" sibTransId="{21A8E74D-7BEE-4A3A-9545-6A723B1571D1}"/>
    <dgm:cxn modelId="{0A040014-C0A8-4901-91C5-64354733299F}" type="presOf" srcId="{C50E5962-16D4-41B5-974D-55430BDDED29}" destId="{FB00811D-3D04-4376-A240-D4CD230C14BE}" srcOrd="0" destOrd="0" presId="urn:microsoft.com/office/officeart/2009/3/layout/StepUpProcess"/>
    <dgm:cxn modelId="{B9E62DD8-2796-464A-8D32-72F824ECE588}" type="presOf" srcId="{B3D27CBE-27A6-4854-AA85-118F1CBF0C31}" destId="{72313CAD-92F8-4FF5-A6EA-6217ECB34B3B}" srcOrd="0" destOrd="0" presId="urn:microsoft.com/office/officeart/2009/3/layout/StepUpProcess"/>
    <dgm:cxn modelId="{4706E231-93A7-401C-84CF-ADCB1609DA24}" srcId="{297426F7-5ACB-492F-BC06-5EEE5E690602}" destId="{2BED4258-3982-4ED2-8665-4570D5B37A79}" srcOrd="6" destOrd="0" parTransId="{305C953B-984F-4B7F-944F-AB66ED85C530}" sibTransId="{EB353643-61FE-40E7-8B77-56D9FA3BD516}"/>
    <dgm:cxn modelId="{7FC869F9-2454-4870-847F-87340E9975AF}" srcId="{297426F7-5ACB-492F-BC06-5EEE5E690602}" destId="{B3D27CBE-27A6-4854-AA85-118F1CBF0C31}" srcOrd="4" destOrd="0" parTransId="{9CF2337A-FEE9-436F-9DCD-061CDA3DCD03}" sibTransId="{6A6A9B56-2E65-4B14-B62D-F1DE5245B97B}"/>
    <dgm:cxn modelId="{0A6409C7-D5D8-49F8-96EA-D0AEB963A756}" srcId="{297426F7-5ACB-492F-BC06-5EEE5E690602}" destId="{982B9D44-0C11-4A2E-B86B-49370D32FB78}" srcOrd="5" destOrd="0" parTransId="{20655587-0A1D-45E2-AE1D-181147A93651}" sibTransId="{6D3FFE80-17D5-4AC9-BAE2-B0784505B4AB}"/>
    <dgm:cxn modelId="{A15171A9-42D0-4C20-8824-BB09EFA41B2C}" type="presOf" srcId="{297426F7-5ACB-492F-BC06-5EEE5E690602}" destId="{504E3C9D-FFC7-45C4-A2D8-56ADB547DBFC}" srcOrd="0" destOrd="0" presId="urn:microsoft.com/office/officeart/2009/3/layout/StepUpProcess"/>
    <dgm:cxn modelId="{9478954D-A695-4330-8BAA-337A2663A3DE}" type="presOf" srcId="{A4C7097B-E911-4AFF-8156-8493DD81B485}" destId="{297C70B4-2B60-4B6A-87DC-15DC1C44DC23}" srcOrd="0" destOrd="0" presId="urn:microsoft.com/office/officeart/2009/3/layout/StepUpProcess"/>
    <dgm:cxn modelId="{B8119C54-33FA-4E89-8F0E-D4C7F2B428FE}" type="presParOf" srcId="{504E3C9D-FFC7-45C4-A2D8-56ADB547DBFC}" destId="{F8CF5507-A54D-4E41-9DF1-0B4A5E3A7BBD}" srcOrd="0" destOrd="0" presId="urn:microsoft.com/office/officeart/2009/3/layout/StepUpProcess"/>
    <dgm:cxn modelId="{F928289D-312A-4FD1-B6BF-21DA69B3D70C}" type="presParOf" srcId="{F8CF5507-A54D-4E41-9DF1-0B4A5E3A7BBD}" destId="{1B21C378-ECE6-4ABB-8841-8AF7D1387203}" srcOrd="0" destOrd="0" presId="urn:microsoft.com/office/officeart/2009/3/layout/StepUpProcess"/>
    <dgm:cxn modelId="{DAA8A940-7393-4EEA-9BAF-F4B4C0DD79F3}" type="presParOf" srcId="{F8CF5507-A54D-4E41-9DF1-0B4A5E3A7BBD}" destId="{25CBCEE5-59E9-4062-BB1B-BA1E607CB714}" srcOrd="1" destOrd="0" presId="urn:microsoft.com/office/officeart/2009/3/layout/StepUpProcess"/>
    <dgm:cxn modelId="{02134DC6-46E1-43D0-BDDB-69CCACE0B2A6}" type="presParOf" srcId="{F8CF5507-A54D-4E41-9DF1-0B4A5E3A7BBD}" destId="{1CBFC159-90F9-42A2-BCB8-9231A8478D9D}" srcOrd="2" destOrd="0" presId="urn:microsoft.com/office/officeart/2009/3/layout/StepUpProcess"/>
    <dgm:cxn modelId="{54F82C07-7E20-4D73-887D-AE448DDD0F64}" type="presParOf" srcId="{504E3C9D-FFC7-45C4-A2D8-56ADB547DBFC}" destId="{C9D1BA0C-B6F7-4C13-9DF1-C51B70B8A35C}" srcOrd="1" destOrd="0" presId="urn:microsoft.com/office/officeart/2009/3/layout/StepUpProcess"/>
    <dgm:cxn modelId="{C50AE84E-B0DB-4636-8BE9-1476D8D74E60}" type="presParOf" srcId="{C9D1BA0C-B6F7-4C13-9DF1-C51B70B8A35C}" destId="{A56575EB-5776-4A96-95C8-7004438547F7}" srcOrd="0" destOrd="0" presId="urn:microsoft.com/office/officeart/2009/3/layout/StepUpProcess"/>
    <dgm:cxn modelId="{2636FA3A-4B05-495B-8EB6-2358E332A379}" type="presParOf" srcId="{504E3C9D-FFC7-45C4-A2D8-56ADB547DBFC}" destId="{DFBE0622-6F1B-4AA6-81D3-7180FC34A955}" srcOrd="2" destOrd="0" presId="urn:microsoft.com/office/officeart/2009/3/layout/StepUpProcess"/>
    <dgm:cxn modelId="{0D5F4A5B-164E-45AB-85E4-91F350D22EB9}" type="presParOf" srcId="{DFBE0622-6F1B-4AA6-81D3-7180FC34A955}" destId="{35E53E34-F716-4824-806B-E0E1857B528E}" srcOrd="0" destOrd="0" presId="urn:microsoft.com/office/officeart/2009/3/layout/StepUpProcess"/>
    <dgm:cxn modelId="{EB92E4F6-5FB7-4CBB-AB0B-EA3AED4BF289}" type="presParOf" srcId="{DFBE0622-6F1B-4AA6-81D3-7180FC34A955}" destId="{297C70B4-2B60-4B6A-87DC-15DC1C44DC23}" srcOrd="1" destOrd="0" presId="urn:microsoft.com/office/officeart/2009/3/layout/StepUpProcess"/>
    <dgm:cxn modelId="{84800528-777C-4E61-8464-2FD715F27455}" type="presParOf" srcId="{DFBE0622-6F1B-4AA6-81D3-7180FC34A955}" destId="{CB6D3EC6-7B8D-4AE7-90B2-4ED9895C74D7}" srcOrd="2" destOrd="0" presId="urn:microsoft.com/office/officeart/2009/3/layout/StepUpProcess"/>
    <dgm:cxn modelId="{88382356-AFDC-4667-930B-7647BBE6328E}" type="presParOf" srcId="{504E3C9D-FFC7-45C4-A2D8-56ADB547DBFC}" destId="{8B2BB021-59A2-4195-AC25-4D3E1DB67B9C}" srcOrd="3" destOrd="0" presId="urn:microsoft.com/office/officeart/2009/3/layout/StepUpProcess"/>
    <dgm:cxn modelId="{9A7B4308-B772-43EB-8BA4-A6017ADC9A57}" type="presParOf" srcId="{8B2BB021-59A2-4195-AC25-4D3E1DB67B9C}" destId="{A120E239-5F6F-4D2A-857D-9B0063EC585C}" srcOrd="0" destOrd="0" presId="urn:microsoft.com/office/officeart/2009/3/layout/StepUpProcess"/>
    <dgm:cxn modelId="{1194FDD1-9BD3-43B1-953D-7D6502C3BE01}" type="presParOf" srcId="{504E3C9D-FFC7-45C4-A2D8-56ADB547DBFC}" destId="{C07FB43D-565B-4B88-8EA1-8928865B46AD}" srcOrd="4" destOrd="0" presId="urn:microsoft.com/office/officeart/2009/3/layout/StepUpProcess"/>
    <dgm:cxn modelId="{9601BFB2-E2F1-4BD2-ABB0-9A0D3E02D853}" type="presParOf" srcId="{C07FB43D-565B-4B88-8EA1-8928865B46AD}" destId="{3DFD7A89-C5A2-4157-B9FD-7819B5AF493C}" srcOrd="0" destOrd="0" presId="urn:microsoft.com/office/officeart/2009/3/layout/StepUpProcess"/>
    <dgm:cxn modelId="{6BAC364B-7F72-4E81-A911-4A985FA75F96}" type="presParOf" srcId="{C07FB43D-565B-4B88-8EA1-8928865B46AD}" destId="{8209B29F-2504-4A28-A3EB-6BD04F75F24C}" srcOrd="1" destOrd="0" presId="urn:microsoft.com/office/officeart/2009/3/layout/StepUpProcess"/>
    <dgm:cxn modelId="{F2679AE1-94E1-4B23-9C44-CB0A675E70D0}" type="presParOf" srcId="{C07FB43D-565B-4B88-8EA1-8928865B46AD}" destId="{63C2C5EB-2EA5-466A-8020-E2DA33333B88}" srcOrd="2" destOrd="0" presId="urn:microsoft.com/office/officeart/2009/3/layout/StepUpProcess"/>
    <dgm:cxn modelId="{789C4358-0299-40AA-8EE7-B8C406D6EDFF}" type="presParOf" srcId="{504E3C9D-FFC7-45C4-A2D8-56ADB547DBFC}" destId="{BB7DFA19-26EC-4E7A-A2BC-60304F660C0B}" srcOrd="5" destOrd="0" presId="urn:microsoft.com/office/officeart/2009/3/layout/StepUpProcess"/>
    <dgm:cxn modelId="{D903788C-6834-4090-ABB1-F79A1D30C67F}" type="presParOf" srcId="{BB7DFA19-26EC-4E7A-A2BC-60304F660C0B}" destId="{9DF4ABF4-E25C-4B40-A84C-E4AD8FE7CCE4}" srcOrd="0" destOrd="0" presId="urn:microsoft.com/office/officeart/2009/3/layout/StepUpProcess"/>
    <dgm:cxn modelId="{AB627289-C702-4A6F-83B2-E6968352C943}" type="presParOf" srcId="{504E3C9D-FFC7-45C4-A2D8-56ADB547DBFC}" destId="{B9248C70-EA84-4B2B-82C5-C4F0299F4959}" srcOrd="6" destOrd="0" presId="urn:microsoft.com/office/officeart/2009/3/layout/StepUpProcess"/>
    <dgm:cxn modelId="{612CA3BB-A9F9-4D4D-BAD7-172B341122D2}" type="presParOf" srcId="{B9248C70-EA84-4B2B-82C5-C4F0299F4959}" destId="{2A4B566A-F989-4A57-A210-7FA6C338FE0B}" srcOrd="0" destOrd="0" presId="urn:microsoft.com/office/officeart/2009/3/layout/StepUpProcess"/>
    <dgm:cxn modelId="{AF2A55BC-BA24-4CC2-87D8-078251867379}" type="presParOf" srcId="{B9248C70-EA84-4B2B-82C5-C4F0299F4959}" destId="{FB00811D-3D04-4376-A240-D4CD230C14BE}" srcOrd="1" destOrd="0" presId="urn:microsoft.com/office/officeart/2009/3/layout/StepUpProcess"/>
    <dgm:cxn modelId="{F7700D67-7E1E-4C96-9963-1467F015DFA1}" type="presParOf" srcId="{B9248C70-EA84-4B2B-82C5-C4F0299F4959}" destId="{FABD89CA-2594-4DFC-8236-061CAAFC3E73}" srcOrd="2" destOrd="0" presId="urn:microsoft.com/office/officeart/2009/3/layout/StepUpProcess"/>
    <dgm:cxn modelId="{AE447A03-2D30-47AF-8BD2-FE569A3E77DF}" type="presParOf" srcId="{504E3C9D-FFC7-45C4-A2D8-56ADB547DBFC}" destId="{7E4088FB-4190-4A8F-9C05-E563D86032BD}" srcOrd="7" destOrd="0" presId="urn:microsoft.com/office/officeart/2009/3/layout/StepUpProcess"/>
    <dgm:cxn modelId="{9E4BF5AD-300E-40F2-8763-AC93FE16BD8B}" type="presParOf" srcId="{7E4088FB-4190-4A8F-9C05-E563D86032BD}" destId="{393D576B-58C8-47BA-9C2A-7B03BAA2EC54}" srcOrd="0" destOrd="0" presId="urn:microsoft.com/office/officeart/2009/3/layout/StepUpProcess"/>
    <dgm:cxn modelId="{9CB47BE9-9929-44EE-9894-4FAFB4BB8CE5}" type="presParOf" srcId="{504E3C9D-FFC7-45C4-A2D8-56ADB547DBFC}" destId="{08F4050D-128D-4B53-8CFA-43F900701DEE}" srcOrd="8" destOrd="0" presId="urn:microsoft.com/office/officeart/2009/3/layout/StepUpProcess"/>
    <dgm:cxn modelId="{579E4BC5-129D-4167-8045-35C05CEB267E}" type="presParOf" srcId="{08F4050D-128D-4B53-8CFA-43F900701DEE}" destId="{DFD5E769-6BF6-420D-8C1C-760581A01532}" srcOrd="0" destOrd="0" presId="urn:microsoft.com/office/officeart/2009/3/layout/StepUpProcess"/>
    <dgm:cxn modelId="{9564D9CB-149D-41AE-BB57-A2F00F68CF31}" type="presParOf" srcId="{08F4050D-128D-4B53-8CFA-43F900701DEE}" destId="{72313CAD-92F8-4FF5-A6EA-6217ECB34B3B}" srcOrd="1" destOrd="0" presId="urn:microsoft.com/office/officeart/2009/3/layout/StepUpProcess"/>
    <dgm:cxn modelId="{E2B6F663-3D58-4FEA-A1AF-42338F6F15BA}" type="presParOf" srcId="{08F4050D-128D-4B53-8CFA-43F900701DEE}" destId="{9EA63FB3-AB33-4801-B2BF-2634C2189AB3}" srcOrd="2" destOrd="0" presId="urn:microsoft.com/office/officeart/2009/3/layout/StepUpProcess"/>
    <dgm:cxn modelId="{92361669-5D61-4B92-B080-F0804F0E41FD}" type="presParOf" srcId="{504E3C9D-FFC7-45C4-A2D8-56ADB547DBFC}" destId="{54ED94F9-6344-4BD6-978F-5A61389E6F69}" srcOrd="9" destOrd="0" presId="urn:microsoft.com/office/officeart/2009/3/layout/StepUpProcess"/>
    <dgm:cxn modelId="{1BB42D35-6AA3-42CC-9004-EAFB5EB54670}" type="presParOf" srcId="{54ED94F9-6344-4BD6-978F-5A61389E6F69}" destId="{27BAB4D8-6084-4CB3-97B1-7D6A0E4EEAE3}" srcOrd="0" destOrd="0" presId="urn:microsoft.com/office/officeart/2009/3/layout/StepUpProcess"/>
    <dgm:cxn modelId="{6B20FCB3-BA74-44D4-B63D-DA7ED1E373E0}" type="presParOf" srcId="{504E3C9D-FFC7-45C4-A2D8-56ADB547DBFC}" destId="{2B76C4C8-B4E0-4E10-B2C2-0A6C0B47B216}" srcOrd="10" destOrd="0" presId="urn:microsoft.com/office/officeart/2009/3/layout/StepUpProcess"/>
    <dgm:cxn modelId="{F31FDA40-DC55-4B00-9AA1-933AECBE64C1}" type="presParOf" srcId="{2B76C4C8-B4E0-4E10-B2C2-0A6C0B47B216}" destId="{0F0FC8AE-117A-4F3E-AE1C-43A02E67D6A2}" srcOrd="0" destOrd="0" presId="urn:microsoft.com/office/officeart/2009/3/layout/StepUpProcess"/>
    <dgm:cxn modelId="{9AD4606A-2A93-4247-AD18-668A7060A45C}" type="presParOf" srcId="{2B76C4C8-B4E0-4E10-B2C2-0A6C0B47B216}" destId="{36A7BF72-D704-454A-8795-E6B4E06FA618}" srcOrd="1" destOrd="0" presId="urn:microsoft.com/office/officeart/2009/3/layout/StepUpProcess"/>
    <dgm:cxn modelId="{6F5EF9A9-1A98-4CE1-A275-8DD8FDDDD494}" type="presParOf" srcId="{2B76C4C8-B4E0-4E10-B2C2-0A6C0B47B216}" destId="{B3A092FB-597E-4B51-A190-6EFF67A74766}" srcOrd="2" destOrd="0" presId="urn:microsoft.com/office/officeart/2009/3/layout/StepUpProcess"/>
    <dgm:cxn modelId="{EFEE96B7-61DE-43EB-A555-4487CE8D6FCB}" type="presParOf" srcId="{504E3C9D-FFC7-45C4-A2D8-56ADB547DBFC}" destId="{961AA670-023D-4718-BA65-AF02EF3329EA}" srcOrd="11" destOrd="0" presId="urn:microsoft.com/office/officeart/2009/3/layout/StepUpProcess"/>
    <dgm:cxn modelId="{C97121C4-5931-47EE-BE3A-F3B2669B2B09}" type="presParOf" srcId="{961AA670-023D-4718-BA65-AF02EF3329EA}" destId="{89B8F503-3F6C-40BE-966E-D03FBE02E7DE}" srcOrd="0" destOrd="0" presId="urn:microsoft.com/office/officeart/2009/3/layout/StepUpProcess"/>
    <dgm:cxn modelId="{38601A71-7CCE-4E62-B5F7-E2F23DD63148}" type="presParOf" srcId="{504E3C9D-FFC7-45C4-A2D8-56ADB547DBFC}" destId="{8F3F5F3A-D55E-4587-B3F2-177914658A35}" srcOrd="12" destOrd="0" presId="urn:microsoft.com/office/officeart/2009/3/layout/StepUpProcess"/>
    <dgm:cxn modelId="{669B6CFB-300C-44E5-BD30-605F02B164D1}" type="presParOf" srcId="{8F3F5F3A-D55E-4587-B3F2-177914658A35}" destId="{57CC1D05-056D-4062-AEE7-9A45AF2316CC}" srcOrd="0" destOrd="0" presId="urn:microsoft.com/office/officeart/2009/3/layout/StepUpProcess"/>
    <dgm:cxn modelId="{14546B7A-F868-45B8-944F-E55EA04A4ABD}" type="presParOf" srcId="{8F3F5F3A-D55E-4587-B3F2-177914658A35}" destId="{0249CE7C-0D40-4D27-8789-C17CD0FBFFB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7426F7-5ACB-492F-BC06-5EEE5E690602}" type="doc">
      <dgm:prSet loTypeId="urn:microsoft.com/office/officeart/2009/3/layout/StepUpProcess" loCatId="process" qsTypeId="urn:microsoft.com/office/officeart/2005/8/quickstyle/simple1" qsCatId="simple" csTypeId="urn:microsoft.com/office/officeart/2005/8/colors/accent0_3" csCatId="mainScheme" phldr="1"/>
      <dgm:spPr/>
      <dgm:t>
        <a:bodyPr/>
        <a:lstStyle/>
        <a:p>
          <a:endParaRPr lang="fi-FI"/>
        </a:p>
      </dgm:t>
    </dgm:pt>
    <dgm:pt modelId="{12231DE2-BB67-4CBD-93FE-3D1A302FCFC5}">
      <dgm:prSet phldrT="[Teksti]"/>
      <dgm:spPr/>
      <dgm:t>
        <a:bodyPr/>
        <a:lstStyle/>
        <a:p>
          <a:r>
            <a:rPr lang="fi-FI" b="1" dirty="0" smtClean="0"/>
            <a:t>Motiivi ammatinvaihtoon</a:t>
          </a:r>
          <a:endParaRPr lang="fi-FI" b="1" dirty="0"/>
        </a:p>
      </dgm:t>
    </dgm:pt>
    <dgm:pt modelId="{534E8110-054F-4D51-88C2-D7D092754F41}" type="parTrans" cxnId="{365514F2-E5E8-4844-9C45-DC2DA6B02CB5}">
      <dgm:prSet/>
      <dgm:spPr/>
      <dgm:t>
        <a:bodyPr/>
        <a:lstStyle/>
        <a:p>
          <a:endParaRPr lang="fi-FI"/>
        </a:p>
      </dgm:t>
    </dgm:pt>
    <dgm:pt modelId="{21A8E74D-7BEE-4A3A-9545-6A723B1571D1}" type="sibTrans" cxnId="{365514F2-E5E8-4844-9C45-DC2DA6B02CB5}">
      <dgm:prSet/>
      <dgm:spPr/>
      <dgm:t>
        <a:bodyPr/>
        <a:lstStyle/>
        <a:p>
          <a:endParaRPr lang="fi-FI"/>
        </a:p>
      </dgm:t>
    </dgm:pt>
    <dgm:pt modelId="{A4C7097B-E911-4AFF-8156-8493DD81B485}">
      <dgm:prSet phldrT="[Teksti]"/>
      <dgm:spPr/>
      <dgm:t>
        <a:bodyPr/>
        <a:lstStyle/>
        <a:p>
          <a:r>
            <a:rPr lang="fi-FI" b="1" dirty="0" smtClean="0"/>
            <a:t>Opiskeluun haku</a:t>
          </a:r>
          <a:endParaRPr lang="fi-FI" b="1" dirty="0"/>
        </a:p>
      </dgm:t>
    </dgm:pt>
    <dgm:pt modelId="{6FB7AF58-F52F-4E1F-A677-DDDF20CD82DB}" type="parTrans" cxnId="{209583ED-7CB9-416A-B86D-FB8FD1A7ED10}">
      <dgm:prSet/>
      <dgm:spPr/>
      <dgm:t>
        <a:bodyPr/>
        <a:lstStyle/>
        <a:p>
          <a:endParaRPr lang="fi-FI"/>
        </a:p>
      </dgm:t>
    </dgm:pt>
    <dgm:pt modelId="{314D98A8-93B2-4D56-8FAE-74EA279C599B}" type="sibTrans" cxnId="{209583ED-7CB9-416A-B86D-FB8FD1A7ED10}">
      <dgm:prSet/>
      <dgm:spPr/>
      <dgm:t>
        <a:bodyPr/>
        <a:lstStyle/>
        <a:p>
          <a:endParaRPr lang="fi-FI"/>
        </a:p>
      </dgm:t>
    </dgm:pt>
    <dgm:pt modelId="{357DAAED-A60A-4A3E-904A-291F81AC57AD}">
      <dgm:prSet phldrT="[Teksti]"/>
      <dgm:spPr/>
      <dgm:t>
        <a:bodyPr/>
        <a:lstStyle/>
        <a:p>
          <a:r>
            <a:rPr lang="fi-FI" b="1" dirty="0" smtClean="0"/>
            <a:t>Rahoitus </a:t>
          </a:r>
          <a:endParaRPr lang="fi-FI" b="1" dirty="0"/>
        </a:p>
      </dgm:t>
    </dgm:pt>
    <dgm:pt modelId="{22A2A2C9-4E5A-4E37-BE15-E88B10502DFC}" type="parTrans" cxnId="{1F660A84-0D0E-48B6-93EA-E65778DD2804}">
      <dgm:prSet/>
      <dgm:spPr/>
      <dgm:t>
        <a:bodyPr/>
        <a:lstStyle/>
        <a:p>
          <a:endParaRPr lang="fi-FI"/>
        </a:p>
      </dgm:t>
    </dgm:pt>
    <dgm:pt modelId="{39275CA9-C6DD-4FE0-83A6-5342D4165644}" type="sibTrans" cxnId="{1F660A84-0D0E-48B6-93EA-E65778DD2804}">
      <dgm:prSet/>
      <dgm:spPr/>
      <dgm:t>
        <a:bodyPr/>
        <a:lstStyle/>
        <a:p>
          <a:endParaRPr lang="fi-FI"/>
        </a:p>
      </dgm:t>
    </dgm:pt>
    <dgm:pt modelId="{982B9D44-0C11-4A2E-B86B-49370D32FB78}">
      <dgm:prSet phldrT="[Teksti]"/>
      <dgm:spPr/>
      <dgm:t>
        <a:bodyPr/>
        <a:lstStyle/>
        <a:p>
          <a:r>
            <a:rPr lang="fi-FI" b="1" dirty="0" smtClean="0"/>
            <a:t>Työnhaku</a:t>
          </a:r>
          <a:endParaRPr lang="fi-FI" b="1" dirty="0"/>
        </a:p>
      </dgm:t>
    </dgm:pt>
    <dgm:pt modelId="{20655587-0A1D-45E2-AE1D-181147A93651}" type="parTrans" cxnId="{0A6409C7-D5D8-49F8-96EA-D0AEB963A756}">
      <dgm:prSet/>
      <dgm:spPr/>
      <dgm:t>
        <a:bodyPr/>
        <a:lstStyle/>
        <a:p>
          <a:endParaRPr lang="fi-FI"/>
        </a:p>
      </dgm:t>
    </dgm:pt>
    <dgm:pt modelId="{6D3FFE80-17D5-4AC9-BAE2-B0784505B4AB}" type="sibTrans" cxnId="{0A6409C7-D5D8-49F8-96EA-D0AEB963A756}">
      <dgm:prSet/>
      <dgm:spPr/>
      <dgm:t>
        <a:bodyPr/>
        <a:lstStyle/>
        <a:p>
          <a:endParaRPr lang="fi-FI"/>
        </a:p>
      </dgm:t>
    </dgm:pt>
    <dgm:pt modelId="{C50E5962-16D4-41B5-974D-55430BDDED29}">
      <dgm:prSet phldrT="[Teksti]"/>
      <dgm:spPr/>
      <dgm:t>
        <a:bodyPr/>
        <a:lstStyle/>
        <a:p>
          <a:r>
            <a:rPr lang="fi-FI" b="1" dirty="0" smtClean="0"/>
            <a:t>Opiskelu, opiskelutaidot, motivaatio </a:t>
          </a:r>
          <a:endParaRPr lang="fi-FI" b="1" dirty="0"/>
        </a:p>
      </dgm:t>
    </dgm:pt>
    <dgm:pt modelId="{973CB38C-55E6-4E2C-A99C-C5276F8E4329}" type="parTrans" cxnId="{50490489-D1F3-442F-AFC5-B655C7EAB5C2}">
      <dgm:prSet/>
      <dgm:spPr/>
      <dgm:t>
        <a:bodyPr/>
        <a:lstStyle/>
        <a:p>
          <a:endParaRPr lang="fi-FI"/>
        </a:p>
      </dgm:t>
    </dgm:pt>
    <dgm:pt modelId="{847AC5D9-5F9B-4AE6-A949-ABA953ACDE95}" type="sibTrans" cxnId="{50490489-D1F3-442F-AFC5-B655C7EAB5C2}">
      <dgm:prSet/>
      <dgm:spPr/>
      <dgm:t>
        <a:bodyPr/>
        <a:lstStyle/>
        <a:p>
          <a:endParaRPr lang="fi-FI"/>
        </a:p>
      </dgm:t>
    </dgm:pt>
    <dgm:pt modelId="{2BED4258-3982-4ED2-8665-4570D5B37A79}">
      <dgm:prSet phldrT="[Teksti]"/>
      <dgm:spPr/>
      <dgm:t>
        <a:bodyPr/>
        <a:lstStyle/>
        <a:p>
          <a:r>
            <a:rPr lang="fi-FI" b="1" dirty="0" smtClean="0"/>
            <a:t>Ammatti-identiteetti</a:t>
          </a:r>
          <a:endParaRPr lang="fi-FI" b="1" dirty="0"/>
        </a:p>
      </dgm:t>
    </dgm:pt>
    <dgm:pt modelId="{305C953B-984F-4B7F-944F-AB66ED85C530}" type="parTrans" cxnId="{4706E231-93A7-401C-84CF-ADCB1609DA24}">
      <dgm:prSet/>
      <dgm:spPr/>
      <dgm:t>
        <a:bodyPr/>
        <a:lstStyle/>
        <a:p>
          <a:endParaRPr lang="fi-FI"/>
        </a:p>
      </dgm:t>
    </dgm:pt>
    <dgm:pt modelId="{EB353643-61FE-40E7-8B77-56D9FA3BD516}" type="sibTrans" cxnId="{4706E231-93A7-401C-84CF-ADCB1609DA24}">
      <dgm:prSet/>
      <dgm:spPr/>
      <dgm:t>
        <a:bodyPr/>
        <a:lstStyle/>
        <a:p>
          <a:endParaRPr lang="fi-FI"/>
        </a:p>
      </dgm:t>
    </dgm:pt>
    <dgm:pt modelId="{B3D27CBE-27A6-4854-AA85-118F1CBF0C31}">
      <dgm:prSet phldrT="[Teksti]"/>
      <dgm:spPr/>
      <dgm:t>
        <a:bodyPr/>
        <a:lstStyle/>
        <a:p>
          <a:r>
            <a:rPr lang="fi-FI" b="1" dirty="0" smtClean="0"/>
            <a:t>Verkottuminen</a:t>
          </a:r>
          <a:endParaRPr lang="fi-FI" b="1" dirty="0"/>
        </a:p>
      </dgm:t>
    </dgm:pt>
    <dgm:pt modelId="{6A6A9B56-2E65-4B14-B62D-F1DE5245B97B}" type="sibTrans" cxnId="{7FC869F9-2454-4870-847F-87340E9975AF}">
      <dgm:prSet/>
      <dgm:spPr/>
      <dgm:t>
        <a:bodyPr/>
        <a:lstStyle/>
        <a:p>
          <a:endParaRPr lang="fi-FI"/>
        </a:p>
      </dgm:t>
    </dgm:pt>
    <dgm:pt modelId="{9CF2337A-FEE9-436F-9DCD-061CDA3DCD03}" type="parTrans" cxnId="{7FC869F9-2454-4870-847F-87340E9975AF}">
      <dgm:prSet/>
      <dgm:spPr/>
      <dgm:t>
        <a:bodyPr/>
        <a:lstStyle/>
        <a:p>
          <a:endParaRPr lang="fi-FI"/>
        </a:p>
      </dgm:t>
    </dgm:pt>
    <dgm:pt modelId="{504E3C9D-FFC7-45C4-A2D8-56ADB547DBFC}" type="pres">
      <dgm:prSet presAssocID="{297426F7-5ACB-492F-BC06-5EEE5E690602}" presName="rootnode" presStyleCnt="0">
        <dgm:presLayoutVars>
          <dgm:chMax/>
          <dgm:chPref/>
          <dgm:dir/>
          <dgm:animLvl val="lvl"/>
        </dgm:presLayoutVars>
      </dgm:prSet>
      <dgm:spPr/>
      <dgm:t>
        <a:bodyPr/>
        <a:lstStyle/>
        <a:p>
          <a:endParaRPr lang="fi-FI"/>
        </a:p>
      </dgm:t>
    </dgm:pt>
    <dgm:pt modelId="{F8CF5507-A54D-4E41-9DF1-0B4A5E3A7BBD}" type="pres">
      <dgm:prSet presAssocID="{12231DE2-BB67-4CBD-93FE-3D1A302FCFC5}" presName="composite" presStyleCnt="0"/>
      <dgm:spPr/>
    </dgm:pt>
    <dgm:pt modelId="{1B21C378-ECE6-4ABB-8841-8AF7D1387203}" type="pres">
      <dgm:prSet presAssocID="{12231DE2-BB67-4CBD-93FE-3D1A302FCFC5}" presName="LShape" presStyleLbl="alignNode1" presStyleIdx="0" presStyleCnt="13"/>
      <dgm:spPr>
        <a:solidFill>
          <a:srgbClr val="00B0F0"/>
        </a:solidFill>
        <a:ln>
          <a:noFill/>
        </a:ln>
      </dgm:spPr>
    </dgm:pt>
    <dgm:pt modelId="{25CBCEE5-59E9-4062-BB1B-BA1E607CB714}" type="pres">
      <dgm:prSet presAssocID="{12231DE2-BB67-4CBD-93FE-3D1A302FCFC5}" presName="ParentText" presStyleLbl="revTx" presStyleIdx="0" presStyleCnt="7">
        <dgm:presLayoutVars>
          <dgm:chMax val="0"/>
          <dgm:chPref val="0"/>
          <dgm:bulletEnabled val="1"/>
        </dgm:presLayoutVars>
      </dgm:prSet>
      <dgm:spPr/>
      <dgm:t>
        <a:bodyPr/>
        <a:lstStyle/>
        <a:p>
          <a:endParaRPr lang="fi-FI"/>
        </a:p>
      </dgm:t>
    </dgm:pt>
    <dgm:pt modelId="{1CBFC159-90F9-42A2-BCB8-9231A8478D9D}" type="pres">
      <dgm:prSet presAssocID="{12231DE2-BB67-4CBD-93FE-3D1A302FCFC5}" presName="Triangle" presStyleLbl="alignNode1" presStyleIdx="1" presStyleCnt="13"/>
      <dgm:spPr>
        <a:solidFill>
          <a:srgbClr val="00B0F0"/>
        </a:solidFill>
        <a:ln>
          <a:noFill/>
        </a:ln>
      </dgm:spPr>
    </dgm:pt>
    <dgm:pt modelId="{C9D1BA0C-B6F7-4C13-9DF1-C51B70B8A35C}" type="pres">
      <dgm:prSet presAssocID="{21A8E74D-7BEE-4A3A-9545-6A723B1571D1}" presName="sibTrans" presStyleCnt="0"/>
      <dgm:spPr/>
    </dgm:pt>
    <dgm:pt modelId="{A56575EB-5776-4A96-95C8-7004438547F7}" type="pres">
      <dgm:prSet presAssocID="{21A8E74D-7BEE-4A3A-9545-6A723B1571D1}" presName="space" presStyleCnt="0"/>
      <dgm:spPr/>
    </dgm:pt>
    <dgm:pt modelId="{DFBE0622-6F1B-4AA6-81D3-7180FC34A955}" type="pres">
      <dgm:prSet presAssocID="{A4C7097B-E911-4AFF-8156-8493DD81B485}" presName="composite" presStyleCnt="0"/>
      <dgm:spPr/>
    </dgm:pt>
    <dgm:pt modelId="{35E53E34-F716-4824-806B-E0E1857B528E}" type="pres">
      <dgm:prSet presAssocID="{A4C7097B-E911-4AFF-8156-8493DD81B485}" presName="LShape" presStyleLbl="alignNode1" presStyleIdx="2" presStyleCnt="13"/>
      <dgm:spPr>
        <a:solidFill>
          <a:srgbClr val="00B0F0"/>
        </a:solidFill>
        <a:ln>
          <a:noFill/>
        </a:ln>
      </dgm:spPr>
    </dgm:pt>
    <dgm:pt modelId="{297C70B4-2B60-4B6A-87DC-15DC1C44DC23}" type="pres">
      <dgm:prSet presAssocID="{A4C7097B-E911-4AFF-8156-8493DD81B485}" presName="ParentText" presStyleLbl="revTx" presStyleIdx="1" presStyleCnt="7">
        <dgm:presLayoutVars>
          <dgm:chMax val="0"/>
          <dgm:chPref val="0"/>
          <dgm:bulletEnabled val="1"/>
        </dgm:presLayoutVars>
      </dgm:prSet>
      <dgm:spPr/>
      <dgm:t>
        <a:bodyPr/>
        <a:lstStyle/>
        <a:p>
          <a:endParaRPr lang="fi-FI"/>
        </a:p>
      </dgm:t>
    </dgm:pt>
    <dgm:pt modelId="{CB6D3EC6-7B8D-4AE7-90B2-4ED9895C74D7}" type="pres">
      <dgm:prSet presAssocID="{A4C7097B-E911-4AFF-8156-8493DD81B485}" presName="Triangle" presStyleLbl="alignNode1" presStyleIdx="3" presStyleCnt="13"/>
      <dgm:spPr>
        <a:solidFill>
          <a:srgbClr val="00B0F0"/>
        </a:solidFill>
        <a:ln>
          <a:noFill/>
        </a:ln>
      </dgm:spPr>
    </dgm:pt>
    <dgm:pt modelId="{8B2BB021-59A2-4195-AC25-4D3E1DB67B9C}" type="pres">
      <dgm:prSet presAssocID="{314D98A8-93B2-4D56-8FAE-74EA279C599B}" presName="sibTrans" presStyleCnt="0"/>
      <dgm:spPr/>
    </dgm:pt>
    <dgm:pt modelId="{A120E239-5F6F-4D2A-857D-9B0063EC585C}" type="pres">
      <dgm:prSet presAssocID="{314D98A8-93B2-4D56-8FAE-74EA279C599B}" presName="space" presStyleCnt="0"/>
      <dgm:spPr/>
    </dgm:pt>
    <dgm:pt modelId="{C07FB43D-565B-4B88-8EA1-8928865B46AD}" type="pres">
      <dgm:prSet presAssocID="{357DAAED-A60A-4A3E-904A-291F81AC57AD}" presName="composite" presStyleCnt="0"/>
      <dgm:spPr/>
    </dgm:pt>
    <dgm:pt modelId="{3DFD7A89-C5A2-4157-B9FD-7819B5AF493C}" type="pres">
      <dgm:prSet presAssocID="{357DAAED-A60A-4A3E-904A-291F81AC57AD}" presName="LShape" presStyleLbl="alignNode1" presStyleIdx="4" presStyleCnt="13"/>
      <dgm:spPr>
        <a:solidFill>
          <a:srgbClr val="00B0F0"/>
        </a:solidFill>
        <a:ln>
          <a:noFill/>
        </a:ln>
      </dgm:spPr>
    </dgm:pt>
    <dgm:pt modelId="{8209B29F-2504-4A28-A3EB-6BD04F75F24C}" type="pres">
      <dgm:prSet presAssocID="{357DAAED-A60A-4A3E-904A-291F81AC57AD}" presName="ParentText" presStyleLbl="revTx" presStyleIdx="2" presStyleCnt="7">
        <dgm:presLayoutVars>
          <dgm:chMax val="0"/>
          <dgm:chPref val="0"/>
          <dgm:bulletEnabled val="1"/>
        </dgm:presLayoutVars>
      </dgm:prSet>
      <dgm:spPr/>
      <dgm:t>
        <a:bodyPr/>
        <a:lstStyle/>
        <a:p>
          <a:endParaRPr lang="fi-FI"/>
        </a:p>
      </dgm:t>
    </dgm:pt>
    <dgm:pt modelId="{63C2C5EB-2EA5-466A-8020-E2DA33333B88}" type="pres">
      <dgm:prSet presAssocID="{357DAAED-A60A-4A3E-904A-291F81AC57AD}" presName="Triangle" presStyleLbl="alignNode1" presStyleIdx="5" presStyleCnt="13"/>
      <dgm:spPr>
        <a:solidFill>
          <a:srgbClr val="00B0F0"/>
        </a:solidFill>
        <a:ln>
          <a:noFill/>
        </a:ln>
      </dgm:spPr>
    </dgm:pt>
    <dgm:pt modelId="{BB7DFA19-26EC-4E7A-A2BC-60304F660C0B}" type="pres">
      <dgm:prSet presAssocID="{39275CA9-C6DD-4FE0-83A6-5342D4165644}" presName="sibTrans" presStyleCnt="0"/>
      <dgm:spPr/>
    </dgm:pt>
    <dgm:pt modelId="{9DF4ABF4-E25C-4B40-A84C-E4AD8FE7CCE4}" type="pres">
      <dgm:prSet presAssocID="{39275CA9-C6DD-4FE0-83A6-5342D4165644}" presName="space" presStyleCnt="0"/>
      <dgm:spPr/>
    </dgm:pt>
    <dgm:pt modelId="{B9248C70-EA84-4B2B-82C5-C4F0299F4959}" type="pres">
      <dgm:prSet presAssocID="{C50E5962-16D4-41B5-974D-55430BDDED29}" presName="composite" presStyleCnt="0"/>
      <dgm:spPr/>
    </dgm:pt>
    <dgm:pt modelId="{2A4B566A-F989-4A57-A210-7FA6C338FE0B}" type="pres">
      <dgm:prSet presAssocID="{C50E5962-16D4-41B5-974D-55430BDDED29}" presName="LShape" presStyleLbl="alignNode1" presStyleIdx="6" presStyleCnt="13"/>
      <dgm:spPr>
        <a:solidFill>
          <a:srgbClr val="00B0F0"/>
        </a:solidFill>
        <a:ln>
          <a:noFill/>
        </a:ln>
      </dgm:spPr>
    </dgm:pt>
    <dgm:pt modelId="{FB00811D-3D04-4376-A240-D4CD230C14BE}" type="pres">
      <dgm:prSet presAssocID="{C50E5962-16D4-41B5-974D-55430BDDED29}" presName="ParentText" presStyleLbl="revTx" presStyleIdx="3" presStyleCnt="7">
        <dgm:presLayoutVars>
          <dgm:chMax val="0"/>
          <dgm:chPref val="0"/>
          <dgm:bulletEnabled val="1"/>
        </dgm:presLayoutVars>
      </dgm:prSet>
      <dgm:spPr/>
      <dgm:t>
        <a:bodyPr/>
        <a:lstStyle/>
        <a:p>
          <a:endParaRPr lang="fi-FI"/>
        </a:p>
      </dgm:t>
    </dgm:pt>
    <dgm:pt modelId="{FABD89CA-2594-4DFC-8236-061CAAFC3E73}" type="pres">
      <dgm:prSet presAssocID="{C50E5962-16D4-41B5-974D-55430BDDED29}" presName="Triangle" presStyleLbl="alignNode1" presStyleIdx="7" presStyleCnt="13"/>
      <dgm:spPr>
        <a:solidFill>
          <a:srgbClr val="00B0F0"/>
        </a:solidFill>
        <a:ln>
          <a:noFill/>
        </a:ln>
      </dgm:spPr>
    </dgm:pt>
    <dgm:pt modelId="{7E4088FB-4190-4A8F-9C05-E563D86032BD}" type="pres">
      <dgm:prSet presAssocID="{847AC5D9-5F9B-4AE6-A949-ABA953ACDE95}" presName="sibTrans" presStyleCnt="0"/>
      <dgm:spPr/>
    </dgm:pt>
    <dgm:pt modelId="{393D576B-58C8-47BA-9C2A-7B03BAA2EC54}" type="pres">
      <dgm:prSet presAssocID="{847AC5D9-5F9B-4AE6-A949-ABA953ACDE95}" presName="space" presStyleCnt="0"/>
      <dgm:spPr/>
    </dgm:pt>
    <dgm:pt modelId="{08F4050D-128D-4B53-8CFA-43F900701DEE}" type="pres">
      <dgm:prSet presAssocID="{B3D27CBE-27A6-4854-AA85-118F1CBF0C31}" presName="composite" presStyleCnt="0"/>
      <dgm:spPr/>
    </dgm:pt>
    <dgm:pt modelId="{DFD5E769-6BF6-420D-8C1C-760581A01532}" type="pres">
      <dgm:prSet presAssocID="{B3D27CBE-27A6-4854-AA85-118F1CBF0C31}" presName="LShape" presStyleLbl="alignNode1" presStyleIdx="8" presStyleCnt="13"/>
      <dgm:spPr>
        <a:solidFill>
          <a:srgbClr val="00B0F0"/>
        </a:solidFill>
        <a:ln>
          <a:noFill/>
        </a:ln>
      </dgm:spPr>
    </dgm:pt>
    <dgm:pt modelId="{72313CAD-92F8-4FF5-A6EA-6217ECB34B3B}" type="pres">
      <dgm:prSet presAssocID="{B3D27CBE-27A6-4854-AA85-118F1CBF0C31}" presName="ParentText" presStyleLbl="revTx" presStyleIdx="4" presStyleCnt="7">
        <dgm:presLayoutVars>
          <dgm:chMax val="0"/>
          <dgm:chPref val="0"/>
          <dgm:bulletEnabled val="1"/>
        </dgm:presLayoutVars>
      </dgm:prSet>
      <dgm:spPr/>
      <dgm:t>
        <a:bodyPr/>
        <a:lstStyle/>
        <a:p>
          <a:endParaRPr lang="fi-FI"/>
        </a:p>
      </dgm:t>
    </dgm:pt>
    <dgm:pt modelId="{9EA63FB3-AB33-4801-B2BF-2634C2189AB3}" type="pres">
      <dgm:prSet presAssocID="{B3D27CBE-27A6-4854-AA85-118F1CBF0C31}" presName="Triangle" presStyleLbl="alignNode1" presStyleIdx="9" presStyleCnt="13"/>
      <dgm:spPr>
        <a:solidFill>
          <a:srgbClr val="00B0F0"/>
        </a:solidFill>
        <a:ln>
          <a:noFill/>
        </a:ln>
      </dgm:spPr>
    </dgm:pt>
    <dgm:pt modelId="{54ED94F9-6344-4BD6-978F-5A61389E6F69}" type="pres">
      <dgm:prSet presAssocID="{6A6A9B56-2E65-4B14-B62D-F1DE5245B97B}" presName="sibTrans" presStyleCnt="0"/>
      <dgm:spPr/>
    </dgm:pt>
    <dgm:pt modelId="{27BAB4D8-6084-4CB3-97B1-7D6A0E4EEAE3}" type="pres">
      <dgm:prSet presAssocID="{6A6A9B56-2E65-4B14-B62D-F1DE5245B97B}" presName="space" presStyleCnt="0"/>
      <dgm:spPr/>
    </dgm:pt>
    <dgm:pt modelId="{2B76C4C8-B4E0-4E10-B2C2-0A6C0B47B216}" type="pres">
      <dgm:prSet presAssocID="{982B9D44-0C11-4A2E-B86B-49370D32FB78}" presName="composite" presStyleCnt="0"/>
      <dgm:spPr/>
    </dgm:pt>
    <dgm:pt modelId="{0F0FC8AE-117A-4F3E-AE1C-43A02E67D6A2}" type="pres">
      <dgm:prSet presAssocID="{982B9D44-0C11-4A2E-B86B-49370D32FB78}" presName="LShape" presStyleLbl="alignNode1" presStyleIdx="10" presStyleCnt="13"/>
      <dgm:spPr>
        <a:solidFill>
          <a:srgbClr val="00B0F0"/>
        </a:solidFill>
        <a:ln>
          <a:noFill/>
        </a:ln>
      </dgm:spPr>
    </dgm:pt>
    <dgm:pt modelId="{36A7BF72-D704-454A-8795-E6B4E06FA618}" type="pres">
      <dgm:prSet presAssocID="{982B9D44-0C11-4A2E-B86B-49370D32FB78}" presName="ParentText" presStyleLbl="revTx" presStyleIdx="5" presStyleCnt="7">
        <dgm:presLayoutVars>
          <dgm:chMax val="0"/>
          <dgm:chPref val="0"/>
          <dgm:bulletEnabled val="1"/>
        </dgm:presLayoutVars>
      </dgm:prSet>
      <dgm:spPr/>
      <dgm:t>
        <a:bodyPr/>
        <a:lstStyle/>
        <a:p>
          <a:endParaRPr lang="fi-FI"/>
        </a:p>
      </dgm:t>
    </dgm:pt>
    <dgm:pt modelId="{B3A092FB-597E-4B51-A190-6EFF67A74766}" type="pres">
      <dgm:prSet presAssocID="{982B9D44-0C11-4A2E-B86B-49370D32FB78}" presName="Triangle" presStyleLbl="alignNode1" presStyleIdx="11" presStyleCnt="13"/>
      <dgm:spPr>
        <a:solidFill>
          <a:srgbClr val="00B0F0"/>
        </a:solidFill>
        <a:ln>
          <a:noFill/>
        </a:ln>
      </dgm:spPr>
    </dgm:pt>
    <dgm:pt modelId="{961AA670-023D-4718-BA65-AF02EF3329EA}" type="pres">
      <dgm:prSet presAssocID="{6D3FFE80-17D5-4AC9-BAE2-B0784505B4AB}" presName="sibTrans" presStyleCnt="0"/>
      <dgm:spPr/>
    </dgm:pt>
    <dgm:pt modelId="{89B8F503-3F6C-40BE-966E-D03FBE02E7DE}" type="pres">
      <dgm:prSet presAssocID="{6D3FFE80-17D5-4AC9-BAE2-B0784505B4AB}" presName="space" presStyleCnt="0"/>
      <dgm:spPr/>
    </dgm:pt>
    <dgm:pt modelId="{8F3F5F3A-D55E-4587-B3F2-177914658A35}" type="pres">
      <dgm:prSet presAssocID="{2BED4258-3982-4ED2-8665-4570D5B37A79}" presName="composite" presStyleCnt="0"/>
      <dgm:spPr/>
    </dgm:pt>
    <dgm:pt modelId="{57CC1D05-056D-4062-AEE7-9A45AF2316CC}" type="pres">
      <dgm:prSet presAssocID="{2BED4258-3982-4ED2-8665-4570D5B37A79}" presName="LShape" presStyleLbl="alignNode1" presStyleIdx="12" presStyleCnt="13"/>
      <dgm:spPr>
        <a:solidFill>
          <a:srgbClr val="00B0F0"/>
        </a:solidFill>
        <a:ln>
          <a:noFill/>
        </a:ln>
      </dgm:spPr>
    </dgm:pt>
    <dgm:pt modelId="{0249CE7C-0D40-4D27-8789-C17CD0FBFFB4}" type="pres">
      <dgm:prSet presAssocID="{2BED4258-3982-4ED2-8665-4570D5B37A79}" presName="ParentText" presStyleLbl="revTx" presStyleIdx="6" presStyleCnt="7">
        <dgm:presLayoutVars>
          <dgm:chMax val="0"/>
          <dgm:chPref val="0"/>
          <dgm:bulletEnabled val="1"/>
        </dgm:presLayoutVars>
      </dgm:prSet>
      <dgm:spPr/>
      <dgm:t>
        <a:bodyPr/>
        <a:lstStyle/>
        <a:p>
          <a:endParaRPr lang="fi-FI"/>
        </a:p>
      </dgm:t>
    </dgm:pt>
  </dgm:ptLst>
  <dgm:cxnLst>
    <dgm:cxn modelId="{E72AFC70-59B8-4C14-91AA-813605EF4C94}" type="presOf" srcId="{2BED4258-3982-4ED2-8665-4570D5B37A79}" destId="{0249CE7C-0D40-4D27-8789-C17CD0FBFFB4}" srcOrd="0" destOrd="0" presId="urn:microsoft.com/office/officeart/2009/3/layout/StepUpProcess"/>
    <dgm:cxn modelId="{3B67FDED-18EE-4CD7-B813-5429213CBD05}" type="presOf" srcId="{C50E5962-16D4-41B5-974D-55430BDDED29}" destId="{FB00811D-3D04-4376-A240-D4CD230C14BE}" srcOrd="0" destOrd="0" presId="urn:microsoft.com/office/officeart/2009/3/layout/StepUpProcess"/>
    <dgm:cxn modelId="{50490489-D1F3-442F-AFC5-B655C7EAB5C2}" srcId="{297426F7-5ACB-492F-BC06-5EEE5E690602}" destId="{C50E5962-16D4-41B5-974D-55430BDDED29}" srcOrd="3" destOrd="0" parTransId="{973CB38C-55E6-4E2C-A99C-C5276F8E4329}" sibTransId="{847AC5D9-5F9B-4AE6-A949-ABA953ACDE95}"/>
    <dgm:cxn modelId="{9E746857-DED1-42FE-AF9F-1765E69362CF}" type="presOf" srcId="{982B9D44-0C11-4A2E-B86B-49370D32FB78}" destId="{36A7BF72-D704-454A-8795-E6B4E06FA618}" srcOrd="0" destOrd="0" presId="urn:microsoft.com/office/officeart/2009/3/layout/StepUpProcess"/>
    <dgm:cxn modelId="{850741B0-31EC-42B0-8C84-97FF9DF7AE17}" type="presOf" srcId="{B3D27CBE-27A6-4854-AA85-118F1CBF0C31}" destId="{72313CAD-92F8-4FF5-A6EA-6217ECB34B3B}" srcOrd="0" destOrd="0" presId="urn:microsoft.com/office/officeart/2009/3/layout/StepUpProcess"/>
    <dgm:cxn modelId="{9F6769D6-A8AF-47AB-BB2A-7B09DCDD1C28}" type="presOf" srcId="{357DAAED-A60A-4A3E-904A-291F81AC57AD}" destId="{8209B29F-2504-4A28-A3EB-6BD04F75F24C}" srcOrd="0" destOrd="0" presId="urn:microsoft.com/office/officeart/2009/3/layout/StepUpProcess"/>
    <dgm:cxn modelId="{58C8D641-7D5D-4123-8DDF-B80838C5F118}" type="presOf" srcId="{297426F7-5ACB-492F-BC06-5EEE5E690602}" destId="{504E3C9D-FFC7-45C4-A2D8-56ADB547DBFC}" srcOrd="0" destOrd="0" presId="urn:microsoft.com/office/officeart/2009/3/layout/StepUpProcess"/>
    <dgm:cxn modelId="{1F660A84-0D0E-48B6-93EA-E65778DD2804}" srcId="{297426F7-5ACB-492F-BC06-5EEE5E690602}" destId="{357DAAED-A60A-4A3E-904A-291F81AC57AD}" srcOrd="2" destOrd="0" parTransId="{22A2A2C9-4E5A-4E37-BE15-E88B10502DFC}" sibTransId="{39275CA9-C6DD-4FE0-83A6-5342D4165644}"/>
    <dgm:cxn modelId="{209583ED-7CB9-416A-B86D-FB8FD1A7ED10}" srcId="{297426F7-5ACB-492F-BC06-5EEE5E690602}" destId="{A4C7097B-E911-4AFF-8156-8493DD81B485}" srcOrd="1" destOrd="0" parTransId="{6FB7AF58-F52F-4E1F-A677-DDDF20CD82DB}" sibTransId="{314D98A8-93B2-4D56-8FAE-74EA279C599B}"/>
    <dgm:cxn modelId="{365514F2-E5E8-4844-9C45-DC2DA6B02CB5}" srcId="{297426F7-5ACB-492F-BC06-5EEE5E690602}" destId="{12231DE2-BB67-4CBD-93FE-3D1A302FCFC5}" srcOrd="0" destOrd="0" parTransId="{534E8110-054F-4D51-88C2-D7D092754F41}" sibTransId="{21A8E74D-7BEE-4A3A-9545-6A723B1571D1}"/>
    <dgm:cxn modelId="{C1EFCFA2-7D3D-4721-91C9-0A5332B18D7A}" type="presOf" srcId="{A4C7097B-E911-4AFF-8156-8493DD81B485}" destId="{297C70B4-2B60-4B6A-87DC-15DC1C44DC23}" srcOrd="0" destOrd="0" presId="urn:microsoft.com/office/officeart/2009/3/layout/StepUpProcess"/>
    <dgm:cxn modelId="{4706E231-93A7-401C-84CF-ADCB1609DA24}" srcId="{297426F7-5ACB-492F-BC06-5EEE5E690602}" destId="{2BED4258-3982-4ED2-8665-4570D5B37A79}" srcOrd="6" destOrd="0" parTransId="{305C953B-984F-4B7F-944F-AB66ED85C530}" sibTransId="{EB353643-61FE-40E7-8B77-56D9FA3BD516}"/>
    <dgm:cxn modelId="{7FC869F9-2454-4870-847F-87340E9975AF}" srcId="{297426F7-5ACB-492F-BC06-5EEE5E690602}" destId="{B3D27CBE-27A6-4854-AA85-118F1CBF0C31}" srcOrd="4" destOrd="0" parTransId="{9CF2337A-FEE9-436F-9DCD-061CDA3DCD03}" sibTransId="{6A6A9B56-2E65-4B14-B62D-F1DE5245B97B}"/>
    <dgm:cxn modelId="{5FC2AFA4-4A8C-45F7-BC46-B097723B356A}" type="presOf" srcId="{12231DE2-BB67-4CBD-93FE-3D1A302FCFC5}" destId="{25CBCEE5-59E9-4062-BB1B-BA1E607CB714}" srcOrd="0" destOrd="0" presId="urn:microsoft.com/office/officeart/2009/3/layout/StepUpProcess"/>
    <dgm:cxn modelId="{0A6409C7-D5D8-49F8-96EA-D0AEB963A756}" srcId="{297426F7-5ACB-492F-BC06-5EEE5E690602}" destId="{982B9D44-0C11-4A2E-B86B-49370D32FB78}" srcOrd="5" destOrd="0" parTransId="{20655587-0A1D-45E2-AE1D-181147A93651}" sibTransId="{6D3FFE80-17D5-4AC9-BAE2-B0784505B4AB}"/>
    <dgm:cxn modelId="{6F9AA8D0-EA3B-4D5F-90E4-12511E5B2882}" type="presParOf" srcId="{504E3C9D-FFC7-45C4-A2D8-56ADB547DBFC}" destId="{F8CF5507-A54D-4E41-9DF1-0B4A5E3A7BBD}" srcOrd="0" destOrd="0" presId="urn:microsoft.com/office/officeart/2009/3/layout/StepUpProcess"/>
    <dgm:cxn modelId="{D4F9CDD9-9244-44DC-8F0F-44DD246606C6}" type="presParOf" srcId="{F8CF5507-A54D-4E41-9DF1-0B4A5E3A7BBD}" destId="{1B21C378-ECE6-4ABB-8841-8AF7D1387203}" srcOrd="0" destOrd="0" presId="urn:microsoft.com/office/officeart/2009/3/layout/StepUpProcess"/>
    <dgm:cxn modelId="{E15AB0F9-9DA7-4014-BB0F-8866D28BD552}" type="presParOf" srcId="{F8CF5507-A54D-4E41-9DF1-0B4A5E3A7BBD}" destId="{25CBCEE5-59E9-4062-BB1B-BA1E607CB714}" srcOrd="1" destOrd="0" presId="urn:microsoft.com/office/officeart/2009/3/layout/StepUpProcess"/>
    <dgm:cxn modelId="{A11F2873-7E41-4328-9185-40D476FD437B}" type="presParOf" srcId="{F8CF5507-A54D-4E41-9DF1-0B4A5E3A7BBD}" destId="{1CBFC159-90F9-42A2-BCB8-9231A8478D9D}" srcOrd="2" destOrd="0" presId="urn:microsoft.com/office/officeart/2009/3/layout/StepUpProcess"/>
    <dgm:cxn modelId="{661C0905-5FDD-4F95-9B96-A658E9AC96A9}" type="presParOf" srcId="{504E3C9D-FFC7-45C4-A2D8-56ADB547DBFC}" destId="{C9D1BA0C-B6F7-4C13-9DF1-C51B70B8A35C}" srcOrd="1" destOrd="0" presId="urn:microsoft.com/office/officeart/2009/3/layout/StepUpProcess"/>
    <dgm:cxn modelId="{D8C1D0FC-B264-4FD7-8A7A-85D1DA2F2ED0}" type="presParOf" srcId="{C9D1BA0C-B6F7-4C13-9DF1-C51B70B8A35C}" destId="{A56575EB-5776-4A96-95C8-7004438547F7}" srcOrd="0" destOrd="0" presId="urn:microsoft.com/office/officeart/2009/3/layout/StepUpProcess"/>
    <dgm:cxn modelId="{CBC50528-3C52-466B-8043-6074670BA007}" type="presParOf" srcId="{504E3C9D-FFC7-45C4-A2D8-56ADB547DBFC}" destId="{DFBE0622-6F1B-4AA6-81D3-7180FC34A955}" srcOrd="2" destOrd="0" presId="urn:microsoft.com/office/officeart/2009/3/layout/StepUpProcess"/>
    <dgm:cxn modelId="{AACBE091-00CD-4BC6-95B7-A2E8E71113D0}" type="presParOf" srcId="{DFBE0622-6F1B-4AA6-81D3-7180FC34A955}" destId="{35E53E34-F716-4824-806B-E0E1857B528E}" srcOrd="0" destOrd="0" presId="urn:microsoft.com/office/officeart/2009/3/layout/StepUpProcess"/>
    <dgm:cxn modelId="{AFF5FC4C-2ABC-43DD-8056-D6B0B0E79594}" type="presParOf" srcId="{DFBE0622-6F1B-4AA6-81D3-7180FC34A955}" destId="{297C70B4-2B60-4B6A-87DC-15DC1C44DC23}" srcOrd="1" destOrd="0" presId="urn:microsoft.com/office/officeart/2009/3/layout/StepUpProcess"/>
    <dgm:cxn modelId="{712520F6-4240-4303-9220-E30B80E326C3}" type="presParOf" srcId="{DFBE0622-6F1B-4AA6-81D3-7180FC34A955}" destId="{CB6D3EC6-7B8D-4AE7-90B2-4ED9895C74D7}" srcOrd="2" destOrd="0" presId="urn:microsoft.com/office/officeart/2009/3/layout/StepUpProcess"/>
    <dgm:cxn modelId="{353064D9-E97B-4A58-B2F0-4AE30D4F7B2A}" type="presParOf" srcId="{504E3C9D-FFC7-45C4-A2D8-56ADB547DBFC}" destId="{8B2BB021-59A2-4195-AC25-4D3E1DB67B9C}" srcOrd="3" destOrd="0" presId="urn:microsoft.com/office/officeart/2009/3/layout/StepUpProcess"/>
    <dgm:cxn modelId="{E8BFDAB6-3D1D-4E40-85BA-5B77B1410C6A}" type="presParOf" srcId="{8B2BB021-59A2-4195-AC25-4D3E1DB67B9C}" destId="{A120E239-5F6F-4D2A-857D-9B0063EC585C}" srcOrd="0" destOrd="0" presId="urn:microsoft.com/office/officeart/2009/3/layout/StepUpProcess"/>
    <dgm:cxn modelId="{5C575486-3791-463E-95C4-3E8022799966}" type="presParOf" srcId="{504E3C9D-FFC7-45C4-A2D8-56ADB547DBFC}" destId="{C07FB43D-565B-4B88-8EA1-8928865B46AD}" srcOrd="4" destOrd="0" presId="urn:microsoft.com/office/officeart/2009/3/layout/StepUpProcess"/>
    <dgm:cxn modelId="{1B48A519-A4B8-4ECD-BBA6-9B732FFBFE51}" type="presParOf" srcId="{C07FB43D-565B-4B88-8EA1-8928865B46AD}" destId="{3DFD7A89-C5A2-4157-B9FD-7819B5AF493C}" srcOrd="0" destOrd="0" presId="urn:microsoft.com/office/officeart/2009/3/layout/StepUpProcess"/>
    <dgm:cxn modelId="{FF1CFFAE-1252-474F-9357-071338964323}" type="presParOf" srcId="{C07FB43D-565B-4B88-8EA1-8928865B46AD}" destId="{8209B29F-2504-4A28-A3EB-6BD04F75F24C}" srcOrd="1" destOrd="0" presId="urn:microsoft.com/office/officeart/2009/3/layout/StepUpProcess"/>
    <dgm:cxn modelId="{2B283414-DEA5-4A6F-AB4A-0FB5400E58B6}" type="presParOf" srcId="{C07FB43D-565B-4B88-8EA1-8928865B46AD}" destId="{63C2C5EB-2EA5-466A-8020-E2DA33333B88}" srcOrd="2" destOrd="0" presId="urn:microsoft.com/office/officeart/2009/3/layout/StepUpProcess"/>
    <dgm:cxn modelId="{1730F82A-65D5-40D2-8896-5390975AA56C}" type="presParOf" srcId="{504E3C9D-FFC7-45C4-A2D8-56ADB547DBFC}" destId="{BB7DFA19-26EC-4E7A-A2BC-60304F660C0B}" srcOrd="5" destOrd="0" presId="urn:microsoft.com/office/officeart/2009/3/layout/StepUpProcess"/>
    <dgm:cxn modelId="{F162F4EC-AB10-49AF-AB53-B074BF7B94CA}" type="presParOf" srcId="{BB7DFA19-26EC-4E7A-A2BC-60304F660C0B}" destId="{9DF4ABF4-E25C-4B40-A84C-E4AD8FE7CCE4}" srcOrd="0" destOrd="0" presId="urn:microsoft.com/office/officeart/2009/3/layout/StepUpProcess"/>
    <dgm:cxn modelId="{7D714790-6FD0-4741-A077-7A14C721F95C}" type="presParOf" srcId="{504E3C9D-FFC7-45C4-A2D8-56ADB547DBFC}" destId="{B9248C70-EA84-4B2B-82C5-C4F0299F4959}" srcOrd="6" destOrd="0" presId="urn:microsoft.com/office/officeart/2009/3/layout/StepUpProcess"/>
    <dgm:cxn modelId="{F8C07E47-A265-49EC-8FC2-BF892119DFD5}" type="presParOf" srcId="{B9248C70-EA84-4B2B-82C5-C4F0299F4959}" destId="{2A4B566A-F989-4A57-A210-7FA6C338FE0B}" srcOrd="0" destOrd="0" presId="urn:microsoft.com/office/officeart/2009/3/layout/StepUpProcess"/>
    <dgm:cxn modelId="{ACD24B09-C00C-4F25-9D9B-0B00D261993C}" type="presParOf" srcId="{B9248C70-EA84-4B2B-82C5-C4F0299F4959}" destId="{FB00811D-3D04-4376-A240-D4CD230C14BE}" srcOrd="1" destOrd="0" presId="urn:microsoft.com/office/officeart/2009/3/layout/StepUpProcess"/>
    <dgm:cxn modelId="{BC100B3F-6E19-4E41-91B8-F2FF5F4EDD6C}" type="presParOf" srcId="{B9248C70-EA84-4B2B-82C5-C4F0299F4959}" destId="{FABD89CA-2594-4DFC-8236-061CAAFC3E73}" srcOrd="2" destOrd="0" presId="urn:microsoft.com/office/officeart/2009/3/layout/StepUpProcess"/>
    <dgm:cxn modelId="{4959A3C7-F5DD-4F9A-91E1-D2834550FC82}" type="presParOf" srcId="{504E3C9D-FFC7-45C4-A2D8-56ADB547DBFC}" destId="{7E4088FB-4190-4A8F-9C05-E563D86032BD}" srcOrd="7" destOrd="0" presId="urn:microsoft.com/office/officeart/2009/3/layout/StepUpProcess"/>
    <dgm:cxn modelId="{60C4AB42-FF0A-49D3-9CE8-4AD6E6974250}" type="presParOf" srcId="{7E4088FB-4190-4A8F-9C05-E563D86032BD}" destId="{393D576B-58C8-47BA-9C2A-7B03BAA2EC54}" srcOrd="0" destOrd="0" presId="urn:microsoft.com/office/officeart/2009/3/layout/StepUpProcess"/>
    <dgm:cxn modelId="{5E9CA7D4-902A-4D49-805C-3C652FA9FF48}" type="presParOf" srcId="{504E3C9D-FFC7-45C4-A2D8-56ADB547DBFC}" destId="{08F4050D-128D-4B53-8CFA-43F900701DEE}" srcOrd="8" destOrd="0" presId="urn:microsoft.com/office/officeart/2009/3/layout/StepUpProcess"/>
    <dgm:cxn modelId="{1F1CE1CC-C67B-4722-A68C-55FF7CCBC195}" type="presParOf" srcId="{08F4050D-128D-4B53-8CFA-43F900701DEE}" destId="{DFD5E769-6BF6-420D-8C1C-760581A01532}" srcOrd="0" destOrd="0" presId="urn:microsoft.com/office/officeart/2009/3/layout/StepUpProcess"/>
    <dgm:cxn modelId="{991FFE40-C459-4DE4-A40E-7F2C8D3E13E5}" type="presParOf" srcId="{08F4050D-128D-4B53-8CFA-43F900701DEE}" destId="{72313CAD-92F8-4FF5-A6EA-6217ECB34B3B}" srcOrd="1" destOrd="0" presId="urn:microsoft.com/office/officeart/2009/3/layout/StepUpProcess"/>
    <dgm:cxn modelId="{8A75E6D1-CEF8-4740-BEA5-5242C9D0F225}" type="presParOf" srcId="{08F4050D-128D-4B53-8CFA-43F900701DEE}" destId="{9EA63FB3-AB33-4801-B2BF-2634C2189AB3}" srcOrd="2" destOrd="0" presId="urn:microsoft.com/office/officeart/2009/3/layout/StepUpProcess"/>
    <dgm:cxn modelId="{BA6E2992-93EF-40B1-8FC1-550905352547}" type="presParOf" srcId="{504E3C9D-FFC7-45C4-A2D8-56ADB547DBFC}" destId="{54ED94F9-6344-4BD6-978F-5A61389E6F69}" srcOrd="9" destOrd="0" presId="urn:microsoft.com/office/officeart/2009/3/layout/StepUpProcess"/>
    <dgm:cxn modelId="{B59768C2-7BB6-4298-8F4E-449D5FEEEC70}" type="presParOf" srcId="{54ED94F9-6344-4BD6-978F-5A61389E6F69}" destId="{27BAB4D8-6084-4CB3-97B1-7D6A0E4EEAE3}" srcOrd="0" destOrd="0" presId="urn:microsoft.com/office/officeart/2009/3/layout/StepUpProcess"/>
    <dgm:cxn modelId="{6C9984D0-DC98-41F2-8BCD-3617A493D6D4}" type="presParOf" srcId="{504E3C9D-FFC7-45C4-A2D8-56ADB547DBFC}" destId="{2B76C4C8-B4E0-4E10-B2C2-0A6C0B47B216}" srcOrd="10" destOrd="0" presId="urn:microsoft.com/office/officeart/2009/3/layout/StepUpProcess"/>
    <dgm:cxn modelId="{F8211FBA-F293-4199-8392-1D6AC531C826}" type="presParOf" srcId="{2B76C4C8-B4E0-4E10-B2C2-0A6C0B47B216}" destId="{0F0FC8AE-117A-4F3E-AE1C-43A02E67D6A2}" srcOrd="0" destOrd="0" presId="urn:microsoft.com/office/officeart/2009/3/layout/StepUpProcess"/>
    <dgm:cxn modelId="{0DB393C6-48EF-4548-9087-B07860E6698A}" type="presParOf" srcId="{2B76C4C8-B4E0-4E10-B2C2-0A6C0B47B216}" destId="{36A7BF72-D704-454A-8795-E6B4E06FA618}" srcOrd="1" destOrd="0" presId="urn:microsoft.com/office/officeart/2009/3/layout/StepUpProcess"/>
    <dgm:cxn modelId="{5D83E252-A4E2-41BC-9638-3B7F3B8E30E1}" type="presParOf" srcId="{2B76C4C8-B4E0-4E10-B2C2-0A6C0B47B216}" destId="{B3A092FB-597E-4B51-A190-6EFF67A74766}" srcOrd="2" destOrd="0" presId="urn:microsoft.com/office/officeart/2009/3/layout/StepUpProcess"/>
    <dgm:cxn modelId="{E861BAD3-A07A-4394-A51A-12C56FED74F1}" type="presParOf" srcId="{504E3C9D-FFC7-45C4-A2D8-56ADB547DBFC}" destId="{961AA670-023D-4718-BA65-AF02EF3329EA}" srcOrd="11" destOrd="0" presId="urn:microsoft.com/office/officeart/2009/3/layout/StepUpProcess"/>
    <dgm:cxn modelId="{1CFA2011-F6FE-45E0-958C-2EFF44EE4CED}" type="presParOf" srcId="{961AA670-023D-4718-BA65-AF02EF3329EA}" destId="{89B8F503-3F6C-40BE-966E-D03FBE02E7DE}" srcOrd="0" destOrd="0" presId="urn:microsoft.com/office/officeart/2009/3/layout/StepUpProcess"/>
    <dgm:cxn modelId="{F48EF8D7-6AD4-40C9-BB3A-09966C3B0CED}" type="presParOf" srcId="{504E3C9D-FFC7-45C4-A2D8-56ADB547DBFC}" destId="{8F3F5F3A-D55E-4587-B3F2-177914658A35}" srcOrd="12" destOrd="0" presId="urn:microsoft.com/office/officeart/2009/3/layout/StepUpProcess"/>
    <dgm:cxn modelId="{62F8F84B-6F3D-4DA3-A4C2-DD3BA7245920}" type="presParOf" srcId="{8F3F5F3A-D55E-4587-B3F2-177914658A35}" destId="{57CC1D05-056D-4062-AEE7-9A45AF2316CC}" srcOrd="0" destOrd="0" presId="urn:microsoft.com/office/officeart/2009/3/layout/StepUpProcess"/>
    <dgm:cxn modelId="{5F7B589A-C1E7-4EDE-B0B0-B3FC5EE1C6FE}" type="presParOf" srcId="{8F3F5F3A-D55E-4587-B3F2-177914658A35}" destId="{0249CE7C-0D40-4D27-8789-C17CD0FBFFB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2CB523-1F48-4854-95A3-CC72E191514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i-FI"/>
        </a:p>
      </dgm:t>
    </dgm:pt>
    <dgm:pt modelId="{92A1A6B8-2B6A-471C-BAC1-BFDF02AF135C}">
      <dgm:prSet phldrT="[Teksti]" custT="1"/>
      <dgm:spPr>
        <a:solidFill>
          <a:schemeClr val="accent3"/>
        </a:solidFill>
      </dgm:spPr>
      <dgm:t>
        <a:bodyPr/>
        <a:lstStyle/>
        <a:p>
          <a:r>
            <a:rPr lang="fi-FI" sz="1600" dirty="0" smtClean="0"/>
            <a:t>TE-</a:t>
          </a:r>
          <a:br>
            <a:rPr lang="fi-FI" sz="1600" dirty="0" smtClean="0"/>
          </a:br>
          <a:r>
            <a:rPr lang="fi-FI" sz="1600" dirty="0" smtClean="0"/>
            <a:t>toimisto</a:t>
          </a:r>
          <a:endParaRPr lang="fi-FI" sz="1600" dirty="0"/>
        </a:p>
      </dgm:t>
    </dgm:pt>
    <dgm:pt modelId="{BE53615E-9A3F-448A-91BA-2CD07129301F}" type="parTrans" cxnId="{C29CCCD0-E315-4EF7-AAA7-BB4C98956C20}">
      <dgm:prSet/>
      <dgm:spPr/>
      <dgm:t>
        <a:bodyPr/>
        <a:lstStyle/>
        <a:p>
          <a:endParaRPr lang="fi-FI"/>
        </a:p>
      </dgm:t>
    </dgm:pt>
    <dgm:pt modelId="{61B0E68E-406E-4734-9A54-D80353AE064B}" type="sibTrans" cxnId="{C29CCCD0-E315-4EF7-AAA7-BB4C98956C20}">
      <dgm:prSet/>
      <dgm:spPr/>
      <dgm:t>
        <a:bodyPr/>
        <a:lstStyle/>
        <a:p>
          <a:endParaRPr lang="fi-FI"/>
        </a:p>
      </dgm:t>
    </dgm:pt>
    <dgm:pt modelId="{9EEAF802-126E-45CE-B73A-79B8D38BE8B4}">
      <dgm:prSet custT="1"/>
      <dgm:spPr>
        <a:solidFill>
          <a:schemeClr val="accent3"/>
        </a:solidFill>
      </dgm:spPr>
      <dgm:t>
        <a:bodyPr/>
        <a:lstStyle/>
        <a:p>
          <a:r>
            <a:rPr lang="fi-FI" sz="1600" dirty="0" smtClean="0"/>
            <a:t>Eläke-yhtiö</a:t>
          </a:r>
        </a:p>
      </dgm:t>
    </dgm:pt>
    <dgm:pt modelId="{97AE92B5-DE86-408D-B45C-9AE1367E3CA2}" type="parTrans" cxnId="{61BED907-D6AC-4EC9-AC42-8F505D430159}">
      <dgm:prSet/>
      <dgm:spPr/>
      <dgm:t>
        <a:bodyPr/>
        <a:lstStyle/>
        <a:p>
          <a:endParaRPr lang="fi-FI"/>
        </a:p>
      </dgm:t>
    </dgm:pt>
    <dgm:pt modelId="{590065D8-0716-417F-AC49-9F3107A8D604}" type="sibTrans" cxnId="{61BED907-D6AC-4EC9-AC42-8F505D430159}">
      <dgm:prSet/>
      <dgm:spPr/>
      <dgm:t>
        <a:bodyPr/>
        <a:lstStyle/>
        <a:p>
          <a:endParaRPr lang="fi-FI"/>
        </a:p>
      </dgm:t>
    </dgm:pt>
    <dgm:pt modelId="{510956AF-23DD-4E41-BE65-345FA766C1E3}">
      <dgm:prSet custT="1"/>
      <dgm:spPr>
        <a:solidFill>
          <a:schemeClr val="accent3"/>
        </a:solidFill>
      </dgm:spPr>
      <dgm:t>
        <a:bodyPr/>
        <a:lstStyle/>
        <a:p>
          <a:r>
            <a:rPr lang="fi-FI" sz="1600" dirty="0" smtClean="0"/>
            <a:t>Google</a:t>
          </a:r>
        </a:p>
      </dgm:t>
    </dgm:pt>
    <dgm:pt modelId="{909DECBD-64C8-4E6F-8F9F-0910FD5D4C80}" type="parTrans" cxnId="{0F937530-AFDB-48B4-AA1A-2FEE997B5A52}">
      <dgm:prSet/>
      <dgm:spPr/>
      <dgm:t>
        <a:bodyPr/>
        <a:lstStyle/>
        <a:p>
          <a:endParaRPr lang="fi-FI"/>
        </a:p>
      </dgm:t>
    </dgm:pt>
    <dgm:pt modelId="{04F78031-AB95-4D88-B6E8-F0EE33160A72}" type="sibTrans" cxnId="{0F937530-AFDB-48B4-AA1A-2FEE997B5A52}">
      <dgm:prSet/>
      <dgm:spPr/>
      <dgm:t>
        <a:bodyPr/>
        <a:lstStyle/>
        <a:p>
          <a:endParaRPr lang="fi-FI"/>
        </a:p>
      </dgm:t>
    </dgm:pt>
    <dgm:pt modelId="{C7DA6D2A-93E4-4064-B74A-F71B16992EA0}">
      <dgm:prSet custT="1"/>
      <dgm:spPr>
        <a:solidFill>
          <a:schemeClr val="accent3"/>
        </a:solidFill>
      </dgm:spPr>
      <dgm:t>
        <a:bodyPr/>
        <a:lstStyle/>
        <a:p>
          <a:r>
            <a:rPr lang="fi-FI" sz="1600" dirty="0" err="1" smtClean="0"/>
            <a:t>Oppilai-tosten</a:t>
          </a:r>
          <a:r>
            <a:rPr lang="fi-FI" sz="1600" dirty="0" smtClean="0"/>
            <a:t> kotisivut</a:t>
          </a:r>
        </a:p>
      </dgm:t>
    </dgm:pt>
    <dgm:pt modelId="{6B44C3A2-05F2-4FCF-ADCB-1E68F69F3BCB}" type="parTrans" cxnId="{086DECF9-2A97-4B0B-86B8-BB2C1234778A}">
      <dgm:prSet/>
      <dgm:spPr/>
      <dgm:t>
        <a:bodyPr/>
        <a:lstStyle/>
        <a:p>
          <a:endParaRPr lang="fi-FI"/>
        </a:p>
      </dgm:t>
    </dgm:pt>
    <dgm:pt modelId="{6AF34EDD-E637-43C9-8971-4A0350C170DF}" type="sibTrans" cxnId="{086DECF9-2A97-4B0B-86B8-BB2C1234778A}">
      <dgm:prSet/>
      <dgm:spPr/>
      <dgm:t>
        <a:bodyPr/>
        <a:lstStyle/>
        <a:p>
          <a:endParaRPr lang="fi-FI"/>
        </a:p>
      </dgm:t>
    </dgm:pt>
    <dgm:pt modelId="{2CA66245-51F6-4FFE-AB85-9B50AFC3ADF8}">
      <dgm:prSet custT="1"/>
      <dgm:spPr>
        <a:solidFill>
          <a:schemeClr val="accent3"/>
        </a:solidFill>
      </dgm:spPr>
      <dgm:t>
        <a:bodyPr/>
        <a:lstStyle/>
        <a:p>
          <a:r>
            <a:rPr lang="fi-FI" sz="1600" dirty="0" smtClean="0"/>
            <a:t>Lehti-ilmoitus</a:t>
          </a:r>
        </a:p>
      </dgm:t>
    </dgm:pt>
    <dgm:pt modelId="{8338B74B-3D53-462C-9FD5-D31FAB6F6986}" type="parTrans" cxnId="{D7FE30D1-2E7D-4F71-BA2E-9B39B94A876F}">
      <dgm:prSet/>
      <dgm:spPr/>
      <dgm:t>
        <a:bodyPr/>
        <a:lstStyle/>
        <a:p>
          <a:endParaRPr lang="fi-FI"/>
        </a:p>
      </dgm:t>
    </dgm:pt>
    <dgm:pt modelId="{596C0A36-F2BF-4075-8D05-6F7E9B50C44A}" type="sibTrans" cxnId="{D7FE30D1-2E7D-4F71-BA2E-9B39B94A876F}">
      <dgm:prSet/>
      <dgm:spPr/>
      <dgm:t>
        <a:bodyPr/>
        <a:lstStyle/>
        <a:p>
          <a:endParaRPr lang="fi-FI"/>
        </a:p>
      </dgm:t>
    </dgm:pt>
    <dgm:pt modelId="{7678D988-37DD-423B-A2F9-B9A9328BF88D}">
      <dgm:prSet custT="1"/>
      <dgm:spPr>
        <a:solidFill>
          <a:schemeClr val="accent3"/>
        </a:solidFill>
      </dgm:spPr>
      <dgm:t>
        <a:bodyPr/>
        <a:lstStyle/>
        <a:p>
          <a:r>
            <a:rPr lang="fi-FI" sz="1600" dirty="0" smtClean="0"/>
            <a:t>Muiden suosit-</a:t>
          </a:r>
          <a:r>
            <a:rPr lang="fi-FI" sz="1600" dirty="0" err="1" smtClean="0"/>
            <a:t>telu</a:t>
          </a:r>
          <a:r>
            <a:rPr lang="fi-FI" sz="1600" dirty="0" smtClean="0"/>
            <a:t>,</a:t>
          </a:r>
          <a:br>
            <a:rPr lang="fi-FI" sz="1600" dirty="0" smtClean="0"/>
          </a:br>
          <a:r>
            <a:rPr lang="fi-FI" sz="1600" dirty="0" smtClean="0"/>
            <a:t>perhe, ystävät</a:t>
          </a:r>
        </a:p>
      </dgm:t>
    </dgm:pt>
    <dgm:pt modelId="{B25B0C7A-19B8-4B55-8F25-54253025771C}" type="parTrans" cxnId="{FEF2FA6B-1CCC-4DF4-8123-42E28A48A4CB}">
      <dgm:prSet/>
      <dgm:spPr/>
      <dgm:t>
        <a:bodyPr/>
        <a:lstStyle/>
        <a:p>
          <a:endParaRPr lang="fi-FI"/>
        </a:p>
      </dgm:t>
    </dgm:pt>
    <dgm:pt modelId="{80A56000-F066-4EA7-A4F2-C92F68287068}" type="sibTrans" cxnId="{FEF2FA6B-1CCC-4DF4-8123-42E28A48A4CB}">
      <dgm:prSet/>
      <dgm:spPr/>
      <dgm:t>
        <a:bodyPr/>
        <a:lstStyle/>
        <a:p>
          <a:endParaRPr lang="fi-FI"/>
        </a:p>
      </dgm:t>
    </dgm:pt>
    <dgm:pt modelId="{C9ED11B6-853B-425F-BFB6-3EAF85E0AE3C}" type="pres">
      <dgm:prSet presAssocID="{7E2CB523-1F48-4854-95A3-CC72E1915141}" presName="diagram" presStyleCnt="0">
        <dgm:presLayoutVars>
          <dgm:dir/>
          <dgm:resizeHandles val="exact"/>
        </dgm:presLayoutVars>
      </dgm:prSet>
      <dgm:spPr/>
      <dgm:t>
        <a:bodyPr/>
        <a:lstStyle/>
        <a:p>
          <a:endParaRPr lang="fi-FI"/>
        </a:p>
      </dgm:t>
    </dgm:pt>
    <dgm:pt modelId="{B34E79A6-B7E0-4955-98F9-75E162584A09}" type="pres">
      <dgm:prSet presAssocID="{92A1A6B8-2B6A-471C-BAC1-BFDF02AF135C}" presName="node" presStyleLbl="node1" presStyleIdx="0" presStyleCnt="6" custScaleX="38810" custLinFactNeighborX="1435" custLinFactNeighborY="-137">
        <dgm:presLayoutVars>
          <dgm:bulletEnabled val="1"/>
        </dgm:presLayoutVars>
      </dgm:prSet>
      <dgm:spPr/>
      <dgm:t>
        <a:bodyPr/>
        <a:lstStyle/>
        <a:p>
          <a:endParaRPr lang="fi-FI"/>
        </a:p>
      </dgm:t>
    </dgm:pt>
    <dgm:pt modelId="{E708657C-EFCB-4A3F-B57D-859AE8B43796}" type="pres">
      <dgm:prSet presAssocID="{61B0E68E-406E-4734-9A54-D80353AE064B}" presName="sibTrans" presStyleCnt="0"/>
      <dgm:spPr/>
    </dgm:pt>
    <dgm:pt modelId="{8F3F8F7C-B6CF-4249-8E56-32B33A29AA27}" type="pres">
      <dgm:prSet presAssocID="{9EEAF802-126E-45CE-B73A-79B8D38BE8B4}" presName="node" presStyleLbl="node1" presStyleIdx="1" presStyleCnt="6" custScaleX="38810">
        <dgm:presLayoutVars>
          <dgm:bulletEnabled val="1"/>
        </dgm:presLayoutVars>
      </dgm:prSet>
      <dgm:spPr/>
      <dgm:t>
        <a:bodyPr/>
        <a:lstStyle/>
        <a:p>
          <a:endParaRPr lang="fi-FI"/>
        </a:p>
      </dgm:t>
    </dgm:pt>
    <dgm:pt modelId="{0C2B86A0-B50C-4EF5-9C13-F92D11973E78}" type="pres">
      <dgm:prSet presAssocID="{590065D8-0716-417F-AC49-9F3107A8D604}" presName="sibTrans" presStyleCnt="0"/>
      <dgm:spPr/>
    </dgm:pt>
    <dgm:pt modelId="{730BE9B5-C430-4AA9-8C6A-3526BB19CE15}" type="pres">
      <dgm:prSet presAssocID="{510956AF-23DD-4E41-BE65-345FA766C1E3}" presName="node" presStyleLbl="node1" presStyleIdx="2" presStyleCnt="6" custScaleX="38810">
        <dgm:presLayoutVars>
          <dgm:bulletEnabled val="1"/>
        </dgm:presLayoutVars>
      </dgm:prSet>
      <dgm:spPr/>
      <dgm:t>
        <a:bodyPr/>
        <a:lstStyle/>
        <a:p>
          <a:endParaRPr lang="fi-FI"/>
        </a:p>
      </dgm:t>
    </dgm:pt>
    <dgm:pt modelId="{93F60BD2-069C-4F4F-8594-B7F753498A7E}" type="pres">
      <dgm:prSet presAssocID="{04F78031-AB95-4D88-B6E8-F0EE33160A72}" presName="sibTrans" presStyleCnt="0"/>
      <dgm:spPr/>
    </dgm:pt>
    <dgm:pt modelId="{3D372833-4144-4065-91E4-9CB9BF0FE1F2}" type="pres">
      <dgm:prSet presAssocID="{C7DA6D2A-93E4-4064-B74A-F71B16992EA0}" presName="node" presStyleLbl="node1" presStyleIdx="3" presStyleCnt="6" custScaleX="38810">
        <dgm:presLayoutVars>
          <dgm:bulletEnabled val="1"/>
        </dgm:presLayoutVars>
      </dgm:prSet>
      <dgm:spPr/>
      <dgm:t>
        <a:bodyPr/>
        <a:lstStyle/>
        <a:p>
          <a:endParaRPr lang="fi-FI"/>
        </a:p>
      </dgm:t>
    </dgm:pt>
    <dgm:pt modelId="{0727F28E-E53D-4E28-91C7-B649F8D08647}" type="pres">
      <dgm:prSet presAssocID="{6AF34EDD-E637-43C9-8971-4A0350C170DF}" presName="sibTrans" presStyleCnt="0"/>
      <dgm:spPr/>
    </dgm:pt>
    <dgm:pt modelId="{81726C7F-D9AC-4A7C-A28D-F6851A528113}" type="pres">
      <dgm:prSet presAssocID="{2CA66245-51F6-4FFE-AB85-9B50AFC3ADF8}" presName="node" presStyleLbl="node1" presStyleIdx="4" presStyleCnt="6" custScaleX="38810">
        <dgm:presLayoutVars>
          <dgm:bulletEnabled val="1"/>
        </dgm:presLayoutVars>
      </dgm:prSet>
      <dgm:spPr/>
      <dgm:t>
        <a:bodyPr/>
        <a:lstStyle/>
        <a:p>
          <a:endParaRPr lang="fi-FI"/>
        </a:p>
      </dgm:t>
    </dgm:pt>
    <dgm:pt modelId="{BB08F5E0-C41F-474E-8A63-E7A8C9DFEC2C}" type="pres">
      <dgm:prSet presAssocID="{596C0A36-F2BF-4075-8D05-6F7E9B50C44A}" presName="sibTrans" presStyleCnt="0"/>
      <dgm:spPr/>
    </dgm:pt>
    <dgm:pt modelId="{FBC5E1E2-F70A-48B3-8326-3DF170F99200}" type="pres">
      <dgm:prSet presAssocID="{7678D988-37DD-423B-A2F9-B9A9328BF88D}" presName="node" presStyleLbl="node1" presStyleIdx="5" presStyleCnt="6" custScaleX="38810">
        <dgm:presLayoutVars>
          <dgm:bulletEnabled val="1"/>
        </dgm:presLayoutVars>
      </dgm:prSet>
      <dgm:spPr/>
      <dgm:t>
        <a:bodyPr/>
        <a:lstStyle/>
        <a:p>
          <a:endParaRPr lang="fi-FI"/>
        </a:p>
      </dgm:t>
    </dgm:pt>
  </dgm:ptLst>
  <dgm:cxnLst>
    <dgm:cxn modelId="{E098AB61-9FE0-4690-A32D-90367904991B}" type="presOf" srcId="{C7DA6D2A-93E4-4064-B74A-F71B16992EA0}" destId="{3D372833-4144-4065-91E4-9CB9BF0FE1F2}" srcOrd="0" destOrd="0" presId="urn:microsoft.com/office/officeart/2005/8/layout/default"/>
    <dgm:cxn modelId="{32D27847-75F3-4E27-A56E-AFE8EB9F949E}" type="presOf" srcId="{7E2CB523-1F48-4854-95A3-CC72E1915141}" destId="{C9ED11B6-853B-425F-BFB6-3EAF85E0AE3C}" srcOrd="0" destOrd="0" presId="urn:microsoft.com/office/officeart/2005/8/layout/default"/>
    <dgm:cxn modelId="{086DECF9-2A97-4B0B-86B8-BB2C1234778A}" srcId="{7E2CB523-1F48-4854-95A3-CC72E1915141}" destId="{C7DA6D2A-93E4-4064-B74A-F71B16992EA0}" srcOrd="3" destOrd="0" parTransId="{6B44C3A2-05F2-4FCF-ADCB-1E68F69F3BCB}" sibTransId="{6AF34EDD-E637-43C9-8971-4A0350C170DF}"/>
    <dgm:cxn modelId="{C29CCCD0-E315-4EF7-AAA7-BB4C98956C20}" srcId="{7E2CB523-1F48-4854-95A3-CC72E1915141}" destId="{92A1A6B8-2B6A-471C-BAC1-BFDF02AF135C}" srcOrd="0" destOrd="0" parTransId="{BE53615E-9A3F-448A-91BA-2CD07129301F}" sibTransId="{61B0E68E-406E-4734-9A54-D80353AE064B}"/>
    <dgm:cxn modelId="{0F937530-AFDB-48B4-AA1A-2FEE997B5A52}" srcId="{7E2CB523-1F48-4854-95A3-CC72E1915141}" destId="{510956AF-23DD-4E41-BE65-345FA766C1E3}" srcOrd="2" destOrd="0" parTransId="{909DECBD-64C8-4E6F-8F9F-0910FD5D4C80}" sibTransId="{04F78031-AB95-4D88-B6E8-F0EE33160A72}"/>
    <dgm:cxn modelId="{409E3188-9113-48FD-BC2B-112A9E41B587}" type="presOf" srcId="{2CA66245-51F6-4FFE-AB85-9B50AFC3ADF8}" destId="{81726C7F-D9AC-4A7C-A28D-F6851A528113}" srcOrd="0" destOrd="0" presId="urn:microsoft.com/office/officeart/2005/8/layout/default"/>
    <dgm:cxn modelId="{999D402B-0088-4C4A-9B52-759EB8F547B0}" type="presOf" srcId="{510956AF-23DD-4E41-BE65-345FA766C1E3}" destId="{730BE9B5-C430-4AA9-8C6A-3526BB19CE15}" srcOrd="0" destOrd="0" presId="urn:microsoft.com/office/officeart/2005/8/layout/default"/>
    <dgm:cxn modelId="{61BED907-D6AC-4EC9-AC42-8F505D430159}" srcId="{7E2CB523-1F48-4854-95A3-CC72E1915141}" destId="{9EEAF802-126E-45CE-B73A-79B8D38BE8B4}" srcOrd="1" destOrd="0" parTransId="{97AE92B5-DE86-408D-B45C-9AE1367E3CA2}" sibTransId="{590065D8-0716-417F-AC49-9F3107A8D604}"/>
    <dgm:cxn modelId="{D7FE30D1-2E7D-4F71-BA2E-9B39B94A876F}" srcId="{7E2CB523-1F48-4854-95A3-CC72E1915141}" destId="{2CA66245-51F6-4FFE-AB85-9B50AFC3ADF8}" srcOrd="4" destOrd="0" parTransId="{8338B74B-3D53-462C-9FD5-D31FAB6F6986}" sibTransId="{596C0A36-F2BF-4075-8D05-6F7E9B50C44A}"/>
    <dgm:cxn modelId="{FEF2FA6B-1CCC-4DF4-8123-42E28A48A4CB}" srcId="{7E2CB523-1F48-4854-95A3-CC72E1915141}" destId="{7678D988-37DD-423B-A2F9-B9A9328BF88D}" srcOrd="5" destOrd="0" parTransId="{B25B0C7A-19B8-4B55-8F25-54253025771C}" sibTransId="{80A56000-F066-4EA7-A4F2-C92F68287068}"/>
    <dgm:cxn modelId="{B3E1B97F-BD5A-47AE-A891-1AB027995DBA}" type="presOf" srcId="{92A1A6B8-2B6A-471C-BAC1-BFDF02AF135C}" destId="{B34E79A6-B7E0-4955-98F9-75E162584A09}" srcOrd="0" destOrd="0" presId="urn:microsoft.com/office/officeart/2005/8/layout/default"/>
    <dgm:cxn modelId="{378DE4BE-48E7-418E-A508-9E12DBB74B2B}" type="presOf" srcId="{7678D988-37DD-423B-A2F9-B9A9328BF88D}" destId="{FBC5E1E2-F70A-48B3-8326-3DF170F99200}" srcOrd="0" destOrd="0" presId="urn:microsoft.com/office/officeart/2005/8/layout/default"/>
    <dgm:cxn modelId="{E841BE99-743E-4DC0-86D4-ED0577EEE656}" type="presOf" srcId="{9EEAF802-126E-45CE-B73A-79B8D38BE8B4}" destId="{8F3F8F7C-B6CF-4249-8E56-32B33A29AA27}" srcOrd="0" destOrd="0" presId="urn:microsoft.com/office/officeart/2005/8/layout/default"/>
    <dgm:cxn modelId="{9F0626C4-AF39-4450-8951-FE1DB67107F9}" type="presParOf" srcId="{C9ED11B6-853B-425F-BFB6-3EAF85E0AE3C}" destId="{B34E79A6-B7E0-4955-98F9-75E162584A09}" srcOrd="0" destOrd="0" presId="urn:microsoft.com/office/officeart/2005/8/layout/default"/>
    <dgm:cxn modelId="{8EAD5D3A-42BA-4BF8-8F32-2BB579CAA0CA}" type="presParOf" srcId="{C9ED11B6-853B-425F-BFB6-3EAF85E0AE3C}" destId="{E708657C-EFCB-4A3F-B57D-859AE8B43796}" srcOrd="1" destOrd="0" presId="urn:microsoft.com/office/officeart/2005/8/layout/default"/>
    <dgm:cxn modelId="{5D1047DA-B9F6-494C-B116-5E8D924C7D1D}" type="presParOf" srcId="{C9ED11B6-853B-425F-BFB6-3EAF85E0AE3C}" destId="{8F3F8F7C-B6CF-4249-8E56-32B33A29AA27}" srcOrd="2" destOrd="0" presId="urn:microsoft.com/office/officeart/2005/8/layout/default"/>
    <dgm:cxn modelId="{09F88260-2AE9-4501-8BC1-66B25A78CCA8}" type="presParOf" srcId="{C9ED11B6-853B-425F-BFB6-3EAF85E0AE3C}" destId="{0C2B86A0-B50C-4EF5-9C13-F92D11973E78}" srcOrd="3" destOrd="0" presId="urn:microsoft.com/office/officeart/2005/8/layout/default"/>
    <dgm:cxn modelId="{B77D8918-0796-4CC9-81DB-8CB1F7FEF9B6}" type="presParOf" srcId="{C9ED11B6-853B-425F-BFB6-3EAF85E0AE3C}" destId="{730BE9B5-C430-4AA9-8C6A-3526BB19CE15}" srcOrd="4" destOrd="0" presId="urn:microsoft.com/office/officeart/2005/8/layout/default"/>
    <dgm:cxn modelId="{E0D23945-B623-45FE-947B-60DDE03178F7}" type="presParOf" srcId="{C9ED11B6-853B-425F-BFB6-3EAF85E0AE3C}" destId="{93F60BD2-069C-4F4F-8594-B7F753498A7E}" srcOrd="5" destOrd="0" presId="urn:microsoft.com/office/officeart/2005/8/layout/default"/>
    <dgm:cxn modelId="{E002063A-F4D9-42C4-8ECE-9F6BA786F460}" type="presParOf" srcId="{C9ED11B6-853B-425F-BFB6-3EAF85E0AE3C}" destId="{3D372833-4144-4065-91E4-9CB9BF0FE1F2}" srcOrd="6" destOrd="0" presId="urn:microsoft.com/office/officeart/2005/8/layout/default"/>
    <dgm:cxn modelId="{42BAA940-D4D7-443B-B288-E8C1A1886E35}" type="presParOf" srcId="{C9ED11B6-853B-425F-BFB6-3EAF85E0AE3C}" destId="{0727F28E-E53D-4E28-91C7-B649F8D08647}" srcOrd="7" destOrd="0" presId="urn:microsoft.com/office/officeart/2005/8/layout/default"/>
    <dgm:cxn modelId="{B51E6D6F-D253-4529-BE79-94667054BA72}" type="presParOf" srcId="{C9ED11B6-853B-425F-BFB6-3EAF85E0AE3C}" destId="{81726C7F-D9AC-4A7C-A28D-F6851A528113}" srcOrd="8" destOrd="0" presId="urn:microsoft.com/office/officeart/2005/8/layout/default"/>
    <dgm:cxn modelId="{CBAB2A18-C5A3-4FFB-87D7-054041D0B392}" type="presParOf" srcId="{C9ED11B6-853B-425F-BFB6-3EAF85E0AE3C}" destId="{BB08F5E0-C41F-474E-8A63-E7A8C9DFEC2C}" srcOrd="9" destOrd="0" presId="urn:microsoft.com/office/officeart/2005/8/layout/default"/>
    <dgm:cxn modelId="{041C33C3-12B2-4EDD-9C60-F2A891755823}" type="presParOf" srcId="{C9ED11B6-853B-425F-BFB6-3EAF85E0AE3C}" destId="{FBC5E1E2-F70A-48B3-8326-3DF170F9920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C72005-7C00-43AA-8403-C56CB0B75729}"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fi-FI"/>
        </a:p>
      </dgm:t>
    </dgm:pt>
    <dgm:pt modelId="{D683FACE-0574-4837-A538-598AB9B98451}">
      <dgm:prSet phldrT="[Teksti]"/>
      <dgm:spPr/>
      <dgm:t>
        <a:bodyPr/>
        <a:lstStyle/>
        <a:p>
          <a:r>
            <a:rPr lang="fi-FI" dirty="0" smtClean="0"/>
            <a:t>Opiskelu motivoi koska…</a:t>
          </a:r>
          <a:endParaRPr lang="fi-FI" dirty="0"/>
        </a:p>
      </dgm:t>
    </dgm:pt>
    <dgm:pt modelId="{D3444D7A-DC49-434B-A534-5C8F4BC7643F}" type="parTrans" cxnId="{D031B8D0-35C6-4E40-A4C4-0688B5835DFE}">
      <dgm:prSet/>
      <dgm:spPr/>
      <dgm:t>
        <a:bodyPr/>
        <a:lstStyle/>
        <a:p>
          <a:endParaRPr lang="fi-FI"/>
        </a:p>
      </dgm:t>
    </dgm:pt>
    <dgm:pt modelId="{4BBA031D-4E15-45C4-AF66-FA5708CB1870}" type="sibTrans" cxnId="{D031B8D0-35C6-4E40-A4C4-0688B5835DFE}">
      <dgm:prSet/>
      <dgm:spPr/>
      <dgm:t>
        <a:bodyPr/>
        <a:lstStyle/>
        <a:p>
          <a:endParaRPr lang="fi-FI"/>
        </a:p>
      </dgm:t>
    </dgm:pt>
    <dgm:pt modelId="{8A5F77AD-B190-4CF1-A087-890713705FD2}">
      <dgm:prSet phldrT="[Teksti]"/>
      <dgm:spPr/>
      <dgm:t>
        <a:bodyPr/>
        <a:lstStyle/>
        <a:p>
          <a:r>
            <a:rPr lang="fi-FI" dirty="0" smtClean="0"/>
            <a:t>Oppi uutta ja mielenkiintoista</a:t>
          </a:r>
          <a:endParaRPr lang="fi-FI" dirty="0"/>
        </a:p>
      </dgm:t>
    </dgm:pt>
    <dgm:pt modelId="{6BE92139-C0FD-4391-826A-8A7A3F0C0C45}" type="parTrans" cxnId="{6E07D626-1F5E-4C5D-A0E2-F4D63183EB0A}">
      <dgm:prSet/>
      <dgm:spPr/>
      <dgm:t>
        <a:bodyPr/>
        <a:lstStyle/>
        <a:p>
          <a:endParaRPr lang="fi-FI"/>
        </a:p>
      </dgm:t>
    </dgm:pt>
    <dgm:pt modelId="{38E83BF3-381E-485A-9AEF-26EE34B139A9}" type="sibTrans" cxnId="{6E07D626-1F5E-4C5D-A0E2-F4D63183EB0A}">
      <dgm:prSet/>
      <dgm:spPr/>
      <dgm:t>
        <a:bodyPr/>
        <a:lstStyle/>
        <a:p>
          <a:endParaRPr lang="fi-FI"/>
        </a:p>
      </dgm:t>
    </dgm:pt>
    <dgm:pt modelId="{B86391AF-C496-4D09-9FFB-DF62736097CF}">
      <dgm:prSet phldrT="[Teksti]"/>
      <dgm:spPr/>
      <dgm:t>
        <a:bodyPr/>
        <a:lstStyle/>
        <a:p>
          <a:r>
            <a:rPr lang="fi-FI" dirty="0" smtClean="0"/>
            <a:t>Haasteet opiskelussa liittyivät …</a:t>
          </a:r>
          <a:endParaRPr lang="fi-FI" dirty="0"/>
        </a:p>
      </dgm:t>
    </dgm:pt>
    <dgm:pt modelId="{65303E0C-FC36-45F6-B7E9-E7BB9FACC1C8}" type="parTrans" cxnId="{73967CDE-1B00-4FCC-8111-59AC867F79E1}">
      <dgm:prSet/>
      <dgm:spPr/>
      <dgm:t>
        <a:bodyPr/>
        <a:lstStyle/>
        <a:p>
          <a:endParaRPr lang="fi-FI"/>
        </a:p>
      </dgm:t>
    </dgm:pt>
    <dgm:pt modelId="{D07BCB9C-9066-4596-A278-16ECED0DB1EB}" type="sibTrans" cxnId="{73967CDE-1B00-4FCC-8111-59AC867F79E1}">
      <dgm:prSet/>
      <dgm:spPr/>
      <dgm:t>
        <a:bodyPr/>
        <a:lstStyle/>
        <a:p>
          <a:endParaRPr lang="fi-FI"/>
        </a:p>
      </dgm:t>
    </dgm:pt>
    <dgm:pt modelId="{14C828DA-1C1F-410D-93EA-AD9801AF864F}">
      <dgm:prSet phldrT="[Teksti]"/>
      <dgm:spPr/>
      <dgm:t>
        <a:bodyPr/>
        <a:lstStyle/>
        <a:p>
          <a:r>
            <a:rPr lang="fi-FI" dirty="0" smtClean="0"/>
            <a:t>Sopeutumiseen uuteen</a:t>
          </a:r>
          <a:endParaRPr lang="fi-FI" dirty="0"/>
        </a:p>
      </dgm:t>
    </dgm:pt>
    <dgm:pt modelId="{E0D909F2-B2D2-4444-AF21-995DF47F49E2}" type="parTrans" cxnId="{A4E1B10C-D635-4D22-907A-2CB785F45C87}">
      <dgm:prSet/>
      <dgm:spPr/>
      <dgm:t>
        <a:bodyPr/>
        <a:lstStyle/>
        <a:p>
          <a:endParaRPr lang="fi-FI"/>
        </a:p>
      </dgm:t>
    </dgm:pt>
    <dgm:pt modelId="{ACF639CA-AAFD-41F0-A735-92C8490078FD}" type="sibTrans" cxnId="{A4E1B10C-D635-4D22-907A-2CB785F45C87}">
      <dgm:prSet/>
      <dgm:spPr/>
      <dgm:t>
        <a:bodyPr/>
        <a:lstStyle/>
        <a:p>
          <a:endParaRPr lang="fi-FI"/>
        </a:p>
      </dgm:t>
    </dgm:pt>
    <dgm:pt modelId="{F5C452D8-E687-4C42-A6EA-961F49B17A92}">
      <dgm:prSet phldrT="[Teksti]"/>
      <dgm:spPr/>
      <dgm:t>
        <a:bodyPr/>
        <a:lstStyle/>
        <a:p>
          <a:r>
            <a:rPr lang="fi-FI" dirty="0" smtClean="0"/>
            <a:t>Verkottumisella ei merkitystä</a:t>
          </a:r>
          <a:endParaRPr lang="fi-FI" dirty="0"/>
        </a:p>
      </dgm:t>
    </dgm:pt>
    <dgm:pt modelId="{50B4DEC3-5DFE-4F92-A762-CC8F52810AC0}" type="parTrans" cxnId="{3161A0E0-8EB2-46EC-934E-65CCEDC17F7D}">
      <dgm:prSet/>
      <dgm:spPr/>
      <dgm:t>
        <a:bodyPr/>
        <a:lstStyle/>
        <a:p>
          <a:endParaRPr lang="fi-FI"/>
        </a:p>
      </dgm:t>
    </dgm:pt>
    <dgm:pt modelId="{20F02B95-6421-4F6C-B18D-642A2656868B}" type="sibTrans" cxnId="{3161A0E0-8EB2-46EC-934E-65CCEDC17F7D}">
      <dgm:prSet/>
      <dgm:spPr/>
      <dgm:t>
        <a:bodyPr/>
        <a:lstStyle/>
        <a:p>
          <a:endParaRPr lang="fi-FI"/>
        </a:p>
      </dgm:t>
    </dgm:pt>
    <dgm:pt modelId="{869E37E1-DB25-418C-AE4C-88BD96CD06A2}">
      <dgm:prSet phldrT="[Teksti]"/>
      <dgm:spPr/>
      <dgm:t>
        <a:bodyPr/>
        <a:lstStyle/>
        <a:p>
          <a:r>
            <a:rPr lang="fi-FI" dirty="0" smtClean="0"/>
            <a:t>Vain satunnaisia ystävyyssuhteita jäänyt, jotka eivät ole kovinkaan aktiivia</a:t>
          </a:r>
          <a:endParaRPr lang="fi-FI" dirty="0"/>
        </a:p>
      </dgm:t>
    </dgm:pt>
    <dgm:pt modelId="{68BF3A13-67C2-4982-9639-C7DD6889DCEF}" type="parTrans" cxnId="{9E4E1B8E-6DA6-4A67-BE8C-04A4DCF572A0}">
      <dgm:prSet/>
      <dgm:spPr/>
      <dgm:t>
        <a:bodyPr/>
        <a:lstStyle/>
        <a:p>
          <a:endParaRPr lang="fi-FI"/>
        </a:p>
      </dgm:t>
    </dgm:pt>
    <dgm:pt modelId="{59C461B4-E013-49DB-99A2-DE9C613BA1C4}" type="sibTrans" cxnId="{9E4E1B8E-6DA6-4A67-BE8C-04A4DCF572A0}">
      <dgm:prSet/>
      <dgm:spPr/>
      <dgm:t>
        <a:bodyPr/>
        <a:lstStyle/>
        <a:p>
          <a:endParaRPr lang="fi-FI"/>
        </a:p>
      </dgm:t>
    </dgm:pt>
    <dgm:pt modelId="{7A9E94C7-6E7F-4E90-B224-D57481F27EEB}">
      <dgm:prSet phldrT="[Teksti]"/>
      <dgm:spPr/>
      <dgm:t>
        <a:bodyPr/>
        <a:lstStyle/>
        <a:p>
          <a:r>
            <a:rPr lang="fi-FI" dirty="0" smtClean="0"/>
            <a:t>Luokkakokouksia tai muutamien kavereiden kanssa tapaamisia</a:t>
          </a:r>
          <a:endParaRPr lang="fi-FI" dirty="0"/>
        </a:p>
      </dgm:t>
    </dgm:pt>
    <dgm:pt modelId="{1C1B0611-6EA4-4C3C-B463-4A47F2197468}" type="parTrans" cxnId="{4C4D68B8-ABB3-4A25-A892-FBB3C1B15D42}">
      <dgm:prSet/>
      <dgm:spPr/>
      <dgm:t>
        <a:bodyPr/>
        <a:lstStyle/>
        <a:p>
          <a:endParaRPr lang="fi-FI"/>
        </a:p>
      </dgm:t>
    </dgm:pt>
    <dgm:pt modelId="{D43FC231-A7D7-4275-840F-8E832FD1F376}" type="sibTrans" cxnId="{4C4D68B8-ABB3-4A25-A892-FBB3C1B15D42}">
      <dgm:prSet/>
      <dgm:spPr/>
      <dgm:t>
        <a:bodyPr/>
        <a:lstStyle/>
        <a:p>
          <a:endParaRPr lang="fi-FI"/>
        </a:p>
      </dgm:t>
    </dgm:pt>
    <dgm:pt modelId="{943344A3-1A0B-40A0-874D-D107E64F8FCC}">
      <dgm:prSet phldrT="[Teksti]"/>
      <dgm:spPr/>
      <dgm:t>
        <a:bodyPr/>
        <a:lstStyle/>
        <a:p>
          <a:r>
            <a:rPr lang="fi-FI" dirty="0" smtClean="0"/>
            <a:t>Se saattoi mahdollistaa uuden työpaikan ja toimeentulon</a:t>
          </a:r>
          <a:endParaRPr lang="fi-FI" dirty="0"/>
        </a:p>
      </dgm:t>
    </dgm:pt>
    <dgm:pt modelId="{EC27F802-B596-4F35-93F2-E762810BC1B8}" type="parTrans" cxnId="{D662C2AA-66A0-48AE-9A9B-3FF1783EC318}">
      <dgm:prSet/>
      <dgm:spPr/>
    </dgm:pt>
    <dgm:pt modelId="{08E31830-DBAD-415F-B112-FACD2032C146}" type="sibTrans" cxnId="{D662C2AA-66A0-48AE-9A9B-3FF1783EC318}">
      <dgm:prSet/>
      <dgm:spPr/>
    </dgm:pt>
    <dgm:pt modelId="{6148F540-919C-4234-AC5D-9B620CB2D8E9}">
      <dgm:prSet phldrT="[Teksti]"/>
      <dgm:spPr/>
      <dgm:t>
        <a:bodyPr/>
        <a:lstStyle/>
        <a:p>
          <a:r>
            <a:rPr lang="fi-FI" dirty="0" smtClean="0"/>
            <a:t>Oppimaansa pystyi soveltamaan ja täydentämään käytännön työharjoittelussa</a:t>
          </a:r>
          <a:endParaRPr lang="fi-FI" dirty="0"/>
        </a:p>
      </dgm:t>
    </dgm:pt>
    <dgm:pt modelId="{ED782083-E6B7-45BB-8B11-E7B604052EE5}" type="parTrans" cxnId="{6F0A092E-5AA7-4F3F-B457-3B429C670633}">
      <dgm:prSet/>
      <dgm:spPr/>
    </dgm:pt>
    <dgm:pt modelId="{3803303E-3CE0-4C03-94D2-FA69E5E57E96}" type="sibTrans" cxnId="{6F0A092E-5AA7-4F3F-B457-3B429C670633}">
      <dgm:prSet/>
      <dgm:spPr/>
    </dgm:pt>
    <dgm:pt modelId="{CCFAEAF9-DE99-4E44-85EC-16E1008C2B29}">
      <dgm:prSet phldrT="[Teksti]"/>
      <dgm:spPr/>
      <dgm:t>
        <a:bodyPr/>
        <a:lstStyle/>
        <a:p>
          <a:r>
            <a:rPr lang="fi-FI" dirty="0" smtClean="0"/>
            <a:t>Opettajat olivat innostavia ja osasivat asiansa ja ammattinsa</a:t>
          </a:r>
          <a:endParaRPr lang="fi-FI" dirty="0"/>
        </a:p>
      </dgm:t>
    </dgm:pt>
    <dgm:pt modelId="{10E61BD9-CA4D-4E61-944D-62E125820F49}" type="parTrans" cxnId="{A6F49109-BAEE-45F3-9F42-60FE960008F6}">
      <dgm:prSet/>
      <dgm:spPr/>
    </dgm:pt>
    <dgm:pt modelId="{81C53280-687F-4A45-A486-F79FA66A347E}" type="sibTrans" cxnId="{A6F49109-BAEE-45F3-9F42-60FE960008F6}">
      <dgm:prSet/>
      <dgm:spPr/>
    </dgm:pt>
    <dgm:pt modelId="{0D05C50B-E199-45DB-9D49-83CED0EDB72D}">
      <dgm:prSet phldrT="[Teksti]"/>
      <dgm:spPr/>
      <dgm:t>
        <a:bodyPr/>
        <a:lstStyle/>
        <a:p>
          <a:r>
            <a:rPr lang="fi-FI" dirty="0" smtClean="0"/>
            <a:t>Ei tarvinnut opetella ulkoa tai päntätä , eikä opiskelu ollut vaikeaa</a:t>
          </a:r>
          <a:endParaRPr lang="fi-FI" dirty="0"/>
        </a:p>
      </dgm:t>
    </dgm:pt>
    <dgm:pt modelId="{D07D1B0D-1464-44EC-B888-342BE90F7562}" type="parTrans" cxnId="{F1BA62CE-A184-40BB-BCF2-F8F8A4FA3CD2}">
      <dgm:prSet/>
      <dgm:spPr/>
    </dgm:pt>
    <dgm:pt modelId="{5391CEAC-89C9-46A6-B120-240A0862B6CC}" type="sibTrans" cxnId="{F1BA62CE-A184-40BB-BCF2-F8F8A4FA3CD2}">
      <dgm:prSet/>
      <dgm:spPr/>
    </dgm:pt>
    <dgm:pt modelId="{2D0ABFAA-06FD-4E8E-881C-7E4ADE50BA1F}">
      <dgm:prSet phldrT="[Teksti]"/>
      <dgm:spPr/>
      <dgm:t>
        <a:bodyPr/>
        <a:lstStyle/>
        <a:p>
          <a:r>
            <a:rPr lang="fi-FI" dirty="0" smtClean="0"/>
            <a:t>Tuleva ammattiala vaikutti oikealta valinnalta.</a:t>
          </a:r>
          <a:endParaRPr lang="fi-FI" dirty="0"/>
        </a:p>
      </dgm:t>
    </dgm:pt>
    <dgm:pt modelId="{4C431433-5264-4E76-B3FA-F44170D7D92A}" type="parTrans" cxnId="{22207B6C-4BEA-4BFC-A6AF-5D04E243E175}">
      <dgm:prSet/>
      <dgm:spPr/>
    </dgm:pt>
    <dgm:pt modelId="{CD92214A-5952-48B3-A6E8-37F67CECAA0B}" type="sibTrans" cxnId="{22207B6C-4BEA-4BFC-A6AF-5D04E243E175}">
      <dgm:prSet/>
      <dgm:spPr/>
    </dgm:pt>
    <dgm:pt modelId="{AB87184D-AD5D-42DC-9592-C160014BBA53}">
      <dgm:prSet phldrT="[Teksti]"/>
      <dgm:spPr/>
      <dgm:t>
        <a:bodyPr/>
        <a:lstStyle/>
        <a:p>
          <a:r>
            <a:rPr lang="fi-FI" dirty="0" smtClean="0"/>
            <a:t>Opiskelutaitoihin, erityisesti tietotekniikkaan liittyen sekä esseiden kirjoittamiseen</a:t>
          </a:r>
          <a:endParaRPr lang="fi-FI" dirty="0"/>
        </a:p>
      </dgm:t>
    </dgm:pt>
    <dgm:pt modelId="{902E66F8-C61C-4046-BE80-AAD78D85BEA1}" type="parTrans" cxnId="{E0F0717E-BBD7-473D-9816-256868624318}">
      <dgm:prSet/>
      <dgm:spPr/>
    </dgm:pt>
    <dgm:pt modelId="{E752F556-B249-4890-A96E-F5DA3776E0C6}" type="sibTrans" cxnId="{E0F0717E-BBD7-473D-9816-256868624318}">
      <dgm:prSet/>
      <dgm:spPr/>
    </dgm:pt>
    <dgm:pt modelId="{2D911D9A-4E2F-47B2-B612-BCB11CFC5E82}">
      <dgm:prSet phldrT="[Teksti]"/>
      <dgm:spPr/>
      <dgm:t>
        <a:bodyPr/>
        <a:lstStyle/>
        <a:p>
          <a:r>
            <a:rPr lang="fi-FI" dirty="0" smtClean="0"/>
            <a:t>Etäopiskelun kurinalaisuuteen</a:t>
          </a:r>
          <a:endParaRPr lang="fi-FI" dirty="0"/>
        </a:p>
      </dgm:t>
    </dgm:pt>
    <dgm:pt modelId="{5886BAA4-A246-454B-9472-6EC0E7AFDB2B}" type="parTrans" cxnId="{FE77C96A-337D-44FC-859D-6099C3E4FE79}">
      <dgm:prSet/>
      <dgm:spPr/>
    </dgm:pt>
    <dgm:pt modelId="{ED19F2CD-0235-4E55-95D2-B98251E2A0D2}" type="sibTrans" cxnId="{FE77C96A-337D-44FC-859D-6099C3E4FE79}">
      <dgm:prSet/>
      <dgm:spPr/>
    </dgm:pt>
    <dgm:pt modelId="{D3821113-ABDA-4039-8C3E-01741898361C}">
      <dgm:prSet phldrT="[Teksti]"/>
      <dgm:spPr/>
      <dgm:t>
        <a:bodyPr/>
        <a:lstStyle/>
        <a:p>
          <a:r>
            <a:rPr lang="fi-FI" dirty="0" smtClean="0"/>
            <a:t>Opetuksen tason vaihteluun opettajasta riippuen</a:t>
          </a:r>
          <a:endParaRPr lang="fi-FI" dirty="0"/>
        </a:p>
      </dgm:t>
    </dgm:pt>
    <dgm:pt modelId="{4725B977-07A8-4899-BDF6-D0243E0DC565}" type="parTrans" cxnId="{595509ED-6029-4549-B8A0-D73871E83491}">
      <dgm:prSet/>
      <dgm:spPr/>
    </dgm:pt>
    <dgm:pt modelId="{E3A3C473-45B2-49CC-9F80-06C1907ABEAA}" type="sibTrans" cxnId="{595509ED-6029-4549-B8A0-D73871E83491}">
      <dgm:prSet/>
      <dgm:spPr/>
    </dgm:pt>
    <dgm:pt modelId="{0194E32A-7D98-4C08-AFB2-507A0F913556}">
      <dgm:prSet phldrT="[Teksti]"/>
      <dgm:spPr/>
      <dgm:t>
        <a:bodyPr/>
        <a:lstStyle/>
        <a:p>
          <a:r>
            <a:rPr lang="fi-FI" dirty="0" smtClean="0"/>
            <a:t>Kaikki koulutuksen osa-alueet eivät kiinnostaneet</a:t>
          </a:r>
          <a:endParaRPr lang="fi-FI" dirty="0"/>
        </a:p>
      </dgm:t>
    </dgm:pt>
    <dgm:pt modelId="{C10072A2-8B33-44A7-8381-06E528564765}" type="parTrans" cxnId="{B113B9B4-45AB-43B9-BCA8-6F02432A5413}">
      <dgm:prSet/>
      <dgm:spPr/>
    </dgm:pt>
    <dgm:pt modelId="{5E21742C-9696-4B46-9368-D1A206B68863}" type="sibTrans" cxnId="{B113B9B4-45AB-43B9-BCA8-6F02432A5413}">
      <dgm:prSet/>
      <dgm:spPr/>
    </dgm:pt>
    <dgm:pt modelId="{3EB43FA5-B069-4ABB-9293-7982521F764D}">
      <dgm:prSet phldrT="[Teksti]"/>
      <dgm:spPr/>
      <dgm:t>
        <a:bodyPr/>
        <a:lstStyle/>
        <a:p>
          <a:r>
            <a:rPr lang="fi-FI" dirty="0" smtClean="0"/>
            <a:t>Harjoittelupaikkojen löytymiseen</a:t>
          </a:r>
          <a:endParaRPr lang="fi-FI" dirty="0"/>
        </a:p>
      </dgm:t>
    </dgm:pt>
    <dgm:pt modelId="{23754B32-0749-4E59-B364-1ED1C7692D51}" type="parTrans" cxnId="{BAD0EFF6-D367-466F-85FE-465E39BE2C45}">
      <dgm:prSet/>
      <dgm:spPr/>
    </dgm:pt>
    <dgm:pt modelId="{D452B4FC-DB42-46A4-B463-72C54F69D208}" type="sibTrans" cxnId="{BAD0EFF6-D367-466F-85FE-465E39BE2C45}">
      <dgm:prSet/>
      <dgm:spPr/>
    </dgm:pt>
    <dgm:pt modelId="{A93F71CC-EEDC-4EFA-AF64-40F31244684A}">
      <dgm:prSet phldrT="[Teksti]"/>
      <dgm:spPr/>
      <dgm:t>
        <a:bodyPr/>
        <a:lstStyle/>
        <a:p>
          <a:endParaRPr lang="fi-FI" dirty="0"/>
        </a:p>
      </dgm:t>
    </dgm:pt>
    <dgm:pt modelId="{AAC5347F-8F62-4BA4-893B-9FA72B6CB9B8}" type="parTrans" cxnId="{2C853882-0B64-4DD9-BB60-86A848CA6D3B}">
      <dgm:prSet/>
      <dgm:spPr/>
    </dgm:pt>
    <dgm:pt modelId="{074052B0-FBEF-42F7-BDD1-6D51950B2D45}" type="sibTrans" cxnId="{2C853882-0B64-4DD9-BB60-86A848CA6D3B}">
      <dgm:prSet/>
      <dgm:spPr/>
    </dgm:pt>
    <dgm:pt modelId="{8770FC8A-0B96-45F5-AF1A-0C0C88B0B2AA}">
      <dgm:prSet phldrT="[Teksti]"/>
      <dgm:spPr/>
      <dgm:t>
        <a:bodyPr/>
        <a:lstStyle/>
        <a:p>
          <a:r>
            <a:rPr lang="fi-FI" dirty="0" smtClean="0"/>
            <a:t>Näyttötentteihin jännittämiseen.</a:t>
          </a:r>
          <a:endParaRPr lang="fi-FI" dirty="0"/>
        </a:p>
      </dgm:t>
    </dgm:pt>
    <dgm:pt modelId="{9D4B5418-320C-43B1-82C7-8CF5DEC41B1C}" type="parTrans" cxnId="{F06419B1-1069-41B8-B56E-6778E6A4FD9E}">
      <dgm:prSet/>
      <dgm:spPr/>
    </dgm:pt>
    <dgm:pt modelId="{292E170F-BB25-48D7-BBA7-A901D317D335}" type="sibTrans" cxnId="{F06419B1-1069-41B8-B56E-6778E6A4FD9E}">
      <dgm:prSet/>
      <dgm:spPr/>
    </dgm:pt>
    <dgm:pt modelId="{F64DE391-2584-4102-A870-D09D99D8BFC5}">
      <dgm:prSet phldrT="[Teksti]"/>
      <dgm:spPr/>
      <dgm:t>
        <a:bodyPr/>
        <a:lstStyle/>
        <a:p>
          <a:r>
            <a:rPr lang="fi-FI" dirty="0" smtClean="0"/>
            <a:t>Verkostot enemmän yksityiselämään kuin opiskeluun liittyviä</a:t>
          </a:r>
          <a:endParaRPr lang="fi-FI" dirty="0"/>
        </a:p>
      </dgm:t>
    </dgm:pt>
    <dgm:pt modelId="{53215082-3C92-4EA7-91EB-5295B7BF5301}" type="parTrans" cxnId="{1D24D09F-2849-4EC4-A682-B57E6B561AB3}">
      <dgm:prSet/>
      <dgm:spPr/>
    </dgm:pt>
    <dgm:pt modelId="{F2144BC5-BD89-4CFE-A49D-4B09BE625A24}" type="sibTrans" cxnId="{1D24D09F-2849-4EC4-A682-B57E6B561AB3}">
      <dgm:prSet/>
      <dgm:spPr/>
    </dgm:pt>
    <dgm:pt modelId="{65557D5F-868E-4252-96DF-EC8E6AEE900D}">
      <dgm:prSet phldrT="[Teksti]"/>
      <dgm:spPr/>
      <dgm:t>
        <a:bodyPr/>
        <a:lstStyle/>
        <a:p>
          <a:r>
            <a:rPr lang="fi-FI" dirty="0" smtClean="0"/>
            <a:t>Eri ikäiset eivät verkostoidu keskenään kovin helposti</a:t>
          </a:r>
          <a:endParaRPr lang="fi-FI" dirty="0"/>
        </a:p>
      </dgm:t>
    </dgm:pt>
    <dgm:pt modelId="{18C66165-83DB-4B44-AED2-6686A24CCC3D}" type="parTrans" cxnId="{06F22C0C-CA8A-47DC-B62B-68ADA30062A0}">
      <dgm:prSet/>
      <dgm:spPr/>
    </dgm:pt>
    <dgm:pt modelId="{186FA23B-24DD-489C-A2FB-FCC842E88D37}" type="sibTrans" cxnId="{06F22C0C-CA8A-47DC-B62B-68ADA30062A0}">
      <dgm:prSet/>
      <dgm:spPr/>
    </dgm:pt>
    <dgm:pt modelId="{1EF922FE-1FB3-4D47-8FC8-BCA3DB841621}">
      <dgm:prSet phldrT="[Teksti]"/>
      <dgm:spPr/>
      <dgm:t>
        <a:bodyPr/>
        <a:lstStyle/>
        <a:p>
          <a:r>
            <a:rPr lang="fi-FI" dirty="0" smtClean="0"/>
            <a:t>Lyhyt opiskeluaika ja etäopinnot eivät edistä verkottomista</a:t>
          </a:r>
          <a:endParaRPr lang="fi-FI" dirty="0"/>
        </a:p>
      </dgm:t>
    </dgm:pt>
    <dgm:pt modelId="{D613819A-8421-4E19-9E5E-33FE891716EC}" type="parTrans" cxnId="{97A1379A-EC5A-4D13-81F7-E1584EE32E07}">
      <dgm:prSet/>
      <dgm:spPr/>
    </dgm:pt>
    <dgm:pt modelId="{D6BB532E-32CD-488B-810A-4D01A1F0A97B}" type="sibTrans" cxnId="{97A1379A-EC5A-4D13-81F7-E1584EE32E07}">
      <dgm:prSet/>
      <dgm:spPr/>
    </dgm:pt>
    <dgm:pt modelId="{4AA77911-E55E-4C28-911B-5708B291331A}">
      <dgm:prSet phldrT="[Teksti]"/>
      <dgm:spPr/>
      <dgm:t>
        <a:bodyPr/>
        <a:lstStyle/>
        <a:p>
          <a:r>
            <a:rPr lang="fi-FI" dirty="0" smtClean="0"/>
            <a:t>Työharjoittelulla ja sen kautta tulevalla verkostolla tärkeämpi merkitys työnsaannin kannalta.</a:t>
          </a:r>
          <a:endParaRPr lang="fi-FI" dirty="0"/>
        </a:p>
      </dgm:t>
    </dgm:pt>
    <dgm:pt modelId="{DCC47237-E86A-4D0F-B443-51419FAC3D50}" type="parTrans" cxnId="{45989C53-202E-413E-AEA3-B1D77439FFB2}">
      <dgm:prSet/>
      <dgm:spPr/>
    </dgm:pt>
    <dgm:pt modelId="{B80D611D-2659-434C-84B0-31310B8929DF}" type="sibTrans" cxnId="{45989C53-202E-413E-AEA3-B1D77439FFB2}">
      <dgm:prSet/>
      <dgm:spPr/>
    </dgm:pt>
    <dgm:pt modelId="{97DE8790-DA60-4EEA-9F9D-B63834EE85D2}" type="pres">
      <dgm:prSet presAssocID="{43C72005-7C00-43AA-8403-C56CB0B75729}" presName="Name0" presStyleCnt="0">
        <dgm:presLayoutVars>
          <dgm:dir/>
          <dgm:resizeHandles val="exact"/>
        </dgm:presLayoutVars>
      </dgm:prSet>
      <dgm:spPr/>
      <dgm:t>
        <a:bodyPr/>
        <a:lstStyle/>
        <a:p>
          <a:endParaRPr lang="fi-FI"/>
        </a:p>
      </dgm:t>
    </dgm:pt>
    <dgm:pt modelId="{FE55625A-0CA3-4EAB-9EBA-6F747947A69C}" type="pres">
      <dgm:prSet presAssocID="{D683FACE-0574-4837-A538-598AB9B98451}" presName="node" presStyleLbl="node1" presStyleIdx="0" presStyleCnt="3">
        <dgm:presLayoutVars>
          <dgm:bulletEnabled val="1"/>
        </dgm:presLayoutVars>
      </dgm:prSet>
      <dgm:spPr/>
      <dgm:t>
        <a:bodyPr/>
        <a:lstStyle/>
        <a:p>
          <a:endParaRPr lang="fi-FI"/>
        </a:p>
      </dgm:t>
    </dgm:pt>
    <dgm:pt modelId="{C885570F-B056-4C78-B63E-E146C4A21780}" type="pres">
      <dgm:prSet presAssocID="{4BBA031D-4E15-45C4-AF66-FA5708CB1870}" presName="sibTrans" presStyleCnt="0"/>
      <dgm:spPr/>
    </dgm:pt>
    <dgm:pt modelId="{E76D3D21-2756-4879-9B32-8994EE7664C8}" type="pres">
      <dgm:prSet presAssocID="{B86391AF-C496-4D09-9FFB-DF62736097CF}" presName="node" presStyleLbl="node1" presStyleIdx="1" presStyleCnt="3">
        <dgm:presLayoutVars>
          <dgm:bulletEnabled val="1"/>
        </dgm:presLayoutVars>
      </dgm:prSet>
      <dgm:spPr/>
      <dgm:t>
        <a:bodyPr/>
        <a:lstStyle/>
        <a:p>
          <a:endParaRPr lang="fi-FI"/>
        </a:p>
      </dgm:t>
    </dgm:pt>
    <dgm:pt modelId="{B2E1379E-6E68-4FB1-A97B-5BDCEE130099}" type="pres">
      <dgm:prSet presAssocID="{D07BCB9C-9066-4596-A278-16ECED0DB1EB}" presName="sibTrans" presStyleCnt="0"/>
      <dgm:spPr/>
    </dgm:pt>
    <dgm:pt modelId="{01193DFA-55FE-4BEE-97CA-B19EE6B0450C}" type="pres">
      <dgm:prSet presAssocID="{F5C452D8-E687-4C42-A6EA-961F49B17A92}" presName="node" presStyleLbl="node1" presStyleIdx="2" presStyleCnt="3">
        <dgm:presLayoutVars>
          <dgm:bulletEnabled val="1"/>
        </dgm:presLayoutVars>
      </dgm:prSet>
      <dgm:spPr/>
      <dgm:t>
        <a:bodyPr/>
        <a:lstStyle/>
        <a:p>
          <a:endParaRPr lang="fi-FI"/>
        </a:p>
      </dgm:t>
    </dgm:pt>
  </dgm:ptLst>
  <dgm:cxnLst>
    <dgm:cxn modelId="{C8B2B6D0-10C8-45A3-BD66-665A3FA74366}" type="presOf" srcId="{0D05C50B-E199-45DB-9D49-83CED0EDB72D}" destId="{FE55625A-0CA3-4EAB-9EBA-6F747947A69C}" srcOrd="0" destOrd="5" presId="urn:microsoft.com/office/officeart/2005/8/layout/hList6"/>
    <dgm:cxn modelId="{6B5EFCD9-6F53-4659-9C43-9EE53CC5890C}" type="presOf" srcId="{14C828DA-1C1F-410D-93EA-AD9801AF864F}" destId="{E76D3D21-2756-4879-9B32-8994EE7664C8}" srcOrd="0" destOrd="1" presId="urn:microsoft.com/office/officeart/2005/8/layout/hList6"/>
    <dgm:cxn modelId="{F81EB5B8-D830-4373-AB29-52E7DCA8F35B}" type="presOf" srcId="{D3821113-ABDA-4039-8C3E-01741898361C}" destId="{E76D3D21-2756-4879-9B32-8994EE7664C8}" srcOrd="0" destOrd="4" presId="urn:microsoft.com/office/officeart/2005/8/layout/hList6"/>
    <dgm:cxn modelId="{595509ED-6029-4549-B8A0-D73871E83491}" srcId="{B86391AF-C496-4D09-9FFB-DF62736097CF}" destId="{D3821113-ABDA-4039-8C3E-01741898361C}" srcOrd="3" destOrd="0" parTransId="{4725B977-07A8-4899-BDF6-D0243E0DC565}" sibTransId="{E3A3C473-45B2-49CC-9F80-06C1907ABEAA}"/>
    <dgm:cxn modelId="{436A851A-A403-470B-BAAD-93EED34A0E04}" type="presOf" srcId="{1EF922FE-1FB3-4D47-8FC8-BCA3DB841621}" destId="{01193DFA-55FE-4BEE-97CA-B19EE6B0450C}" srcOrd="0" destOrd="5" presId="urn:microsoft.com/office/officeart/2005/8/layout/hList6"/>
    <dgm:cxn modelId="{22207B6C-4BEA-4BFC-A6AF-5D04E243E175}" srcId="{D683FACE-0574-4837-A538-598AB9B98451}" destId="{2D0ABFAA-06FD-4E8E-881C-7E4ADE50BA1F}" srcOrd="5" destOrd="0" parTransId="{4C431433-5264-4E76-B3FA-F44170D7D92A}" sibTransId="{CD92214A-5952-48B3-A6E8-37F67CECAA0B}"/>
    <dgm:cxn modelId="{9FAB0A8D-162B-4DA6-A324-FCF36FED4560}" type="presOf" srcId="{B86391AF-C496-4D09-9FFB-DF62736097CF}" destId="{E76D3D21-2756-4879-9B32-8994EE7664C8}" srcOrd="0" destOrd="0" presId="urn:microsoft.com/office/officeart/2005/8/layout/hList6"/>
    <dgm:cxn modelId="{FCDFD231-D1D5-4F86-B879-5517C7877B27}" type="presOf" srcId="{F5C452D8-E687-4C42-A6EA-961F49B17A92}" destId="{01193DFA-55FE-4BEE-97CA-B19EE6B0450C}" srcOrd="0" destOrd="0" presId="urn:microsoft.com/office/officeart/2005/8/layout/hList6"/>
    <dgm:cxn modelId="{3161A0E0-8EB2-46EC-934E-65CCEDC17F7D}" srcId="{43C72005-7C00-43AA-8403-C56CB0B75729}" destId="{F5C452D8-E687-4C42-A6EA-961F49B17A92}" srcOrd="2" destOrd="0" parTransId="{50B4DEC3-5DFE-4F92-A762-CC8F52810AC0}" sibTransId="{20F02B95-6421-4F6C-B18D-642A2656868B}"/>
    <dgm:cxn modelId="{419E7D7A-7452-44E5-99DF-FB9CC22AD908}" type="presOf" srcId="{869E37E1-DB25-418C-AE4C-88BD96CD06A2}" destId="{01193DFA-55FE-4BEE-97CA-B19EE6B0450C}" srcOrd="0" destOrd="1" presId="urn:microsoft.com/office/officeart/2005/8/layout/hList6"/>
    <dgm:cxn modelId="{6F0A092E-5AA7-4F3F-B457-3B429C670633}" srcId="{D683FACE-0574-4837-A538-598AB9B98451}" destId="{6148F540-919C-4234-AC5D-9B620CB2D8E9}" srcOrd="2" destOrd="0" parTransId="{ED782083-E6B7-45BB-8B11-E7B604052EE5}" sibTransId="{3803303E-3CE0-4C03-94D2-FA69E5E57E96}"/>
    <dgm:cxn modelId="{38E46151-7C73-46FE-8285-094784B912FA}" type="presOf" srcId="{3EB43FA5-B069-4ABB-9293-7982521F764D}" destId="{E76D3D21-2756-4879-9B32-8994EE7664C8}" srcOrd="0" destOrd="6" presId="urn:microsoft.com/office/officeart/2005/8/layout/hList6"/>
    <dgm:cxn modelId="{683713F8-8E5C-469A-BEFA-5F30632A3416}" type="presOf" srcId="{CCFAEAF9-DE99-4E44-85EC-16E1008C2B29}" destId="{FE55625A-0CA3-4EAB-9EBA-6F747947A69C}" srcOrd="0" destOrd="4" presId="urn:microsoft.com/office/officeart/2005/8/layout/hList6"/>
    <dgm:cxn modelId="{6E07D626-1F5E-4C5D-A0E2-F4D63183EB0A}" srcId="{D683FACE-0574-4837-A538-598AB9B98451}" destId="{8A5F77AD-B190-4CF1-A087-890713705FD2}" srcOrd="1" destOrd="0" parTransId="{6BE92139-C0FD-4391-826A-8A7A3F0C0C45}" sibTransId="{38E83BF3-381E-485A-9AEF-26EE34B139A9}"/>
    <dgm:cxn modelId="{D6E4E28C-CE69-4CC5-BA64-AE07E007B50B}" type="presOf" srcId="{8770FC8A-0B96-45F5-AF1A-0C0C88B0B2AA}" destId="{E76D3D21-2756-4879-9B32-8994EE7664C8}" srcOrd="0" destOrd="7" presId="urn:microsoft.com/office/officeart/2005/8/layout/hList6"/>
    <dgm:cxn modelId="{2C853882-0B64-4DD9-BB60-86A848CA6D3B}" srcId="{B86391AF-C496-4D09-9FFB-DF62736097CF}" destId="{A93F71CC-EEDC-4EFA-AF64-40F31244684A}" srcOrd="7" destOrd="0" parTransId="{AAC5347F-8F62-4BA4-893B-9FA72B6CB9B8}" sibTransId="{074052B0-FBEF-42F7-BDD1-6D51950B2D45}"/>
    <dgm:cxn modelId="{36C881BA-547B-4CE9-916F-0B2A21A05559}" type="presOf" srcId="{65557D5F-868E-4252-96DF-EC8E6AEE900D}" destId="{01193DFA-55FE-4BEE-97CA-B19EE6B0450C}" srcOrd="0" destOrd="4" presId="urn:microsoft.com/office/officeart/2005/8/layout/hList6"/>
    <dgm:cxn modelId="{E0F0717E-BBD7-473D-9816-256868624318}" srcId="{B86391AF-C496-4D09-9FFB-DF62736097CF}" destId="{AB87184D-AD5D-42DC-9592-C160014BBA53}" srcOrd="1" destOrd="0" parTransId="{902E66F8-C61C-4046-BE80-AAD78D85BEA1}" sibTransId="{E752F556-B249-4890-A96E-F5DA3776E0C6}"/>
    <dgm:cxn modelId="{D031B8D0-35C6-4E40-A4C4-0688B5835DFE}" srcId="{43C72005-7C00-43AA-8403-C56CB0B75729}" destId="{D683FACE-0574-4837-A538-598AB9B98451}" srcOrd="0" destOrd="0" parTransId="{D3444D7A-DC49-434B-A534-5C8F4BC7643F}" sibTransId="{4BBA031D-4E15-45C4-AF66-FA5708CB1870}"/>
    <dgm:cxn modelId="{9EE31C7C-44B2-4D9B-B0E2-CCAAF85F6F17}" type="presOf" srcId="{F64DE391-2584-4102-A870-D09D99D8BFC5}" destId="{01193DFA-55FE-4BEE-97CA-B19EE6B0450C}" srcOrd="0" destOrd="3" presId="urn:microsoft.com/office/officeart/2005/8/layout/hList6"/>
    <dgm:cxn modelId="{D389CB5B-41D8-43E2-A56B-E757CCC42B82}" type="presOf" srcId="{43C72005-7C00-43AA-8403-C56CB0B75729}" destId="{97DE8790-DA60-4EEA-9F9D-B63834EE85D2}" srcOrd="0" destOrd="0" presId="urn:microsoft.com/office/officeart/2005/8/layout/hList6"/>
    <dgm:cxn modelId="{1D24D09F-2849-4EC4-A682-B57E6B561AB3}" srcId="{F5C452D8-E687-4C42-A6EA-961F49B17A92}" destId="{F64DE391-2584-4102-A870-D09D99D8BFC5}" srcOrd="2" destOrd="0" parTransId="{53215082-3C92-4EA7-91EB-5295B7BF5301}" sibTransId="{F2144BC5-BD89-4CFE-A49D-4B09BE625A24}"/>
    <dgm:cxn modelId="{45989C53-202E-413E-AEA3-B1D77439FFB2}" srcId="{F5C452D8-E687-4C42-A6EA-961F49B17A92}" destId="{4AA77911-E55E-4C28-911B-5708B291331A}" srcOrd="5" destOrd="0" parTransId="{DCC47237-E86A-4D0F-B443-51419FAC3D50}" sibTransId="{B80D611D-2659-434C-84B0-31310B8929DF}"/>
    <dgm:cxn modelId="{73967CDE-1B00-4FCC-8111-59AC867F79E1}" srcId="{43C72005-7C00-43AA-8403-C56CB0B75729}" destId="{B86391AF-C496-4D09-9FFB-DF62736097CF}" srcOrd="1" destOrd="0" parTransId="{65303E0C-FC36-45F6-B7E9-E7BB9FACC1C8}" sibTransId="{D07BCB9C-9066-4596-A278-16ECED0DB1EB}"/>
    <dgm:cxn modelId="{38B13AE1-077A-48E6-9FB7-B8EA742669A8}" type="presOf" srcId="{A93F71CC-EEDC-4EFA-AF64-40F31244684A}" destId="{E76D3D21-2756-4879-9B32-8994EE7664C8}" srcOrd="0" destOrd="8" presId="urn:microsoft.com/office/officeart/2005/8/layout/hList6"/>
    <dgm:cxn modelId="{1D4F09DC-521D-45FD-9C94-4AA75920E958}" type="presOf" srcId="{D683FACE-0574-4837-A538-598AB9B98451}" destId="{FE55625A-0CA3-4EAB-9EBA-6F747947A69C}" srcOrd="0" destOrd="0" presId="urn:microsoft.com/office/officeart/2005/8/layout/hList6"/>
    <dgm:cxn modelId="{97A1379A-EC5A-4D13-81F7-E1584EE32E07}" srcId="{F5C452D8-E687-4C42-A6EA-961F49B17A92}" destId="{1EF922FE-1FB3-4D47-8FC8-BCA3DB841621}" srcOrd="4" destOrd="0" parTransId="{D613819A-8421-4E19-9E5E-33FE891716EC}" sibTransId="{D6BB532E-32CD-488B-810A-4D01A1F0A97B}"/>
    <dgm:cxn modelId="{0ADB0C44-9FF4-49CF-8E8F-77C40DB75FB5}" type="presOf" srcId="{AB87184D-AD5D-42DC-9592-C160014BBA53}" destId="{E76D3D21-2756-4879-9B32-8994EE7664C8}" srcOrd="0" destOrd="2" presId="urn:microsoft.com/office/officeart/2005/8/layout/hList6"/>
    <dgm:cxn modelId="{F7270D65-B27A-44E6-97AF-1F96C6B6934A}" type="presOf" srcId="{8A5F77AD-B190-4CF1-A087-890713705FD2}" destId="{FE55625A-0CA3-4EAB-9EBA-6F747947A69C}" srcOrd="0" destOrd="2" presId="urn:microsoft.com/office/officeart/2005/8/layout/hList6"/>
    <dgm:cxn modelId="{9E4E1B8E-6DA6-4A67-BE8C-04A4DCF572A0}" srcId="{F5C452D8-E687-4C42-A6EA-961F49B17A92}" destId="{869E37E1-DB25-418C-AE4C-88BD96CD06A2}" srcOrd="0" destOrd="0" parTransId="{68BF3A13-67C2-4982-9639-C7DD6889DCEF}" sibTransId="{59C461B4-E013-49DB-99A2-DE9C613BA1C4}"/>
    <dgm:cxn modelId="{C2488FBA-9980-428C-B7E0-8231A8468731}" type="presOf" srcId="{2D911D9A-4E2F-47B2-B612-BCB11CFC5E82}" destId="{E76D3D21-2756-4879-9B32-8994EE7664C8}" srcOrd="0" destOrd="3" presId="urn:microsoft.com/office/officeart/2005/8/layout/hList6"/>
    <dgm:cxn modelId="{04FFF489-207D-4C76-A004-83E364FD6403}" type="presOf" srcId="{7A9E94C7-6E7F-4E90-B224-D57481F27EEB}" destId="{01193DFA-55FE-4BEE-97CA-B19EE6B0450C}" srcOrd="0" destOrd="2" presId="urn:microsoft.com/office/officeart/2005/8/layout/hList6"/>
    <dgm:cxn modelId="{FE77C96A-337D-44FC-859D-6099C3E4FE79}" srcId="{B86391AF-C496-4D09-9FFB-DF62736097CF}" destId="{2D911D9A-4E2F-47B2-B612-BCB11CFC5E82}" srcOrd="2" destOrd="0" parTransId="{5886BAA4-A246-454B-9472-6EC0E7AFDB2B}" sibTransId="{ED19F2CD-0235-4E55-95D2-B98251E2A0D2}"/>
    <dgm:cxn modelId="{B3E54CCB-A08F-4044-8E6A-5932D1390485}" type="presOf" srcId="{2D0ABFAA-06FD-4E8E-881C-7E4ADE50BA1F}" destId="{FE55625A-0CA3-4EAB-9EBA-6F747947A69C}" srcOrd="0" destOrd="6" presId="urn:microsoft.com/office/officeart/2005/8/layout/hList6"/>
    <dgm:cxn modelId="{96977D0F-33EA-4D47-92A2-85656025E2CE}" type="presOf" srcId="{4AA77911-E55E-4C28-911B-5708B291331A}" destId="{01193DFA-55FE-4BEE-97CA-B19EE6B0450C}" srcOrd="0" destOrd="6" presId="urn:microsoft.com/office/officeart/2005/8/layout/hList6"/>
    <dgm:cxn modelId="{D662C2AA-66A0-48AE-9A9B-3FF1783EC318}" srcId="{D683FACE-0574-4837-A538-598AB9B98451}" destId="{943344A3-1A0B-40A0-874D-D107E64F8FCC}" srcOrd="0" destOrd="0" parTransId="{EC27F802-B596-4F35-93F2-E762810BC1B8}" sibTransId="{08E31830-DBAD-415F-B112-FACD2032C146}"/>
    <dgm:cxn modelId="{A4E1B10C-D635-4D22-907A-2CB785F45C87}" srcId="{B86391AF-C496-4D09-9FFB-DF62736097CF}" destId="{14C828DA-1C1F-410D-93EA-AD9801AF864F}" srcOrd="0" destOrd="0" parTransId="{E0D909F2-B2D2-4444-AF21-995DF47F49E2}" sibTransId="{ACF639CA-AAFD-41F0-A735-92C8490078FD}"/>
    <dgm:cxn modelId="{A6F49109-BAEE-45F3-9F42-60FE960008F6}" srcId="{D683FACE-0574-4837-A538-598AB9B98451}" destId="{CCFAEAF9-DE99-4E44-85EC-16E1008C2B29}" srcOrd="3" destOrd="0" parTransId="{10E61BD9-CA4D-4E61-944D-62E125820F49}" sibTransId="{81C53280-687F-4A45-A486-F79FA66A347E}"/>
    <dgm:cxn modelId="{4C4D68B8-ABB3-4A25-A892-FBB3C1B15D42}" srcId="{F5C452D8-E687-4C42-A6EA-961F49B17A92}" destId="{7A9E94C7-6E7F-4E90-B224-D57481F27EEB}" srcOrd="1" destOrd="0" parTransId="{1C1B0611-6EA4-4C3C-B463-4A47F2197468}" sibTransId="{D43FC231-A7D7-4275-840F-8E832FD1F376}"/>
    <dgm:cxn modelId="{F06419B1-1069-41B8-B56E-6778E6A4FD9E}" srcId="{B86391AF-C496-4D09-9FFB-DF62736097CF}" destId="{8770FC8A-0B96-45F5-AF1A-0C0C88B0B2AA}" srcOrd="6" destOrd="0" parTransId="{9D4B5418-320C-43B1-82C7-8CF5DEC41B1C}" sibTransId="{292E170F-BB25-48D7-BBA7-A901D317D335}"/>
    <dgm:cxn modelId="{BAD0EFF6-D367-466F-85FE-465E39BE2C45}" srcId="{B86391AF-C496-4D09-9FFB-DF62736097CF}" destId="{3EB43FA5-B069-4ABB-9293-7982521F764D}" srcOrd="5" destOrd="0" parTransId="{23754B32-0749-4E59-B364-1ED1C7692D51}" sibTransId="{D452B4FC-DB42-46A4-B463-72C54F69D208}"/>
    <dgm:cxn modelId="{55D83984-1336-404D-99FE-F78BC870D0B5}" type="presOf" srcId="{943344A3-1A0B-40A0-874D-D107E64F8FCC}" destId="{FE55625A-0CA3-4EAB-9EBA-6F747947A69C}" srcOrd="0" destOrd="1" presId="urn:microsoft.com/office/officeart/2005/8/layout/hList6"/>
    <dgm:cxn modelId="{06F22C0C-CA8A-47DC-B62B-68ADA30062A0}" srcId="{F5C452D8-E687-4C42-A6EA-961F49B17A92}" destId="{65557D5F-868E-4252-96DF-EC8E6AEE900D}" srcOrd="3" destOrd="0" parTransId="{18C66165-83DB-4B44-AED2-6686A24CCC3D}" sibTransId="{186FA23B-24DD-489C-A2FB-FCC842E88D37}"/>
    <dgm:cxn modelId="{B113B9B4-45AB-43B9-BCA8-6F02432A5413}" srcId="{B86391AF-C496-4D09-9FFB-DF62736097CF}" destId="{0194E32A-7D98-4C08-AFB2-507A0F913556}" srcOrd="4" destOrd="0" parTransId="{C10072A2-8B33-44A7-8381-06E528564765}" sibTransId="{5E21742C-9696-4B46-9368-D1A206B68863}"/>
    <dgm:cxn modelId="{3BC55A43-0E7C-4EF3-A70F-7A23C4292EB6}" type="presOf" srcId="{0194E32A-7D98-4C08-AFB2-507A0F913556}" destId="{E76D3D21-2756-4879-9B32-8994EE7664C8}" srcOrd="0" destOrd="5" presId="urn:microsoft.com/office/officeart/2005/8/layout/hList6"/>
    <dgm:cxn modelId="{F1BA62CE-A184-40BB-BCF2-F8F8A4FA3CD2}" srcId="{D683FACE-0574-4837-A538-598AB9B98451}" destId="{0D05C50B-E199-45DB-9D49-83CED0EDB72D}" srcOrd="4" destOrd="0" parTransId="{D07D1B0D-1464-44EC-B888-342BE90F7562}" sibTransId="{5391CEAC-89C9-46A6-B120-240A0862B6CC}"/>
    <dgm:cxn modelId="{7E7C0961-EFF5-409A-8419-308368A29EB0}" type="presOf" srcId="{6148F540-919C-4234-AC5D-9B620CB2D8E9}" destId="{FE55625A-0CA3-4EAB-9EBA-6F747947A69C}" srcOrd="0" destOrd="3" presId="urn:microsoft.com/office/officeart/2005/8/layout/hList6"/>
    <dgm:cxn modelId="{59D66588-7972-4A5B-AE5D-64F22B299599}" type="presParOf" srcId="{97DE8790-DA60-4EEA-9F9D-B63834EE85D2}" destId="{FE55625A-0CA3-4EAB-9EBA-6F747947A69C}" srcOrd="0" destOrd="0" presId="urn:microsoft.com/office/officeart/2005/8/layout/hList6"/>
    <dgm:cxn modelId="{FD31FF53-FAFB-418A-9E78-B4E51E6540DD}" type="presParOf" srcId="{97DE8790-DA60-4EEA-9F9D-B63834EE85D2}" destId="{C885570F-B056-4C78-B63E-E146C4A21780}" srcOrd="1" destOrd="0" presId="urn:microsoft.com/office/officeart/2005/8/layout/hList6"/>
    <dgm:cxn modelId="{6DD6F6F5-BD08-4E3F-968F-1B5EBB2AAE8D}" type="presParOf" srcId="{97DE8790-DA60-4EEA-9F9D-B63834EE85D2}" destId="{E76D3D21-2756-4879-9B32-8994EE7664C8}" srcOrd="2" destOrd="0" presId="urn:microsoft.com/office/officeart/2005/8/layout/hList6"/>
    <dgm:cxn modelId="{7E428FD9-F8C7-4632-9F86-6AF8483895F9}" type="presParOf" srcId="{97DE8790-DA60-4EEA-9F9D-B63834EE85D2}" destId="{B2E1379E-6E68-4FB1-A97B-5BDCEE130099}" srcOrd="3" destOrd="0" presId="urn:microsoft.com/office/officeart/2005/8/layout/hList6"/>
    <dgm:cxn modelId="{A6BFD345-24F1-49DC-AEAF-0C30446B33C5}" type="presParOf" srcId="{97DE8790-DA60-4EEA-9F9D-B63834EE85D2}" destId="{01193DFA-55FE-4BEE-97CA-B19EE6B0450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7EFADA-B23D-4F95-BAB8-ABF26A755EFC}" type="doc">
      <dgm:prSet loTypeId="urn:microsoft.com/office/officeart/2005/8/layout/pyramid4" loCatId="relationship" qsTypeId="urn:microsoft.com/office/officeart/2005/8/quickstyle/simple5" qsCatId="simple" csTypeId="urn:microsoft.com/office/officeart/2005/8/colors/accent1_2" csCatId="accent1" phldr="1"/>
      <dgm:spPr/>
      <dgm:t>
        <a:bodyPr/>
        <a:lstStyle/>
        <a:p>
          <a:endParaRPr lang="fi-FI"/>
        </a:p>
      </dgm:t>
    </dgm:pt>
    <dgm:pt modelId="{92F8BB17-CC5A-4DF4-8DC8-DDC9ACC3373B}">
      <dgm:prSet phldrT="[Teksti]"/>
      <dgm:spPr/>
      <dgm:t>
        <a:bodyPr/>
        <a:lstStyle/>
        <a:p>
          <a:r>
            <a:rPr lang="fi-FI" b="1" dirty="0" smtClean="0"/>
            <a:t>Persoona/ ammatti-identiteetti</a:t>
          </a:r>
          <a:endParaRPr lang="fi-FI" b="1" dirty="0"/>
        </a:p>
      </dgm:t>
    </dgm:pt>
    <dgm:pt modelId="{BAF80E25-2BB8-47AA-B9AE-2B717D7C6FAD}" type="parTrans" cxnId="{DB1CFF4A-EBEC-4E3F-A0D9-656BB55CBA72}">
      <dgm:prSet/>
      <dgm:spPr/>
      <dgm:t>
        <a:bodyPr/>
        <a:lstStyle/>
        <a:p>
          <a:endParaRPr lang="fi-FI"/>
        </a:p>
      </dgm:t>
    </dgm:pt>
    <dgm:pt modelId="{4315FA1F-35D8-4309-B1D5-CCD6C2EF53BA}" type="sibTrans" cxnId="{DB1CFF4A-EBEC-4E3F-A0D9-656BB55CBA72}">
      <dgm:prSet/>
      <dgm:spPr/>
      <dgm:t>
        <a:bodyPr/>
        <a:lstStyle/>
        <a:p>
          <a:endParaRPr lang="fi-FI"/>
        </a:p>
      </dgm:t>
    </dgm:pt>
    <dgm:pt modelId="{E628B31D-FF3B-4B3A-A598-435023983164}">
      <dgm:prSet phldrT="[Teksti]"/>
      <dgm:spPr/>
      <dgm:t>
        <a:bodyPr/>
        <a:lstStyle/>
        <a:p>
          <a:r>
            <a:rPr lang="fi-FI" b="1" dirty="0" smtClean="0"/>
            <a:t>Osaaminen/ ammattitaito</a:t>
          </a:r>
          <a:endParaRPr lang="fi-FI" b="1" dirty="0"/>
        </a:p>
      </dgm:t>
    </dgm:pt>
    <dgm:pt modelId="{73854D96-B8BD-4199-A436-8B1A2825E93B}" type="parTrans" cxnId="{76AA4343-AE83-4011-9FA0-4F154ACF13D8}">
      <dgm:prSet/>
      <dgm:spPr/>
      <dgm:t>
        <a:bodyPr/>
        <a:lstStyle/>
        <a:p>
          <a:endParaRPr lang="fi-FI"/>
        </a:p>
      </dgm:t>
    </dgm:pt>
    <dgm:pt modelId="{36196987-A392-4B4E-BC29-5F14A2834D5A}" type="sibTrans" cxnId="{76AA4343-AE83-4011-9FA0-4F154ACF13D8}">
      <dgm:prSet/>
      <dgm:spPr/>
      <dgm:t>
        <a:bodyPr/>
        <a:lstStyle/>
        <a:p>
          <a:endParaRPr lang="fi-FI"/>
        </a:p>
      </dgm:t>
    </dgm:pt>
    <dgm:pt modelId="{BF2FA350-6FC7-4369-B4A5-97156DA6442F}">
      <dgm:prSet phldrT="[Teksti]"/>
      <dgm:spPr>
        <a:solidFill>
          <a:srgbClr val="C00000"/>
        </a:solidFill>
      </dgm:spPr>
      <dgm:t>
        <a:bodyPr/>
        <a:lstStyle/>
        <a:p>
          <a:r>
            <a:rPr lang="fi-FI" b="1" dirty="0" smtClean="0"/>
            <a:t>ONNISTUMISEN EDELLYTYKSET</a:t>
          </a:r>
          <a:endParaRPr lang="fi-FI" b="1" dirty="0"/>
        </a:p>
      </dgm:t>
    </dgm:pt>
    <dgm:pt modelId="{F0D9979E-FFA5-4B80-918C-66ED1B120CDA}" type="parTrans" cxnId="{B208F1FA-0569-4A13-857B-106F12E499DE}">
      <dgm:prSet/>
      <dgm:spPr/>
      <dgm:t>
        <a:bodyPr/>
        <a:lstStyle/>
        <a:p>
          <a:endParaRPr lang="fi-FI"/>
        </a:p>
      </dgm:t>
    </dgm:pt>
    <dgm:pt modelId="{2A28BA83-408D-40E2-9FDF-97502784351C}" type="sibTrans" cxnId="{B208F1FA-0569-4A13-857B-106F12E499DE}">
      <dgm:prSet/>
      <dgm:spPr/>
      <dgm:t>
        <a:bodyPr/>
        <a:lstStyle/>
        <a:p>
          <a:endParaRPr lang="fi-FI"/>
        </a:p>
      </dgm:t>
    </dgm:pt>
    <dgm:pt modelId="{E76F16E8-AC72-4405-B36A-96C85D90FB62}">
      <dgm:prSet phldrT="[Teksti]"/>
      <dgm:spPr/>
      <dgm:t>
        <a:bodyPr/>
        <a:lstStyle/>
        <a:p>
          <a:r>
            <a:rPr lang="fi-FI" b="1" dirty="0" smtClean="0"/>
            <a:t>Työllistymisen mahdollisuudet</a:t>
          </a:r>
          <a:endParaRPr lang="fi-FI" b="1" dirty="0"/>
        </a:p>
      </dgm:t>
    </dgm:pt>
    <dgm:pt modelId="{7542CF1A-CEAF-44EC-9462-DFC82EF325B2}" type="parTrans" cxnId="{E5C41684-10DC-416B-9290-ACEFE8B157E4}">
      <dgm:prSet/>
      <dgm:spPr/>
      <dgm:t>
        <a:bodyPr/>
        <a:lstStyle/>
        <a:p>
          <a:endParaRPr lang="fi-FI"/>
        </a:p>
      </dgm:t>
    </dgm:pt>
    <dgm:pt modelId="{F9F985AB-8E5F-478E-BE80-8C0561F2431F}" type="sibTrans" cxnId="{E5C41684-10DC-416B-9290-ACEFE8B157E4}">
      <dgm:prSet/>
      <dgm:spPr/>
      <dgm:t>
        <a:bodyPr/>
        <a:lstStyle/>
        <a:p>
          <a:endParaRPr lang="fi-FI"/>
        </a:p>
      </dgm:t>
    </dgm:pt>
    <dgm:pt modelId="{E0F0B79E-67D0-4BFE-B3E3-9B626A26AA9C}" type="pres">
      <dgm:prSet presAssocID="{137EFADA-B23D-4F95-BAB8-ABF26A755EFC}" presName="compositeShape" presStyleCnt="0">
        <dgm:presLayoutVars>
          <dgm:chMax val="9"/>
          <dgm:dir/>
          <dgm:resizeHandles val="exact"/>
        </dgm:presLayoutVars>
      </dgm:prSet>
      <dgm:spPr/>
      <dgm:t>
        <a:bodyPr/>
        <a:lstStyle/>
        <a:p>
          <a:endParaRPr lang="fi-FI"/>
        </a:p>
      </dgm:t>
    </dgm:pt>
    <dgm:pt modelId="{53A8191B-040C-4981-80B9-A080D69AEE69}" type="pres">
      <dgm:prSet presAssocID="{137EFADA-B23D-4F95-BAB8-ABF26A755EFC}" presName="triangle1" presStyleLbl="node1" presStyleIdx="0" presStyleCnt="4">
        <dgm:presLayoutVars>
          <dgm:bulletEnabled val="1"/>
        </dgm:presLayoutVars>
      </dgm:prSet>
      <dgm:spPr/>
      <dgm:t>
        <a:bodyPr/>
        <a:lstStyle/>
        <a:p>
          <a:endParaRPr lang="fi-FI"/>
        </a:p>
      </dgm:t>
    </dgm:pt>
    <dgm:pt modelId="{708CF813-1C2F-419A-BD95-1B704FD25F07}" type="pres">
      <dgm:prSet presAssocID="{137EFADA-B23D-4F95-BAB8-ABF26A755EFC}" presName="triangle2" presStyleLbl="node1" presStyleIdx="1" presStyleCnt="4">
        <dgm:presLayoutVars>
          <dgm:bulletEnabled val="1"/>
        </dgm:presLayoutVars>
      </dgm:prSet>
      <dgm:spPr/>
      <dgm:t>
        <a:bodyPr/>
        <a:lstStyle/>
        <a:p>
          <a:endParaRPr lang="fi-FI"/>
        </a:p>
      </dgm:t>
    </dgm:pt>
    <dgm:pt modelId="{A2DB15C4-6D77-449B-92E7-283F0A7FBBC0}" type="pres">
      <dgm:prSet presAssocID="{137EFADA-B23D-4F95-BAB8-ABF26A755EFC}" presName="triangle3" presStyleLbl="node1" presStyleIdx="2" presStyleCnt="4">
        <dgm:presLayoutVars>
          <dgm:bulletEnabled val="1"/>
        </dgm:presLayoutVars>
      </dgm:prSet>
      <dgm:spPr/>
      <dgm:t>
        <a:bodyPr/>
        <a:lstStyle/>
        <a:p>
          <a:endParaRPr lang="fi-FI"/>
        </a:p>
      </dgm:t>
    </dgm:pt>
    <dgm:pt modelId="{0E5057F3-C14A-43D2-ADA8-B97AB5AADB44}" type="pres">
      <dgm:prSet presAssocID="{137EFADA-B23D-4F95-BAB8-ABF26A755EFC}" presName="triangle4" presStyleLbl="node1" presStyleIdx="3" presStyleCnt="4">
        <dgm:presLayoutVars>
          <dgm:bulletEnabled val="1"/>
        </dgm:presLayoutVars>
      </dgm:prSet>
      <dgm:spPr/>
      <dgm:t>
        <a:bodyPr/>
        <a:lstStyle/>
        <a:p>
          <a:endParaRPr lang="fi-FI"/>
        </a:p>
      </dgm:t>
    </dgm:pt>
  </dgm:ptLst>
  <dgm:cxnLst>
    <dgm:cxn modelId="{7BCBCB60-270F-4FF4-80D2-915ED8539D1E}" type="presOf" srcId="{BF2FA350-6FC7-4369-B4A5-97156DA6442F}" destId="{A2DB15C4-6D77-449B-92E7-283F0A7FBBC0}" srcOrd="0" destOrd="0" presId="urn:microsoft.com/office/officeart/2005/8/layout/pyramid4"/>
    <dgm:cxn modelId="{7DAEA04C-D1DB-45D2-AE91-212C09CEA32E}" type="presOf" srcId="{92F8BB17-CC5A-4DF4-8DC8-DDC9ACC3373B}" destId="{53A8191B-040C-4981-80B9-A080D69AEE69}" srcOrd="0" destOrd="0" presId="urn:microsoft.com/office/officeart/2005/8/layout/pyramid4"/>
    <dgm:cxn modelId="{4D03638F-88EA-4898-9D31-F55A6B51CCD1}" type="presOf" srcId="{137EFADA-B23D-4F95-BAB8-ABF26A755EFC}" destId="{E0F0B79E-67D0-4BFE-B3E3-9B626A26AA9C}" srcOrd="0" destOrd="0" presId="urn:microsoft.com/office/officeart/2005/8/layout/pyramid4"/>
    <dgm:cxn modelId="{671366C5-7EC9-40DB-A9F6-7E5524AFC514}" type="presOf" srcId="{E628B31D-FF3B-4B3A-A598-435023983164}" destId="{708CF813-1C2F-419A-BD95-1B704FD25F07}" srcOrd="0" destOrd="0" presId="urn:microsoft.com/office/officeart/2005/8/layout/pyramid4"/>
    <dgm:cxn modelId="{E5C41684-10DC-416B-9290-ACEFE8B157E4}" srcId="{137EFADA-B23D-4F95-BAB8-ABF26A755EFC}" destId="{E76F16E8-AC72-4405-B36A-96C85D90FB62}" srcOrd="3" destOrd="0" parTransId="{7542CF1A-CEAF-44EC-9462-DFC82EF325B2}" sibTransId="{F9F985AB-8E5F-478E-BE80-8C0561F2431F}"/>
    <dgm:cxn modelId="{76AA4343-AE83-4011-9FA0-4F154ACF13D8}" srcId="{137EFADA-B23D-4F95-BAB8-ABF26A755EFC}" destId="{E628B31D-FF3B-4B3A-A598-435023983164}" srcOrd="1" destOrd="0" parTransId="{73854D96-B8BD-4199-A436-8B1A2825E93B}" sibTransId="{36196987-A392-4B4E-BC29-5F14A2834D5A}"/>
    <dgm:cxn modelId="{B208F1FA-0569-4A13-857B-106F12E499DE}" srcId="{137EFADA-B23D-4F95-BAB8-ABF26A755EFC}" destId="{BF2FA350-6FC7-4369-B4A5-97156DA6442F}" srcOrd="2" destOrd="0" parTransId="{F0D9979E-FFA5-4B80-918C-66ED1B120CDA}" sibTransId="{2A28BA83-408D-40E2-9FDF-97502784351C}"/>
    <dgm:cxn modelId="{DB1CFF4A-EBEC-4E3F-A0D9-656BB55CBA72}" srcId="{137EFADA-B23D-4F95-BAB8-ABF26A755EFC}" destId="{92F8BB17-CC5A-4DF4-8DC8-DDC9ACC3373B}" srcOrd="0" destOrd="0" parTransId="{BAF80E25-2BB8-47AA-B9AE-2B717D7C6FAD}" sibTransId="{4315FA1F-35D8-4309-B1D5-CCD6C2EF53BA}"/>
    <dgm:cxn modelId="{F0F75230-F0D1-491D-BEAD-CA078D4EEE25}" type="presOf" srcId="{E76F16E8-AC72-4405-B36A-96C85D90FB62}" destId="{0E5057F3-C14A-43D2-ADA8-B97AB5AADB44}" srcOrd="0" destOrd="0" presId="urn:microsoft.com/office/officeart/2005/8/layout/pyramid4"/>
    <dgm:cxn modelId="{C2AF7844-D578-4FC4-ACCB-650674584E11}" type="presParOf" srcId="{E0F0B79E-67D0-4BFE-B3E3-9B626A26AA9C}" destId="{53A8191B-040C-4981-80B9-A080D69AEE69}" srcOrd="0" destOrd="0" presId="urn:microsoft.com/office/officeart/2005/8/layout/pyramid4"/>
    <dgm:cxn modelId="{7D0A3D5D-F177-4E74-82A4-B31F3FB21DCE}" type="presParOf" srcId="{E0F0B79E-67D0-4BFE-B3E3-9B626A26AA9C}" destId="{708CF813-1C2F-419A-BD95-1B704FD25F07}" srcOrd="1" destOrd="0" presId="urn:microsoft.com/office/officeart/2005/8/layout/pyramid4"/>
    <dgm:cxn modelId="{45C8640A-9444-4AB4-BAD9-66F33E9CA791}" type="presParOf" srcId="{E0F0B79E-67D0-4BFE-B3E3-9B626A26AA9C}" destId="{A2DB15C4-6D77-449B-92E7-283F0A7FBBC0}" srcOrd="2" destOrd="0" presId="urn:microsoft.com/office/officeart/2005/8/layout/pyramid4"/>
    <dgm:cxn modelId="{3E56FFEA-2A53-407B-A931-5AE8266F1DD8}" type="presParOf" srcId="{E0F0B79E-67D0-4BFE-B3E3-9B626A26AA9C}" destId="{0E5057F3-C14A-43D2-ADA8-B97AB5AADB44}"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7426F7-5ACB-492F-BC06-5EEE5E690602}" type="doc">
      <dgm:prSet loTypeId="urn:microsoft.com/office/officeart/2009/3/layout/StepUpProcess" loCatId="process" qsTypeId="urn:microsoft.com/office/officeart/2005/8/quickstyle/simple1" qsCatId="simple" csTypeId="urn:microsoft.com/office/officeart/2005/8/colors/accent0_3" csCatId="mainScheme" phldr="1"/>
      <dgm:spPr/>
      <dgm:t>
        <a:bodyPr/>
        <a:lstStyle/>
        <a:p>
          <a:endParaRPr lang="fi-FI"/>
        </a:p>
      </dgm:t>
    </dgm:pt>
    <dgm:pt modelId="{12231DE2-BB67-4CBD-93FE-3D1A302FCFC5}">
      <dgm:prSet phldrT="[Teksti]"/>
      <dgm:spPr/>
      <dgm:t>
        <a:bodyPr/>
        <a:lstStyle/>
        <a:p>
          <a:r>
            <a:rPr lang="fi-FI" b="1" dirty="0" smtClean="0"/>
            <a:t>Motiivi ammatinvaihtoon</a:t>
          </a:r>
          <a:endParaRPr lang="fi-FI" b="1" dirty="0"/>
        </a:p>
      </dgm:t>
    </dgm:pt>
    <dgm:pt modelId="{534E8110-054F-4D51-88C2-D7D092754F41}" type="parTrans" cxnId="{365514F2-E5E8-4844-9C45-DC2DA6B02CB5}">
      <dgm:prSet/>
      <dgm:spPr/>
      <dgm:t>
        <a:bodyPr/>
        <a:lstStyle/>
        <a:p>
          <a:endParaRPr lang="fi-FI"/>
        </a:p>
      </dgm:t>
    </dgm:pt>
    <dgm:pt modelId="{21A8E74D-7BEE-4A3A-9545-6A723B1571D1}" type="sibTrans" cxnId="{365514F2-E5E8-4844-9C45-DC2DA6B02CB5}">
      <dgm:prSet/>
      <dgm:spPr/>
      <dgm:t>
        <a:bodyPr/>
        <a:lstStyle/>
        <a:p>
          <a:endParaRPr lang="fi-FI"/>
        </a:p>
      </dgm:t>
    </dgm:pt>
    <dgm:pt modelId="{A4C7097B-E911-4AFF-8156-8493DD81B485}">
      <dgm:prSet phldrT="[Teksti]"/>
      <dgm:spPr/>
      <dgm:t>
        <a:bodyPr/>
        <a:lstStyle/>
        <a:p>
          <a:r>
            <a:rPr lang="fi-FI" b="1" dirty="0" smtClean="0"/>
            <a:t>Opiskeluun haku</a:t>
          </a:r>
          <a:endParaRPr lang="fi-FI" b="1" dirty="0"/>
        </a:p>
      </dgm:t>
    </dgm:pt>
    <dgm:pt modelId="{6FB7AF58-F52F-4E1F-A677-DDDF20CD82DB}" type="parTrans" cxnId="{209583ED-7CB9-416A-B86D-FB8FD1A7ED10}">
      <dgm:prSet/>
      <dgm:spPr/>
      <dgm:t>
        <a:bodyPr/>
        <a:lstStyle/>
        <a:p>
          <a:endParaRPr lang="fi-FI"/>
        </a:p>
      </dgm:t>
    </dgm:pt>
    <dgm:pt modelId="{314D98A8-93B2-4D56-8FAE-74EA279C599B}" type="sibTrans" cxnId="{209583ED-7CB9-416A-B86D-FB8FD1A7ED10}">
      <dgm:prSet/>
      <dgm:spPr/>
      <dgm:t>
        <a:bodyPr/>
        <a:lstStyle/>
        <a:p>
          <a:endParaRPr lang="fi-FI"/>
        </a:p>
      </dgm:t>
    </dgm:pt>
    <dgm:pt modelId="{357DAAED-A60A-4A3E-904A-291F81AC57AD}">
      <dgm:prSet phldrT="[Teksti]"/>
      <dgm:spPr/>
      <dgm:t>
        <a:bodyPr/>
        <a:lstStyle/>
        <a:p>
          <a:r>
            <a:rPr lang="fi-FI" b="1" dirty="0" smtClean="0"/>
            <a:t>Rahoitus </a:t>
          </a:r>
          <a:endParaRPr lang="fi-FI" b="1" dirty="0"/>
        </a:p>
      </dgm:t>
    </dgm:pt>
    <dgm:pt modelId="{22A2A2C9-4E5A-4E37-BE15-E88B10502DFC}" type="parTrans" cxnId="{1F660A84-0D0E-48B6-93EA-E65778DD2804}">
      <dgm:prSet/>
      <dgm:spPr/>
      <dgm:t>
        <a:bodyPr/>
        <a:lstStyle/>
        <a:p>
          <a:endParaRPr lang="fi-FI"/>
        </a:p>
      </dgm:t>
    </dgm:pt>
    <dgm:pt modelId="{39275CA9-C6DD-4FE0-83A6-5342D4165644}" type="sibTrans" cxnId="{1F660A84-0D0E-48B6-93EA-E65778DD2804}">
      <dgm:prSet/>
      <dgm:spPr/>
      <dgm:t>
        <a:bodyPr/>
        <a:lstStyle/>
        <a:p>
          <a:endParaRPr lang="fi-FI"/>
        </a:p>
      </dgm:t>
    </dgm:pt>
    <dgm:pt modelId="{982B9D44-0C11-4A2E-B86B-49370D32FB78}">
      <dgm:prSet phldrT="[Teksti]"/>
      <dgm:spPr/>
      <dgm:t>
        <a:bodyPr/>
        <a:lstStyle/>
        <a:p>
          <a:r>
            <a:rPr lang="fi-FI" b="1" dirty="0" smtClean="0"/>
            <a:t>Työnhaku</a:t>
          </a:r>
          <a:endParaRPr lang="fi-FI" b="1" dirty="0"/>
        </a:p>
      </dgm:t>
    </dgm:pt>
    <dgm:pt modelId="{20655587-0A1D-45E2-AE1D-181147A93651}" type="parTrans" cxnId="{0A6409C7-D5D8-49F8-96EA-D0AEB963A756}">
      <dgm:prSet/>
      <dgm:spPr/>
      <dgm:t>
        <a:bodyPr/>
        <a:lstStyle/>
        <a:p>
          <a:endParaRPr lang="fi-FI"/>
        </a:p>
      </dgm:t>
    </dgm:pt>
    <dgm:pt modelId="{6D3FFE80-17D5-4AC9-BAE2-B0784505B4AB}" type="sibTrans" cxnId="{0A6409C7-D5D8-49F8-96EA-D0AEB963A756}">
      <dgm:prSet/>
      <dgm:spPr/>
      <dgm:t>
        <a:bodyPr/>
        <a:lstStyle/>
        <a:p>
          <a:endParaRPr lang="fi-FI"/>
        </a:p>
      </dgm:t>
    </dgm:pt>
    <dgm:pt modelId="{C50E5962-16D4-41B5-974D-55430BDDED29}">
      <dgm:prSet phldrT="[Teksti]"/>
      <dgm:spPr/>
      <dgm:t>
        <a:bodyPr/>
        <a:lstStyle/>
        <a:p>
          <a:r>
            <a:rPr lang="fi-FI" b="1" dirty="0" smtClean="0"/>
            <a:t>Opiskelu, opiskelutaidot, motivaatio </a:t>
          </a:r>
          <a:endParaRPr lang="fi-FI" b="1" dirty="0"/>
        </a:p>
      </dgm:t>
    </dgm:pt>
    <dgm:pt modelId="{973CB38C-55E6-4E2C-A99C-C5276F8E4329}" type="parTrans" cxnId="{50490489-D1F3-442F-AFC5-B655C7EAB5C2}">
      <dgm:prSet/>
      <dgm:spPr/>
      <dgm:t>
        <a:bodyPr/>
        <a:lstStyle/>
        <a:p>
          <a:endParaRPr lang="fi-FI"/>
        </a:p>
      </dgm:t>
    </dgm:pt>
    <dgm:pt modelId="{847AC5D9-5F9B-4AE6-A949-ABA953ACDE95}" type="sibTrans" cxnId="{50490489-D1F3-442F-AFC5-B655C7EAB5C2}">
      <dgm:prSet/>
      <dgm:spPr/>
      <dgm:t>
        <a:bodyPr/>
        <a:lstStyle/>
        <a:p>
          <a:endParaRPr lang="fi-FI"/>
        </a:p>
      </dgm:t>
    </dgm:pt>
    <dgm:pt modelId="{2BED4258-3982-4ED2-8665-4570D5B37A79}">
      <dgm:prSet phldrT="[Teksti]"/>
      <dgm:spPr/>
      <dgm:t>
        <a:bodyPr/>
        <a:lstStyle/>
        <a:p>
          <a:r>
            <a:rPr lang="fi-FI" b="1" dirty="0" smtClean="0"/>
            <a:t>Ammatti-identiteetti</a:t>
          </a:r>
          <a:endParaRPr lang="fi-FI" b="1" dirty="0"/>
        </a:p>
      </dgm:t>
    </dgm:pt>
    <dgm:pt modelId="{305C953B-984F-4B7F-944F-AB66ED85C530}" type="parTrans" cxnId="{4706E231-93A7-401C-84CF-ADCB1609DA24}">
      <dgm:prSet/>
      <dgm:spPr/>
      <dgm:t>
        <a:bodyPr/>
        <a:lstStyle/>
        <a:p>
          <a:endParaRPr lang="fi-FI"/>
        </a:p>
      </dgm:t>
    </dgm:pt>
    <dgm:pt modelId="{EB353643-61FE-40E7-8B77-56D9FA3BD516}" type="sibTrans" cxnId="{4706E231-93A7-401C-84CF-ADCB1609DA24}">
      <dgm:prSet/>
      <dgm:spPr/>
      <dgm:t>
        <a:bodyPr/>
        <a:lstStyle/>
        <a:p>
          <a:endParaRPr lang="fi-FI"/>
        </a:p>
      </dgm:t>
    </dgm:pt>
    <dgm:pt modelId="{B3D27CBE-27A6-4854-AA85-118F1CBF0C31}">
      <dgm:prSet phldrT="[Teksti]"/>
      <dgm:spPr/>
      <dgm:t>
        <a:bodyPr/>
        <a:lstStyle/>
        <a:p>
          <a:r>
            <a:rPr lang="fi-FI" b="1" dirty="0" smtClean="0"/>
            <a:t>Verkottuminen</a:t>
          </a:r>
          <a:endParaRPr lang="fi-FI" b="1" dirty="0"/>
        </a:p>
      </dgm:t>
    </dgm:pt>
    <dgm:pt modelId="{6A6A9B56-2E65-4B14-B62D-F1DE5245B97B}" type="sibTrans" cxnId="{7FC869F9-2454-4870-847F-87340E9975AF}">
      <dgm:prSet/>
      <dgm:spPr/>
      <dgm:t>
        <a:bodyPr/>
        <a:lstStyle/>
        <a:p>
          <a:endParaRPr lang="fi-FI"/>
        </a:p>
      </dgm:t>
    </dgm:pt>
    <dgm:pt modelId="{9CF2337A-FEE9-436F-9DCD-061CDA3DCD03}" type="parTrans" cxnId="{7FC869F9-2454-4870-847F-87340E9975AF}">
      <dgm:prSet/>
      <dgm:spPr/>
      <dgm:t>
        <a:bodyPr/>
        <a:lstStyle/>
        <a:p>
          <a:endParaRPr lang="fi-FI"/>
        </a:p>
      </dgm:t>
    </dgm:pt>
    <dgm:pt modelId="{504E3C9D-FFC7-45C4-A2D8-56ADB547DBFC}" type="pres">
      <dgm:prSet presAssocID="{297426F7-5ACB-492F-BC06-5EEE5E690602}" presName="rootnode" presStyleCnt="0">
        <dgm:presLayoutVars>
          <dgm:chMax/>
          <dgm:chPref/>
          <dgm:dir/>
          <dgm:animLvl val="lvl"/>
        </dgm:presLayoutVars>
      </dgm:prSet>
      <dgm:spPr/>
      <dgm:t>
        <a:bodyPr/>
        <a:lstStyle/>
        <a:p>
          <a:endParaRPr lang="fi-FI"/>
        </a:p>
      </dgm:t>
    </dgm:pt>
    <dgm:pt modelId="{F8CF5507-A54D-4E41-9DF1-0B4A5E3A7BBD}" type="pres">
      <dgm:prSet presAssocID="{12231DE2-BB67-4CBD-93FE-3D1A302FCFC5}" presName="composite" presStyleCnt="0"/>
      <dgm:spPr/>
    </dgm:pt>
    <dgm:pt modelId="{1B21C378-ECE6-4ABB-8841-8AF7D1387203}" type="pres">
      <dgm:prSet presAssocID="{12231DE2-BB67-4CBD-93FE-3D1A302FCFC5}" presName="LShape" presStyleLbl="alignNode1" presStyleIdx="0" presStyleCnt="13"/>
      <dgm:spPr>
        <a:solidFill>
          <a:schemeClr val="accent2"/>
        </a:solidFill>
        <a:ln>
          <a:noFill/>
        </a:ln>
      </dgm:spPr>
    </dgm:pt>
    <dgm:pt modelId="{25CBCEE5-59E9-4062-BB1B-BA1E607CB714}" type="pres">
      <dgm:prSet presAssocID="{12231DE2-BB67-4CBD-93FE-3D1A302FCFC5}" presName="ParentText" presStyleLbl="revTx" presStyleIdx="0" presStyleCnt="7">
        <dgm:presLayoutVars>
          <dgm:chMax val="0"/>
          <dgm:chPref val="0"/>
          <dgm:bulletEnabled val="1"/>
        </dgm:presLayoutVars>
      </dgm:prSet>
      <dgm:spPr/>
      <dgm:t>
        <a:bodyPr/>
        <a:lstStyle/>
        <a:p>
          <a:endParaRPr lang="fi-FI"/>
        </a:p>
      </dgm:t>
    </dgm:pt>
    <dgm:pt modelId="{1CBFC159-90F9-42A2-BCB8-9231A8478D9D}" type="pres">
      <dgm:prSet presAssocID="{12231DE2-BB67-4CBD-93FE-3D1A302FCFC5}" presName="Triangle" presStyleLbl="alignNode1" presStyleIdx="1" presStyleCnt="13"/>
      <dgm:spPr>
        <a:solidFill>
          <a:schemeClr val="accent2"/>
        </a:solidFill>
        <a:ln>
          <a:noFill/>
        </a:ln>
      </dgm:spPr>
    </dgm:pt>
    <dgm:pt modelId="{C9D1BA0C-B6F7-4C13-9DF1-C51B70B8A35C}" type="pres">
      <dgm:prSet presAssocID="{21A8E74D-7BEE-4A3A-9545-6A723B1571D1}" presName="sibTrans" presStyleCnt="0"/>
      <dgm:spPr/>
    </dgm:pt>
    <dgm:pt modelId="{A56575EB-5776-4A96-95C8-7004438547F7}" type="pres">
      <dgm:prSet presAssocID="{21A8E74D-7BEE-4A3A-9545-6A723B1571D1}" presName="space" presStyleCnt="0"/>
      <dgm:spPr/>
    </dgm:pt>
    <dgm:pt modelId="{DFBE0622-6F1B-4AA6-81D3-7180FC34A955}" type="pres">
      <dgm:prSet presAssocID="{A4C7097B-E911-4AFF-8156-8493DD81B485}" presName="composite" presStyleCnt="0"/>
      <dgm:spPr/>
    </dgm:pt>
    <dgm:pt modelId="{35E53E34-F716-4824-806B-E0E1857B528E}" type="pres">
      <dgm:prSet presAssocID="{A4C7097B-E911-4AFF-8156-8493DD81B485}" presName="LShape" presStyleLbl="alignNode1" presStyleIdx="2" presStyleCnt="13"/>
      <dgm:spPr>
        <a:solidFill>
          <a:schemeClr val="accent2"/>
        </a:solidFill>
        <a:ln>
          <a:noFill/>
        </a:ln>
      </dgm:spPr>
    </dgm:pt>
    <dgm:pt modelId="{297C70B4-2B60-4B6A-87DC-15DC1C44DC23}" type="pres">
      <dgm:prSet presAssocID="{A4C7097B-E911-4AFF-8156-8493DD81B485}" presName="ParentText" presStyleLbl="revTx" presStyleIdx="1" presStyleCnt="7">
        <dgm:presLayoutVars>
          <dgm:chMax val="0"/>
          <dgm:chPref val="0"/>
          <dgm:bulletEnabled val="1"/>
        </dgm:presLayoutVars>
      </dgm:prSet>
      <dgm:spPr/>
      <dgm:t>
        <a:bodyPr/>
        <a:lstStyle/>
        <a:p>
          <a:endParaRPr lang="fi-FI"/>
        </a:p>
      </dgm:t>
    </dgm:pt>
    <dgm:pt modelId="{CB6D3EC6-7B8D-4AE7-90B2-4ED9895C74D7}" type="pres">
      <dgm:prSet presAssocID="{A4C7097B-E911-4AFF-8156-8493DD81B485}" presName="Triangle" presStyleLbl="alignNode1" presStyleIdx="3" presStyleCnt="13"/>
      <dgm:spPr>
        <a:solidFill>
          <a:schemeClr val="accent2"/>
        </a:solidFill>
        <a:ln>
          <a:noFill/>
        </a:ln>
      </dgm:spPr>
    </dgm:pt>
    <dgm:pt modelId="{8B2BB021-59A2-4195-AC25-4D3E1DB67B9C}" type="pres">
      <dgm:prSet presAssocID="{314D98A8-93B2-4D56-8FAE-74EA279C599B}" presName="sibTrans" presStyleCnt="0"/>
      <dgm:spPr/>
    </dgm:pt>
    <dgm:pt modelId="{A120E239-5F6F-4D2A-857D-9B0063EC585C}" type="pres">
      <dgm:prSet presAssocID="{314D98A8-93B2-4D56-8FAE-74EA279C599B}" presName="space" presStyleCnt="0"/>
      <dgm:spPr/>
    </dgm:pt>
    <dgm:pt modelId="{C07FB43D-565B-4B88-8EA1-8928865B46AD}" type="pres">
      <dgm:prSet presAssocID="{357DAAED-A60A-4A3E-904A-291F81AC57AD}" presName="composite" presStyleCnt="0"/>
      <dgm:spPr/>
    </dgm:pt>
    <dgm:pt modelId="{3DFD7A89-C5A2-4157-B9FD-7819B5AF493C}" type="pres">
      <dgm:prSet presAssocID="{357DAAED-A60A-4A3E-904A-291F81AC57AD}" presName="LShape" presStyleLbl="alignNode1" presStyleIdx="4" presStyleCnt="13"/>
      <dgm:spPr>
        <a:solidFill>
          <a:schemeClr val="accent2"/>
        </a:solidFill>
        <a:ln>
          <a:noFill/>
        </a:ln>
      </dgm:spPr>
    </dgm:pt>
    <dgm:pt modelId="{8209B29F-2504-4A28-A3EB-6BD04F75F24C}" type="pres">
      <dgm:prSet presAssocID="{357DAAED-A60A-4A3E-904A-291F81AC57AD}" presName="ParentText" presStyleLbl="revTx" presStyleIdx="2" presStyleCnt="7">
        <dgm:presLayoutVars>
          <dgm:chMax val="0"/>
          <dgm:chPref val="0"/>
          <dgm:bulletEnabled val="1"/>
        </dgm:presLayoutVars>
      </dgm:prSet>
      <dgm:spPr/>
      <dgm:t>
        <a:bodyPr/>
        <a:lstStyle/>
        <a:p>
          <a:endParaRPr lang="fi-FI"/>
        </a:p>
      </dgm:t>
    </dgm:pt>
    <dgm:pt modelId="{63C2C5EB-2EA5-466A-8020-E2DA33333B88}" type="pres">
      <dgm:prSet presAssocID="{357DAAED-A60A-4A3E-904A-291F81AC57AD}" presName="Triangle" presStyleLbl="alignNode1" presStyleIdx="5" presStyleCnt="13"/>
      <dgm:spPr>
        <a:solidFill>
          <a:schemeClr val="accent2"/>
        </a:solidFill>
        <a:ln>
          <a:noFill/>
        </a:ln>
      </dgm:spPr>
    </dgm:pt>
    <dgm:pt modelId="{BB7DFA19-26EC-4E7A-A2BC-60304F660C0B}" type="pres">
      <dgm:prSet presAssocID="{39275CA9-C6DD-4FE0-83A6-5342D4165644}" presName="sibTrans" presStyleCnt="0"/>
      <dgm:spPr/>
    </dgm:pt>
    <dgm:pt modelId="{9DF4ABF4-E25C-4B40-A84C-E4AD8FE7CCE4}" type="pres">
      <dgm:prSet presAssocID="{39275CA9-C6DD-4FE0-83A6-5342D4165644}" presName="space" presStyleCnt="0"/>
      <dgm:spPr/>
    </dgm:pt>
    <dgm:pt modelId="{B9248C70-EA84-4B2B-82C5-C4F0299F4959}" type="pres">
      <dgm:prSet presAssocID="{C50E5962-16D4-41B5-974D-55430BDDED29}" presName="composite" presStyleCnt="0"/>
      <dgm:spPr/>
    </dgm:pt>
    <dgm:pt modelId="{2A4B566A-F989-4A57-A210-7FA6C338FE0B}" type="pres">
      <dgm:prSet presAssocID="{C50E5962-16D4-41B5-974D-55430BDDED29}" presName="LShape" presStyleLbl="alignNode1" presStyleIdx="6" presStyleCnt="13"/>
      <dgm:spPr>
        <a:solidFill>
          <a:schemeClr val="accent2"/>
        </a:solidFill>
        <a:ln>
          <a:noFill/>
        </a:ln>
      </dgm:spPr>
    </dgm:pt>
    <dgm:pt modelId="{FB00811D-3D04-4376-A240-D4CD230C14BE}" type="pres">
      <dgm:prSet presAssocID="{C50E5962-16D4-41B5-974D-55430BDDED29}" presName="ParentText" presStyleLbl="revTx" presStyleIdx="3" presStyleCnt="7">
        <dgm:presLayoutVars>
          <dgm:chMax val="0"/>
          <dgm:chPref val="0"/>
          <dgm:bulletEnabled val="1"/>
        </dgm:presLayoutVars>
      </dgm:prSet>
      <dgm:spPr/>
      <dgm:t>
        <a:bodyPr/>
        <a:lstStyle/>
        <a:p>
          <a:endParaRPr lang="fi-FI"/>
        </a:p>
      </dgm:t>
    </dgm:pt>
    <dgm:pt modelId="{FABD89CA-2594-4DFC-8236-061CAAFC3E73}" type="pres">
      <dgm:prSet presAssocID="{C50E5962-16D4-41B5-974D-55430BDDED29}" presName="Triangle" presStyleLbl="alignNode1" presStyleIdx="7" presStyleCnt="13"/>
      <dgm:spPr>
        <a:solidFill>
          <a:schemeClr val="accent2"/>
        </a:solidFill>
        <a:ln>
          <a:noFill/>
        </a:ln>
      </dgm:spPr>
    </dgm:pt>
    <dgm:pt modelId="{7E4088FB-4190-4A8F-9C05-E563D86032BD}" type="pres">
      <dgm:prSet presAssocID="{847AC5D9-5F9B-4AE6-A949-ABA953ACDE95}" presName="sibTrans" presStyleCnt="0"/>
      <dgm:spPr/>
    </dgm:pt>
    <dgm:pt modelId="{393D576B-58C8-47BA-9C2A-7B03BAA2EC54}" type="pres">
      <dgm:prSet presAssocID="{847AC5D9-5F9B-4AE6-A949-ABA953ACDE95}" presName="space" presStyleCnt="0"/>
      <dgm:spPr/>
    </dgm:pt>
    <dgm:pt modelId="{08F4050D-128D-4B53-8CFA-43F900701DEE}" type="pres">
      <dgm:prSet presAssocID="{B3D27CBE-27A6-4854-AA85-118F1CBF0C31}" presName="composite" presStyleCnt="0"/>
      <dgm:spPr/>
    </dgm:pt>
    <dgm:pt modelId="{DFD5E769-6BF6-420D-8C1C-760581A01532}" type="pres">
      <dgm:prSet presAssocID="{B3D27CBE-27A6-4854-AA85-118F1CBF0C31}" presName="LShape" presStyleLbl="alignNode1" presStyleIdx="8" presStyleCnt="13"/>
      <dgm:spPr>
        <a:solidFill>
          <a:schemeClr val="accent2"/>
        </a:solidFill>
        <a:ln>
          <a:noFill/>
        </a:ln>
      </dgm:spPr>
    </dgm:pt>
    <dgm:pt modelId="{72313CAD-92F8-4FF5-A6EA-6217ECB34B3B}" type="pres">
      <dgm:prSet presAssocID="{B3D27CBE-27A6-4854-AA85-118F1CBF0C31}" presName="ParentText" presStyleLbl="revTx" presStyleIdx="4" presStyleCnt="7">
        <dgm:presLayoutVars>
          <dgm:chMax val="0"/>
          <dgm:chPref val="0"/>
          <dgm:bulletEnabled val="1"/>
        </dgm:presLayoutVars>
      </dgm:prSet>
      <dgm:spPr/>
      <dgm:t>
        <a:bodyPr/>
        <a:lstStyle/>
        <a:p>
          <a:endParaRPr lang="fi-FI"/>
        </a:p>
      </dgm:t>
    </dgm:pt>
    <dgm:pt modelId="{9EA63FB3-AB33-4801-B2BF-2634C2189AB3}" type="pres">
      <dgm:prSet presAssocID="{B3D27CBE-27A6-4854-AA85-118F1CBF0C31}" presName="Triangle" presStyleLbl="alignNode1" presStyleIdx="9" presStyleCnt="13"/>
      <dgm:spPr>
        <a:solidFill>
          <a:schemeClr val="accent2"/>
        </a:solidFill>
        <a:ln>
          <a:noFill/>
        </a:ln>
      </dgm:spPr>
    </dgm:pt>
    <dgm:pt modelId="{54ED94F9-6344-4BD6-978F-5A61389E6F69}" type="pres">
      <dgm:prSet presAssocID="{6A6A9B56-2E65-4B14-B62D-F1DE5245B97B}" presName="sibTrans" presStyleCnt="0"/>
      <dgm:spPr/>
    </dgm:pt>
    <dgm:pt modelId="{27BAB4D8-6084-4CB3-97B1-7D6A0E4EEAE3}" type="pres">
      <dgm:prSet presAssocID="{6A6A9B56-2E65-4B14-B62D-F1DE5245B97B}" presName="space" presStyleCnt="0"/>
      <dgm:spPr/>
    </dgm:pt>
    <dgm:pt modelId="{2B76C4C8-B4E0-4E10-B2C2-0A6C0B47B216}" type="pres">
      <dgm:prSet presAssocID="{982B9D44-0C11-4A2E-B86B-49370D32FB78}" presName="composite" presStyleCnt="0"/>
      <dgm:spPr/>
    </dgm:pt>
    <dgm:pt modelId="{0F0FC8AE-117A-4F3E-AE1C-43A02E67D6A2}" type="pres">
      <dgm:prSet presAssocID="{982B9D44-0C11-4A2E-B86B-49370D32FB78}" presName="LShape" presStyleLbl="alignNode1" presStyleIdx="10" presStyleCnt="13"/>
      <dgm:spPr>
        <a:solidFill>
          <a:schemeClr val="accent2"/>
        </a:solidFill>
        <a:ln>
          <a:noFill/>
        </a:ln>
      </dgm:spPr>
    </dgm:pt>
    <dgm:pt modelId="{36A7BF72-D704-454A-8795-E6B4E06FA618}" type="pres">
      <dgm:prSet presAssocID="{982B9D44-0C11-4A2E-B86B-49370D32FB78}" presName="ParentText" presStyleLbl="revTx" presStyleIdx="5" presStyleCnt="7">
        <dgm:presLayoutVars>
          <dgm:chMax val="0"/>
          <dgm:chPref val="0"/>
          <dgm:bulletEnabled val="1"/>
        </dgm:presLayoutVars>
      </dgm:prSet>
      <dgm:spPr/>
      <dgm:t>
        <a:bodyPr/>
        <a:lstStyle/>
        <a:p>
          <a:endParaRPr lang="fi-FI"/>
        </a:p>
      </dgm:t>
    </dgm:pt>
    <dgm:pt modelId="{B3A092FB-597E-4B51-A190-6EFF67A74766}" type="pres">
      <dgm:prSet presAssocID="{982B9D44-0C11-4A2E-B86B-49370D32FB78}" presName="Triangle" presStyleLbl="alignNode1" presStyleIdx="11" presStyleCnt="13"/>
      <dgm:spPr>
        <a:solidFill>
          <a:schemeClr val="accent2"/>
        </a:solidFill>
        <a:ln>
          <a:noFill/>
        </a:ln>
      </dgm:spPr>
    </dgm:pt>
    <dgm:pt modelId="{961AA670-023D-4718-BA65-AF02EF3329EA}" type="pres">
      <dgm:prSet presAssocID="{6D3FFE80-17D5-4AC9-BAE2-B0784505B4AB}" presName="sibTrans" presStyleCnt="0"/>
      <dgm:spPr/>
    </dgm:pt>
    <dgm:pt modelId="{89B8F503-3F6C-40BE-966E-D03FBE02E7DE}" type="pres">
      <dgm:prSet presAssocID="{6D3FFE80-17D5-4AC9-BAE2-B0784505B4AB}" presName="space" presStyleCnt="0"/>
      <dgm:spPr/>
    </dgm:pt>
    <dgm:pt modelId="{8F3F5F3A-D55E-4587-B3F2-177914658A35}" type="pres">
      <dgm:prSet presAssocID="{2BED4258-3982-4ED2-8665-4570D5B37A79}" presName="composite" presStyleCnt="0"/>
      <dgm:spPr/>
    </dgm:pt>
    <dgm:pt modelId="{57CC1D05-056D-4062-AEE7-9A45AF2316CC}" type="pres">
      <dgm:prSet presAssocID="{2BED4258-3982-4ED2-8665-4570D5B37A79}" presName="LShape" presStyleLbl="alignNode1" presStyleIdx="12" presStyleCnt="13"/>
      <dgm:spPr>
        <a:solidFill>
          <a:schemeClr val="accent2"/>
        </a:solidFill>
        <a:ln>
          <a:noFill/>
        </a:ln>
      </dgm:spPr>
    </dgm:pt>
    <dgm:pt modelId="{0249CE7C-0D40-4D27-8789-C17CD0FBFFB4}" type="pres">
      <dgm:prSet presAssocID="{2BED4258-3982-4ED2-8665-4570D5B37A79}" presName="ParentText" presStyleLbl="revTx" presStyleIdx="6" presStyleCnt="7">
        <dgm:presLayoutVars>
          <dgm:chMax val="0"/>
          <dgm:chPref val="0"/>
          <dgm:bulletEnabled val="1"/>
        </dgm:presLayoutVars>
      </dgm:prSet>
      <dgm:spPr/>
      <dgm:t>
        <a:bodyPr/>
        <a:lstStyle/>
        <a:p>
          <a:endParaRPr lang="fi-FI"/>
        </a:p>
      </dgm:t>
    </dgm:pt>
  </dgm:ptLst>
  <dgm:cxnLst>
    <dgm:cxn modelId="{87A30CFF-44A5-4E58-B170-78609DCBC20D}" type="presOf" srcId="{297426F7-5ACB-492F-BC06-5EEE5E690602}" destId="{504E3C9D-FFC7-45C4-A2D8-56ADB547DBFC}" srcOrd="0" destOrd="0" presId="urn:microsoft.com/office/officeart/2009/3/layout/StepUpProcess"/>
    <dgm:cxn modelId="{975E2DF8-84A9-4285-B5B2-F01FFCD77EB8}" type="presOf" srcId="{A4C7097B-E911-4AFF-8156-8493DD81B485}" destId="{297C70B4-2B60-4B6A-87DC-15DC1C44DC23}" srcOrd="0" destOrd="0" presId="urn:microsoft.com/office/officeart/2009/3/layout/StepUpProcess"/>
    <dgm:cxn modelId="{33FE69DD-A82D-4663-AFCE-EC1416958345}" type="presOf" srcId="{C50E5962-16D4-41B5-974D-55430BDDED29}" destId="{FB00811D-3D04-4376-A240-D4CD230C14BE}" srcOrd="0" destOrd="0" presId="urn:microsoft.com/office/officeart/2009/3/layout/StepUpProcess"/>
    <dgm:cxn modelId="{209583ED-7CB9-416A-B86D-FB8FD1A7ED10}" srcId="{297426F7-5ACB-492F-BC06-5EEE5E690602}" destId="{A4C7097B-E911-4AFF-8156-8493DD81B485}" srcOrd="1" destOrd="0" parTransId="{6FB7AF58-F52F-4E1F-A677-DDDF20CD82DB}" sibTransId="{314D98A8-93B2-4D56-8FAE-74EA279C599B}"/>
    <dgm:cxn modelId="{365514F2-E5E8-4844-9C45-DC2DA6B02CB5}" srcId="{297426F7-5ACB-492F-BC06-5EEE5E690602}" destId="{12231DE2-BB67-4CBD-93FE-3D1A302FCFC5}" srcOrd="0" destOrd="0" parTransId="{534E8110-054F-4D51-88C2-D7D092754F41}" sibTransId="{21A8E74D-7BEE-4A3A-9545-6A723B1571D1}"/>
    <dgm:cxn modelId="{ADB889E0-0C7E-4113-945F-4CE685D019FE}" type="presOf" srcId="{12231DE2-BB67-4CBD-93FE-3D1A302FCFC5}" destId="{25CBCEE5-59E9-4062-BB1B-BA1E607CB714}" srcOrd="0" destOrd="0" presId="urn:microsoft.com/office/officeart/2009/3/layout/StepUpProcess"/>
    <dgm:cxn modelId="{7FC869F9-2454-4870-847F-87340E9975AF}" srcId="{297426F7-5ACB-492F-BC06-5EEE5E690602}" destId="{B3D27CBE-27A6-4854-AA85-118F1CBF0C31}" srcOrd="4" destOrd="0" parTransId="{9CF2337A-FEE9-436F-9DCD-061CDA3DCD03}" sibTransId="{6A6A9B56-2E65-4B14-B62D-F1DE5245B97B}"/>
    <dgm:cxn modelId="{9F6E8D2A-4335-4F7E-B1B3-8B60217274A9}" type="presOf" srcId="{2BED4258-3982-4ED2-8665-4570D5B37A79}" destId="{0249CE7C-0D40-4D27-8789-C17CD0FBFFB4}" srcOrd="0" destOrd="0" presId="urn:microsoft.com/office/officeart/2009/3/layout/StepUpProcess"/>
    <dgm:cxn modelId="{1F660A84-0D0E-48B6-93EA-E65778DD2804}" srcId="{297426F7-5ACB-492F-BC06-5EEE5E690602}" destId="{357DAAED-A60A-4A3E-904A-291F81AC57AD}" srcOrd="2" destOrd="0" parTransId="{22A2A2C9-4E5A-4E37-BE15-E88B10502DFC}" sibTransId="{39275CA9-C6DD-4FE0-83A6-5342D4165644}"/>
    <dgm:cxn modelId="{A26A4470-64BA-43A0-ADCE-F6B6D9FCBBC7}" type="presOf" srcId="{357DAAED-A60A-4A3E-904A-291F81AC57AD}" destId="{8209B29F-2504-4A28-A3EB-6BD04F75F24C}" srcOrd="0" destOrd="0" presId="urn:microsoft.com/office/officeart/2009/3/layout/StepUpProcess"/>
    <dgm:cxn modelId="{0A6409C7-D5D8-49F8-96EA-D0AEB963A756}" srcId="{297426F7-5ACB-492F-BC06-5EEE5E690602}" destId="{982B9D44-0C11-4A2E-B86B-49370D32FB78}" srcOrd="5" destOrd="0" parTransId="{20655587-0A1D-45E2-AE1D-181147A93651}" sibTransId="{6D3FFE80-17D5-4AC9-BAE2-B0784505B4AB}"/>
    <dgm:cxn modelId="{B7CEAE9D-3672-464D-8B32-7FBCF36E0627}" type="presOf" srcId="{B3D27CBE-27A6-4854-AA85-118F1CBF0C31}" destId="{72313CAD-92F8-4FF5-A6EA-6217ECB34B3B}" srcOrd="0" destOrd="0" presId="urn:microsoft.com/office/officeart/2009/3/layout/StepUpProcess"/>
    <dgm:cxn modelId="{50490489-D1F3-442F-AFC5-B655C7EAB5C2}" srcId="{297426F7-5ACB-492F-BC06-5EEE5E690602}" destId="{C50E5962-16D4-41B5-974D-55430BDDED29}" srcOrd="3" destOrd="0" parTransId="{973CB38C-55E6-4E2C-A99C-C5276F8E4329}" sibTransId="{847AC5D9-5F9B-4AE6-A949-ABA953ACDE95}"/>
    <dgm:cxn modelId="{4706E231-93A7-401C-84CF-ADCB1609DA24}" srcId="{297426F7-5ACB-492F-BC06-5EEE5E690602}" destId="{2BED4258-3982-4ED2-8665-4570D5B37A79}" srcOrd="6" destOrd="0" parTransId="{305C953B-984F-4B7F-944F-AB66ED85C530}" sibTransId="{EB353643-61FE-40E7-8B77-56D9FA3BD516}"/>
    <dgm:cxn modelId="{F341998F-8E4F-4D50-BE60-2EF1559091A0}" type="presOf" srcId="{982B9D44-0C11-4A2E-B86B-49370D32FB78}" destId="{36A7BF72-D704-454A-8795-E6B4E06FA618}" srcOrd="0" destOrd="0" presId="urn:microsoft.com/office/officeart/2009/3/layout/StepUpProcess"/>
    <dgm:cxn modelId="{DD1F442F-18D1-4B95-8E47-B40434FB5812}" type="presParOf" srcId="{504E3C9D-FFC7-45C4-A2D8-56ADB547DBFC}" destId="{F8CF5507-A54D-4E41-9DF1-0B4A5E3A7BBD}" srcOrd="0" destOrd="0" presId="urn:microsoft.com/office/officeart/2009/3/layout/StepUpProcess"/>
    <dgm:cxn modelId="{DFD355F3-8A48-49D9-B90C-A83118778962}" type="presParOf" srcId="{F8CF5507-A54D-4E41-9DF1-0B4A5E3A7BBD}" destId="{1B21C378-ECE6-4ABB-8841-8AF7D1387203}" srcOrd="0" destOrd="0" presId="urn:microsoft.com/office/officeart/2009/3/layout/StepUpProcess"/>
    <dgm:cxn modelId="{38D33527-AA7B-42E6-B9CA-F1DD5505E576}" type="presParOf" srcId="{F8CF5507-A54D-4E41-9DF1-0B4A5E3A7BBD}" destId="{25CBCEE5-59E9-4062-BB1B-BA1E607CB714}" srcOrd="1" destOrd="0" presId="urn:microsoft.com/office/officeart/2009/3/layout/StepUpProcess"/>
    <dgm:cxn modelId="{154C79F7-F9D4-40D3-9C71-6CD59701F4B4}" type="presParOf" srcId="{F8CF5507-A54D-4E41-9DF1-0B4A5E3A7BBD}" destId="{1CBFC159-90F9-42A2-BCB8-9231A8478D9D}" srcOrd="2" destOrd="0" presId="urn:microsoft.com/office/officeart/2009/3/layout/StepUpProcess"/>
    <dgm:cxn modelId="{B46823EB-E950-4C82-9E8D-9B154EA749CA}" type="presParOf" srcId="{504E3C9D-FFC7-45C4-A2D8-56ADB547DBFC}" destId="{C9D1BA0C-B6F7-4C13-9DF1-C51B70B8A35C}" srcOrd="1" destOrd="0" presId="urn:microsoft.com/office/officeart/2009/3/layout/StepUpProcess"/>
    <dgm:cxn modelId="{3F4DFEAF-7C03-44DF-A568-EBB10547977B}" type="presParOf" srcId="{C9D1BA0C-B6F7-4C13-9DF1-C51B70B8A35C}" destId="{A56575EB-5776-4A96-95C8-7004438547F7}" srcOrd="0" destOrd="0" presId="urn:microsoft.com/office/officeart/2009/3/layout/StepUpProcess"/>
    <dgm:cxn modelId="{2572AFE2-F9E9-48E8-84B8-AF1C450125C1}" type="presParOf" srcId="{504E3C9D-FFC7-45C4-A2D8-56ADB547DBFC}" destId="{DFBE0622-6F1B-4AA6-81D3-7180FC34A955}" srcOrd="2" destOrd="0" presId="urn:microsoft.com/office/officeart/2009/3/layout/StepUpProcess"/>
    <dgm:cxn modelId="{C3782172-1115-43FC-B298-2A4B6E9D1812}" type="presParOf" srcId="{DFBE0622-6F1B-4AA6-81D3-7180FC34A955}" destId="{35E53E34-F716-4824-806B-E0E1857B528E}" srcOrd="0" destOrd="0" presId="urn:microsoft.com/office/officeart/2009/3/layout/StepUpProcess"/>
    <dgm:cxn modelId="{1FD824B8-B9FE-42CE-982B-E120E9629AA5}" type="presParOf" srcId="{DFBE0622-6F1B-4AA6-81D3-7180FC34A955}" destId="{297C70B4-2B60-4B6A-87DC-15DC1C44DC23}" srcOrd="1" destOrd="0" presId="urn:microsoft.com/office/officeart/2009/3/layout/StepUpProcess"/>
    <dgm:cxn modelId="{BBCE0D90-26C6-4794-B543-2AF2573FA908}" type="presParOf" srcId="{DFBE0622-6F1B-4AA6-81D3-7180FC34A955}" destId="{CB6D3EC6-7B8D-4AE7-90B2-4ED9895C74D7}" srcOrd="2" destOrd="0" presId="urn:microsoft.com/office/officeart/2009/3/layout/StepUpProcess"/>
    <dgm:cxn modelId="{FD2F537A-4F3A-479D-B578-EE2C2065B45C}" type="presParOf" srcId="{504E3C9D-FFC7-45C4-A2D8-56ADB547DBFC}" destId="{8B2BB021-59A2-4195-AC25-4D3E1DB67B9C}" srcOrd="3" destOrd="0" presId="urn:microsoft.com/office/officeart/2009/3/layout/StepUpProcess"/>
    <dgm:cxn modelId="{982C923D-B2B6-4481-88D0-B09E5110C32A}" type="presParOf" srcId="{8B2BB021-59A2-4195-AC25-4D3E1DB67B9C}" destId="{A120E239-5F6F-4D2A-857D-9B0063EC585C}" srcOrd="0" destOrd="0" presId="urn:microsoft.com/office/officeart/2009/3/layout/StepUpProcess"/>
    <dgm:cxn modelId="{97592623-3531-4E47-AEEF-AE1F155748A8}" type="presParOf" srcId="{504E3C9D-FFC7-45C4-A2D8-56ADB547DBFC}" destId="{C07FB43D-565B-4B88-8EA1-8928865B46AD}" srcOrd="4" destOrd="0" presId="urn:microsoft.com/office/officeart/2009/3/layout/StepUpProcess"/>
    <dgm:cxn modelId="{AA12D74C-6A45-434A-AB29-7CC1B6E3D251}" type="presParOf" srcId="{C07FB43D-565B-4B88-8EA1-8928865B46AD}" destId="{3DFD7A89-C5A2-4157-B9FD-7819B5AF493C}" srcOrd="0" destOrd="0" presId="urn:microsoft.com/office/officeart/2009/3/layout/StepUpProcess"/>
    <dgm:cxn modelId="{705FD407-F75D-41A2-8021-E0E683050EBB}" type="presParOf" srcId="{C07FB43D-565B-4B88-8EA1-8928865B46AD}" destId="{8209B29F-2504-4A28-A3EB-6BD04F75F24C}" srcOrd="1" destOrd="0" presId="urn:microsoft.com/office/officeart/2009/3/layout/StepUpProcess"/>
    <dgm:cxn modelId="{853C2204-FBFE-43FF-82CA-7A61638B9644}" type="presParOf" srcId="{C07FB43D-565B-4B88-8EA1-8928865B46AD}" destId="{63C2C5EB-2EA5-466A-8020-E2DA33333B88}" srcOrd="2" destOrd="0" presId="urn:microsoft.com/office/officeart/2009/3/layout/StepUpProcess"/>
    <dgm:cxn modelId="{2758552E-1A9C-489C-84AC-83943DD67132}" type="presParOf" srcId="{504E3C9D-FFC7-45C4-A2D8-56ADB547DBFC}" destId="{BB7DFA19-26EC-4E7A-A2BC-60304F660C0B}" srcOrd="5" destOrd="0" presId="urn:microsoft.com/office/officeart/2009/3/layout/StepUpProcess"/>
    <dgm:cxn modelId="{E4D19E38-B7BB-41F7-BFD0-E0BE72928385}" type="presParOf" srcId="{BB7DFA19-26EC-4E7A-A2BC-60304F660C0B}" destId="{9DF4ABF4-E25C-4B40-A84C-E4AD8FE7CCE4}" srcOrd="0" destOrd="0" presId="urn:microsoft.com/office/officeart/2009/3/layout/StepUpProcess"/>
    <dgm:cxn modelId="{34139F38-2A17-497B-AABB-3C8B9CD36C49}" type="presParOf" srcId="{504E3C9D-FFC7-45C4-A2D8-56ADB547DBFC}" destId="{B9248C70-EA84-4B2B-82C5-C4F0299F4959}" srcOrd="6" destOrd="0" presId="urn:microsoft.com/office/officeart/2009/3/layout/StepUpProcess"/>
    <dgm:cxn modelId="{F6FF5CE7-F062-4FBD-9CB0-5529E609FBAC}" type="presParOf" srcId="{B9248C70-EA84-4B2B-82C5-C4F0299F4959}" destId="{2A4B566A-F989-4A57-A210-7FA6C338FE0B}" srcOrd="0" destOrd="0" presId="urn:microsoft.com/office/officeart/2009/3/layout/StepUpProcess"/>
    <dgm:cxn modelId="{9B4B8639-08BD-4043-A439-FA34038E763D}" type="presParOf" srcId="{B9248C70-EA84-4B2B-82C5-C4F0299F4959}" destId="{FB00811D-3D04-4376-A240-D4CD230C14BE}" srcOrd="1" destOrd="0" presId="urn:microsoft.com/office/officeart/2009/3/layout/StepUpProcess"/>
    <dgm:cxn modelId="{1AAB9CB6-A366-4D73-9F21-F412FA2D4531}" type="presParOf" srcId="{B9248C70-EA84-4B2B-82C5-C4F0299F4959}" destId="{FABD89CA-2594-4DFC-8236-061CAAFC3E73}" srcOrd="2" destOrd="0" presId="urn:microsoft.com/office/officeart/2009/3/layout/StepUpProcess"/>
    <dgm:cxn modelId="{80A9B186-FC64-4043-9235-80ABE18F5BBC}" type="presParOf" srcId="{504E3C9D-FFC7-45C4-A2D8-56ADB547DBFC}" destId="{7E4088FB-4190-4A8F-9C05-E563D86032BD}" srcOrd="7" destOrd="0" presId="urn:microsoft.com/office/officeart/2009/3/layout/StepUpProcess"/>
    <dgm:cxn modelId="{216F0564-2365-443E-92D2-31C3D233F458}" type="presParOf" srcId="{7E4088FB-4190-4A8F-9C05-E563D86032BD}" destId="{393D576B-58C8-47BA-9C2A-7B03BAA2EC54}" srcOrd="0" destOrd="0" presId="urn:microsoft.com/office/officeart/2009/3/layout/StepUpProcess"/>
    <dgm:cxn modelId="{932FA2B5-7656-4A5E-B579-8C59E85745A9}" type="presParOf" srcId="{504E3C9D-FFC7-45C4-A2D8-56ADB547DBFC}" destId="{08F4050D-128D-4B53-8CFA-43F900701DEE}" srcOrd="8" destOrd="0" presId="urn:microsoft.com/office/officeart/2009/3/layout/StepUpProcess"/>
    <dgm:cxn modelId="{F2090C49-66A0-4B14-A400-C4441AC9F8CE}" type="presParOf" srcId="{08F4050D-128D-4B53-8CFA-43F900701DEE}" destId="{DFD5E769-6BF6-420D-8C1C-760581A01532}" srcOrd="0" destOrd="0" presId="urn:microsoft.com/office/officeart/2009/3/layout/StepUpProcess"/>
    <dgm:cxn modelId="{7C7B2A2E-5EE9-4E50-A4E8-8C2688758A05}" type="presParOf" srcId="{08F4050D-128D-4B53-8CFA-43F900701DEE}" destId="{72313CAD-92F8-4FF5-A6EA-6217ECB34B3B}" srcOrd="1" destOrd="0" presId="urn:microsoft.com/office/officeart/2009/3/layout/StepUpProcess"/>
    <dgm:cxn modelId="{0EFC8A2D-E744-4CB7-B6F0-519E218B35F8}" type="presParOf" srcId="{08F4050D-128D-4B53-8CFA-43F900701DEE}" destId="{9EA63FB3-AB33-4801-B2BF-2634C2189AB3}" srcOrd="2" destOrd="0" presId="urn:microsoft.com/office/officeart/2009/3/layout/StepUpProcess"/>
    <dgm:cxn modelId="{3D793DD1-5E2B-4ED7-907B-EC3EF09EC2D3}" type="presParOf" srcId="{504E3C9D-FFC7-45C4-A2D8-56ADB547DBFC}" destId="{54ED94F9-6344-4BD6-978F-5A61389E6F69}" srcOrd="9" destOrd="0" presId="urn:microsoft.com/office/officeart/2009/3/layout/StepUpProcess"/>
    <dgm:cxn modelId="{996DF114-9FC3-438A-9D0C-66D48B055E65}" type="presParOf" srcId="{54ED94F9-6344-4BD6-978F-5A61389E6F69}" destId="{27BAB4D8-6084-4CB3-97B1-7D6A0E4EEAE3}" srcOrd="0" destOrd="0" presId="urn:microsoft.com/office/officeart/2009/3/layout/StepUpProcess"/>
    <dgm:cxn modelId="{E961D7CB-850C-4F8A-90CF-9DAB7827DE61}" type="presParOf" srcId="{504E3C9D-FFC7-45C4-A2D8-56ADB547DBFC}" destId="{2B76C4C8-B4E0-4E10-B2C2-0A6C0B47B216}" srcOrd="10" destOrd="0" presId="urn:microsoft.com/office/officeart/2009/3/layout/StepUpProcess"/>
    <dgm:cxn modelId="{D19587D7-82A1-4080-AD4C-DD41A64CC439}" type="presParOf" srcId="{2B76C4C8-B4E0-4E10-B2C2-0A6C0B47B216}" destId="{0F0FC8AE-117A-4F3E-AE1C-43A02E67D6A2}" srcOrd="0" destOrd="0" presId="urn:microsoft.com/office/officeart/2009/3/layout/StepUpProcess"/>
    <dgm:cxn modelId="{5CBA8531-392D-44F8-825A-E274C30FED7E}" type="presParOf" srcId="{2B76C4C8-B4E0-4E10-B2C2-0A6C0B47B216}" destId="{36A7BF72-D704-454A-8795-E6B4E06FA618}" srcOrd="1" destOrd="0" presId="urn:microsoft.com/office/officeart/2009/3/layout/StepUpProcess"/>
    <dgm:cxn modelId="{DE07F9AA-A97C-46DD-970C-352F98D741E6}" type="presParOf" srcId="{2B76C4C8-B4E0-4E10-B2C2-0A6C0B47B216}" destId="{B3A092FB-597E-4B51-A190-6EFF67A74766}" srcOrd="2" destOrd="0" presId="urn:microsoft.com/office/officeart/2009/3/layout/StepUpProcess"/>
    <dgm:cxn modelId="{7E246565-5697-4FFA-99F4-CDDE8161D2F0}" type="presParOf" srcId="{504E3C9D-FFC7-45C4-A2D8-56ADB547DBFC}" destId="{961AA670-023D-4718-BA65-AF02EF3329EA}" srcOrd="11" destOrd="0" presId="urn:microsoft.com/office/officeart/2009/3/layout/StepUpProcess"/>
    <dgm:cxn modelId="{FE9B56C4-CC03-4493-B66F-E2D0E0CCCDBE}" type="presParOf" srcId="{961AA670-023D-4718-BA65-AF02EF3329EA}" destId="{89B8F503-3F6C-40BE-966E-D03FBE02E7DE}" srcOrd="0" destOrd="0" presId="urn:microsoft.com/office/officeart/2009/3/layout/StepUpProcess"/>
    <dgm:cxn modelId="{761BC255-AAB2-4261-A95E-34F46617C533}" type="presParOf" srcId="{504E3C9D-FFC7-45C4-A2D8-56ADB547DBFC}" destId="{8F3F5F3A-D55E-4587-B3F2-177914658A35}" srcOrd="12" destOrd="0" presId="urn:microsoft.com/office/officeart/2009/3/layout/StepUpProcess"/>
    <dgm:cxn modelId="{964B5C04-7D39-4D5F-B733-A46D746430B7}" type="presParOf" srcId="{8F3F5F3A-D55E-4587-B3F2-177914658A35}" destId="{57CC1D05-056D-4062-AEE7-9A45AF2316CC}" srcOrd="0" destOrd="0" presId="urn:microsoft.com/office/officeart/2009/3/layout/StepUpProcess"/>
    <dgm:cxn modelId="{455CF255-2371-4734-A45B-C7753DCD32C0}" type="presParOf" srcId="{8F3F5F3A-D55E-4587-B3F2-177914658A35}" destId="{0249CE7C-0D40-4D27-8789-C17CD0FBFFB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7426F7-5ACB-492F-BC06-5EEE5E690602}" type="doc">
      <dgm:prSet loTypeId="urn:microsoft.com/office/officeart/2009/3/layout/StepUpProcess" loCatId="process" qsTypeId="urn:microsoft.com/office/officeart/2005/8/quickstyle/simple1" qsCatId="simple" csTypeId="urn:microsoft.com/office/officeart/2005/8/colors/accent0_3" csCatId="mainScheme" phldr="1"/>
      <dgm:spPr/>
      <dgm:t>
        <a:bodyPr/>
        <a:lstStyle/>
        <a:p>
          <a:endParaRPr lang="fi-FI"/>
        </a:p>
      </dgm:t>
    </dgm:pt>
    <dgm:pt modelId="{12231DE2-BB67-4CBD-93FE-3D1A302FCFC5}">
      <dgm:prSet phldrT="[Teksti]"/>
      <dgm:spPr/>
      <dgm:t>
        <a:bodyPr/>
        <a:lstStyle/>
        <a:p>
          <a:r>
            <a:rPr lang="fi-FI" b="1" dirty="0" smtClean="0"/>
            <a:t>Motiivi ammatinvaihtoon</a:t>
          </a:r>
          <a:endParaRPr lang="fi-FI" b="1" dirty="0"/>
        </a:p>
      </dgm:t>
    </dgm:pt>
    <dgm:pt modelId="{534E8110-054F-4D51-88C2-D7D092754F41}" type="parTrans" cxnId="{365514F2-E5E8-4844-9C45-DC2DA6B02CB5}">
      <dgm:prSet/>
      <dgm:spPr/>
      <dgm:t>
        <a:bodyPr/>
        <a:lstStyle/>
        <a:p>
          <a:endParaRPr lang="fi-FI"/>
        </a:p>
      </dgm:t>
    </dgm:pt>
    <dgm:pt modelId="{21A8E74D-7BEE-4A3A-9545-6A723B1571D1}" type="sibTrans" cxnId="{365514F2-E5E8-4844-9C45-DC2DA6B02CB5}">
      <dgm:prSet/>
      <dgm:spPr/>
      <dgm:t>
        <a:bodyPr/>
        <a:lstStyle/>
        <a:p>
          <a:endParaRPr lang="fi-FI"/>
        </a:p>
      </dgm:t>
    </dgm:pt>
    <dgm:pt modelId="{A4C7097B-E911-4AFF-8156-8493DD81B485}">
      <dgm:prSet phldrT="[Teksti]"/>
      <dgm:spPr/>
      <dgm:t>
        <a:bodyPr/>
        <a:lstStyle/>
        <a:p>
          <a:r>
            <a:rPr lang="fi-FI" b="1" dirty="0" smtClean="0"/>
            <a:t>Opiskeluun haku</a:t>
          </a:r>
          <a:endParaRPr lang="fi-FI" b="1" dirty="0"/>
        </a:p>
      </dgm:t>
    </dgm:pt>
    <dgm:pt modelId="{6FB7AF58-F52F-4E1F-A677-DDDF20CD82DB}" type="parTrans" cxnId="{209583ED-7CB9-416A-B86D-FB8FD1A7ED10}">
      <dgm:prSet/>
      <dgm:spPr/>
      <dgm:t>
        <a:bodyPr/>
        <a:lstStyle/>
        <a:p>
          <a:endParaRPr lang="fi-FI"/>
        </a:p>
      </dgm:t>
    </dgm:pt>
    <dgm:pt modelId="{314D98A8-93B2-4D56-8FAE-74EA279C599B}" type="sibTrans" cxnId="{209583ED-7CB9-416A-B86D-FB8FD1A7ED10}">
      <dgm:prSet/>
      <dgm:spPr/>
      <dgm:t>
        <a:bodyPr/>
        <a:lstStyle/>
        <a:p>
          <a:endParaRPr lang="fi-FI"/>
        </a:p>
      </dgm:t>
    </dgm:pt>
    <dgm:pt modelId="{357DAAED-A60A-4A3E-904A-291F81AC57AD}">
      <dgm:prSet phldrT="[Teksti]"/>
      <dgm:spPr/>
      <dgm:t>
        <a:bodyPr/>
        <a:lstStyle/>
        <a:p>
          <a:r>
            <a:rPr lang="fi-FI" b="1" dirty="0" smtClean="0"/>
            <a:t>Rahoitus </a:t>
          </a:r>
          <a:endParaRPr lang="fi-FI" b="1" dirty="0"/>
        </a:p>
      </dgm:t>
    </dgm:pt>
    <dgm:pt modelId="{22A2A2C9-4E5A-4E37-BE15-E88B10502DFC}" type="parTrans" cxnId="{1F660A84-0D0E-48B6-93EA-E65778DD2804}">
      <dgm:prSet/>
      <dgm:spPr/>
      <dgm:t>
        <a:bodyPr/>
        <a:lstStyle/>
        <a:p>
          <a:endParaRPr lang="fi-FI"/>
        </a:p>
      </dgm:t>
    </dgm:pt>
    <dgm:pt modelId="{39275CA9-C6DD-4FE0-83A6-5342D4165644}" type="sibTrans" cxnId="{1F660A84-0D0E-48B6-93EA-E65778DD2804}">
      <dgm:prSet/>
      <dgm:spPr/>
      <dgm:t>
        <a:bodyPr/>
        <a:lstStyle/>
        <a:p>
          <a:endParaRPr lang="fi-FI"/>
        </a:p>
      </dgm:t>
    </dgm:pt>
    <dgm:pt modelId="{982B9D44-0C11-4A2E-B86B-49370D32FB78}">
      <dgm:prSet phldrT="[Teksti]"/>
      <dgm:spPr/>
      <dgm:t>
        <a:bodyPr/>
        <a:lstStyle/>
        <a:p>
          <a:r>
            <a:rPr lang="fi-FI" b="1" dirty="0" smtClean="0"/>
            <a:t>Työnhaku</a:t>
          </a:r>
          <a:endParaRPr lang="fi-FI" b="1" dirty="0"/>
        </a:p>
      </dgm:t>
    </dgm:pt>
    <dgm:pt modelId="{20655587-0A1D-45E2-AE1D-181147A93651}" type="parTrans" cxnId="{0A6409C7-D5D8-49F8-96EA-D0AEB963A756}">
      <dgm:prSet/>
      <dgm:spPr/>
      <dgm:t>
        <a:bodyPr/>
        <a:lstStyle/>
        <a:p>
          <a:endParaRPr lang="fi-FI"/>
        </a:p>
      </dgm:t>
    </dgm:pt>
    <dgm:pt modelId="{6D3FFE80-17D5-4AC9-BAE2-B0784505B4AB}" type="sibTrans" cxnId="{0A6409C7-D5D8-49F8-96EA-D0AEB963A756}">
      <dgm:prSet/>
      <dgm:spPr/>
      <dgm:t>
        <a:bodyPr/>
        <a:lstStyle/>
        <a:p>
          <a:endParaRPr lang="fi-FI"/>
        </a:p>
      </dgm:t>
    </dgm:pt>
    <dgm:pt modelId="{C50E5962-16D4-41B5-974D-55430BDDED29}">
      <dgm:prSet phldrT="[Teksti]"/>
      <dgm:spPr/>
      <dgm:t>
        <a:bodyPr/>
        <a:lstStyle/>
        <a:p>
          <a:r>
            <a:rPr lang="fi-FI" b="1" dirty="0" smtClean="0"/>
            <a:t>Opiskelu, opiskelutaidot, motivaatio </a:t>
          </a:r>
          <a:endParaRPr lang="fi-FI" b="1" dirty="0"/>
        </a:p>
      </dgm:t>
    </dgm:pt>
    <dgm:pt modelId="{973CB38C-55E6-4E2C-A99C-C5276F8E4329}" type="parTrans" cxnId="{50490489-D1F3-442F-AFC5-B655C7EAB5C2}">
      <dgm:prSet/>
      <dgm:spPr/>
      <dgm:t>
        <a:bodyPr/>
        <a:lstStyle/>
        <a:p>
          <a:endParaRPr lang="fi-FI"/>
        </a:p>
      </dgm:t>
    </dgm:pt>
    <dgm:pt modelId="{847AC5D9-5F9B-4AE6-A949-ABA953ACDE95}" type="sibTrans" cxnId="{50490489-D1F3-442F-AFC5-B655C7EAB5C2}">
      <dgm:prSet/>
      <dgm:spPr/>
      <dgm:t>
        <a:bodyPr/>
        <a:lstStyle/>
        <a:p>
          <a:endParaRPr lang="fi-FI"/>
        </a:p>
      </dgm:t>
    </dgm:pt>
    <dgm:pt modelId="{2BED4258-3982-4ED2-8665-4570D5B37A79}">
      <dgm:prSet phldrT="[Teksti]"/>
      <dgm:spPr/>
      <dgm:t>
        <a:bodyPr/>
        <a:lstStyle/>
        <a:p>
          <a:r>
            <a:rPr lang="fi-FI" b="1" dirty="0" smtClean="0"/>
            <a:t>Ammatti-identiteetti</a:t>
          </a:r>
          <a:endParaRPr lang="fi-FI" b="1" dirty="0"/>
        </a:p>
      </dgm:t>
    </dgm:pt>
    <dgm:pt modelId="{305C953B-984F-4B7F-944F-AB66ED85C530}" type="parTrans" cxnId="{4706E231-93A7-401C-84CF-ADCB1609DA24}">
      <dgm:prSet/>
      <dgm:spPr/>
      <dgm:t>
        <a:bodyPr/>
        <a:lstStyle/>
        <a:p>
          <a:endParaRPr lang="fi-FI"/>
        </a:p>
      </dgm:t>
    </dgm:pt>
    <dgm:pt modelId="{EB353643-61FE-40E7-8B77-56D9FA3BD516}" type="sibTrans" cxnId="{4706E231-93A7-401C-84CF-ADCB1609DA24}">
      <dgm:prSet/>
      <dgm:spPr/>
      <dgm:t>
        <a:bodyPr/>
        <a:lstStyle/>
        <a:p>
          <a:endParaRPr lang="fi-FI"/>
        </a:p>
      </dgm:t>
    </dgm:pt>
    <dgm:pt modelId="{B3D27CBE-27A6-4854-AA85-118F1CBF0C31}">
      <dgm:prSet phldrT="[Teksti]"/>
      <dgm:spPr/>
      <dgm:t>
        <a:bodyPr/>
        <a:lstStyle/>
        <a:p>
          <a:r>
            <a:rPr lang="fi-FI" b="1" dirty="0" smtClean="0"/>
            <a:t>Verkottuminen</a:t>
          </a:r>
          <a:endParaRPr lang="fi-FI" b="1" dirty="0"/>
        </a:p>
      </dgm:t>
    </dgm:pt>
    <dgm:pt modelId="{6A6A9B56-2E65-4B14-B62D-F1DE5245B97B}" type="sibTrans" cxnId="{7FC869F9-2454-4870-847F-87340E9975AF}">
      <dgm:prSet/>
      <dgm:spPr/>
      <dgm:t>
        <a:bodyPr/>
        <a:lstStyle/>
        <a:p>
          <a:endParaRPr lang="fi-FI"/>
        </a:p>
      </dgm:t>
    </dgm:pt>
    <dgm:pt modelId="{9CF2337A-FEE9-436F-9DCD-061CDA3DCD03}" type="parTrans" cxnId="{7FC869F9-2454-4870-847F-87340E9975AF}">
      <dgm:prSet/>
      <dgm:spPr/>
      <dgm:t>
        <a:bodyPr/>
        <a:lstStyle/>
        <a:p>
          <a:endParaRPr lang="fi-FI"/>
        </a:p>
      </dgm:t>
    </dgm:pt>
    <dgm:pt modelId="{504E3C9D-FFC7-45C4-A2D8-56ADB547DBFC}" type="pres">
      <dgm:prSet presAssocID="{297426F7-5ACB-492F-BC06-5EEE5E690602}" presName="rootnode" presStyleCnt="0">
        <dgm:presLayoutVars>
          <dgm:chMax/>
          <dgm:chPref/>
          <dgm:dir/>
          <dgm:animLvl val="lvl"/>
        </dgm:presLayoutVars>
      </dgm:prSet>
      <dgm:spPr/>
      <dgm:t>
        <a:bodyPr/>
        <a:lstStyle/>
        <a:p>
          <a:endParaRPr lang="fi-FI"/>
        </a:p>
      </dgm:t>
    </dgm:pt>
    <dgm:pt modelId="{F8CF5507-A54D-4E41-9DF1-0B4A5E3A7BBD}" type="pres">
      <dgm:prSet presAssocID="{12231DE2-BB67-4CBD-93FE-3D1A302FCFC5}" presName="composite" presStyleCnt="0"/>
      <dgm:spPr/>
    </dgm:pt>
    <dgm:pt modelId="{1B21C378-ECE6-4ABB-8841-8AF7D1387203}" type="pres">
      <dgm:prSet presAssocID="{12231DE2-BB67-4CBD-93FE-3D1A302FCFC5}" presName="LShape" presStyleLbl="alignNode1" presStyleIdx="0" presStyleCnt="13"/>
      <dgm:spPr>
        <a:solidFill>
          <a:schemeClr val="accent2"/>
        </a:solidFill>
        <a:ln>
          <a:noFill/>
        </a:ln>
      </dgm:spPr>
    </dgm:pt>
    <dgm:pt modelId="{25CBCEE5-59E9-4062-BB1B-BA1E607CB714}" type="pres">
      <dgm:prSet presAssocID="{12231DE2-BB67-4CBD-93FE-3D1A302FCFC5}" presName="ParentText" presStyleLbl="revTx" presStyleIdx="0" presStyleCnt="7">
        <dgm:presLayoutVars>
          <dgm:chMax val="0"/>
          <dgm:chPref val="0"/>
          <dgm:bulletEnabled val="1"/>
        </dgm:presLayoutVars>
      </dgm:prSet>
      <dgm:spPr/>
      <dgm:t>
        <a:bodyPr/>
        <a:lstStyle/>
        <a:p>
          <a:endParaRPr lang="fi-FI"/>
        </a:p>
      </dgm:t>
    </dgm:pt>
    <dgm:pt modelId="{1CBFC159-90F9-42A2-BCB8-9231A8478D9D}" type="pres">
      <dgm:prSet presAssocID="{12231DE2-BB67-4CBD-93FE-3D1A302FCFC5}" presName="Triangle" presStyleLbl="alignNode1" presStyleIdx="1" presStyleCnt="13"/>
      <dgm:spPr>
        <a:solidFill>
          <a:schemeClr val="accent2"/>
        </a:solidFill>
        <a:ln>
          <a:noFill/>
        </a:ln>
      </dgm:spPr>
    </dgm:pt>
    <dgm:pt modelId="{C9D1BA0C-B6F7-4C13-9DF1-C51B70B8A35C}" type="pres">
      <dgm:prSet presAssocID="{21A8E74D-7BEE-4A3A-9545-6A723B1571D1}" presName="sibTrans" presStyleCnt="0"/>
      <dgm:spPr/>
    </dgm:pt>
    <dgm:pt modelId="{A56575EB-5776-4A96-95C8-7004438547F7}" type="pres">
      <dgm:prSet presAssocID="{21A8E74D-7BEE-4A3A-9545-6A723B1571D1}" presName="space" presStyleCnt="0"/>
      <dgm:spPr/>
    </dgm:pt>
    <dgm:pt modelId="{DFBE0622-6F1B-4AA6-81D3-7180FC34A955}" type="pres">
      <dgm:prSet presAssocID="{A4C7097B-E911-4AFF-8156-8493DD81B485}" presName="composite" presStyleCnt="0"/>
      <dgm:spPr/>
    </dgm:pt>
    <dgm:pt modelId="{35E53E34-F716-4824-806B-E0E1857B528E}" type="pres">
      <dgm:prSet presAssocID="{A4C7097B-E911-4AFF-8156-8493DD81B485}" presName="LShape" presStyleLbl="alignNode1" presStyleIdx="2" presStyleCnt="13"/>
      <dgm:spPr>
        <a:solidFill>
          <a:schemeClr val="accent2"/>
        </a:solidFill>
        <a:ln>
          <a:noFill/>
        </a:ln>
      </dgm:spPr>
    </dgm:pt>
    <dgm:pt modelId="{297C70B4-2B60-4B6A-87DC-15DC1C44DC23}" type="pres">
      <dgm:prSet presAssocID="{A4C7097B-E911-4AFF-8156-8493DD81B485}" presName="ParentText" presStyleLbl="revTx" presStyleIdx="1" presStyleCnt="7">
        <dgm:presLayoutVars>
          <dgm:chMax val="0"/>
          <dgm:chPref val="0"/>
          <dgm:bulletEnabled val="1"/>
        </dgm:presLayoutVars>
      </dgm:prSet>
      <dgm:spPr/>
      <dgm:t>
        <a:bodyPr/>
        <a:lstStyle/>
        <a:p>
          <a:endParaRPr lang="fi-FI"/>
        </a:p>
      </dgm:t>
    </dgm:pt>
    <dgm:pt modelId="{CB6D3EC6-7B8D-4AE7-90B2-4ED9895C74D7}" type="pres">
      <dgm:prSet presAssocID="{A4C7097B-E911-4AFF-8156-8493DD81B485}" presName="Triangle" presStyleLbl="alignNode1" presStyleIdx="3" presStyleCnt="13"/>
      <dgm:spPr>
        <a:solidFill>
          <a:schemeClr val="accent2"/>
        </a:solidFill>
        <a:ln>
          <a:noFill/>
        </a:ln>
      </dgm:spPr>
    </dgm:pt>
    <dgm:pt modelId="{8B2BB021-59A2-4195-AC25-4D3E1DB67B9C}" type="pres">
      <dgm:prSet presAssocID="{314D98A8-93B2-4D56-8FAE-74EA279C599B}" presName="sibTrans" presStyleCnt="0"/>
      <dgm:spPr/>
    </dgm:pt>
    <dgm:pt modelId="{A120E239-5F6F-4D2A-857D-9B0063EC585C}" type="pres">
      <dgm:prSet presAssocID="{314D98A8-93B2-4D56-8FAE-74EA279C599B}" presName="space" presStyleCnt="0"/>
      <dgm:spPr/>
    </dgm:pt>
    <dgm:pt modelId="{C07FB43D-565B-4B88-8EA1-8928865B46AD}" type="pres">
      <dgm:prSet presAssocID="{357DAAED-A60A-4A3E-904A-291F81AC57AD}" presName="composite" presStyleCnt="0"/>
      <dgm:spPr/>
    </dgm:pt>
    <dgm:pt modelId="{3DFD7A89-C5A2-4157-B9FD-7819B5AF493C}" type="pres">
      <dgm:prSet presAssocID="{357DAAED-A60A-4A3E-904A-291F81AC57AD}" presName="LShape" presStyleLbl="alignNode1" presStyleIdx="4" presStyleCnt="13"/>
      <dgm:spPr>
        <a:solidFill>
          <a:schemeClr val="accent2"/>
        </a:solidFill>
        <a:ln>
          <a:noFill/>
        </a:ln>
      </dgm:spPr>
    </dgm:pt>
    <dgm:pt modelId="{8209B29F-2504-4A28-A3EB-6BD04F75F24C}" type="pres">
      <dgm:prSet presAssocID="{357DAAED-A60A-4A3E-904A-291F81AC57AD}" presName="ParentText" presStyleLbl="revTx" presStyleIdx="2" presStyleCnt="7">
        <dgm:presLayoutVars>
          <dgm:chMax val="0"/>
          <dgm:chPref val="0"/>
          <dgm:bulletEnabled val="1"/>
        </dgm:presLayoutVars>
      </dgm:prSet>
      <dgm:spPr/>
      <dgm:t>
        <a:bodyPr/>
        <a:lstStyle/>
        <a:p>
          <a:endParaRPr lang="fi-FI"/>
        </a:p>
      </dgm:t>
    </dgm:pt>
    <dgm:pt modelId="{63C2C5EB-2EA5-466A-8020-E2DA33333B88}" type="pres">
      <dgm:prSet presAssocID="{357DAAED-A60A-4A3E-904A-291F81AC57AD}" presName="Triangle" presStyleLbl="alignNode1" presStyleIdx="5" presStyleCnt="13"/>
      <dgm:spPr>
        <a:solidFill>
          <a:schemeClr val="accent2"/>
        </a:solidFill>
        <a:ln>
          <a:noFill/>
        </a:ln>
      </dgm:spPr>
    </dgm:pt>
    <dgm:pt modelId="{BB7DFA19-26EC-4E7A-A2BC-60304F660C0B}" type="pres">
      <dgm:prSet presAssocID="{39275CA9-C6DD-4FE0-83A6-5342D4165644}" presName="sibTrans" presStyleCnt="0"/>
      <dgm:spPr/>
    </dgm:pt>
    <dgm:pt modelId="{9DF4ABF4-E25C-4B40-A84C-E4AD8FE7CCE4}" type="pres">
      <dgm:prSet presAssocID="{39275CA9-C6DD-4FE0-83A6-5342D4165644}" presName="space" presStyleCnt="0"/>
      <dgm:spPr/>
    </dgm:pt>
    <dgm:pt modelId="{B9248C70-EA84-4B2B-82C5-C4F0299F4959}" type="pres">
      <dgm:prSet presAssocID="{C50E5962-16D4-41B5-974D-55430BDDED29}" presName="composite" presStyleCnt="0"/>
      <dgm:spPr/>
    </dgm:pt>
    <dgm:pt modelId="{2A4B566A-F989-4A57-A210-7FA6C338FE0B}" type="pres">
      <dgm:prSet presAssocID="{C50E5962-16D4-41B5-974D-55430BDDED29}" presName="LShape" presStyleLbl="alignNode1" presStyleIdx="6" presStyleCnt="13"/>
      <dgm:spPr>
        <a:solidFill>
          <a:schemeClr val="accent2"/>
        </a:solidFill>
        <a:ln>
          <a:noFill/>
        </a:ln>
      </dgm:spPr>
    </dgm:pt>
    <dgm:pt modelId="{FB00811D-3D04-4376-A240-D4CD230C14BE}" type="pres">
      <dgm:prSet presAssocID="{C50E5962-16D4-41B5-974D-55430BDDED29}" presName="ParentText" presStyleLbl="revTx" presStyleIdx="3" presStyleCnt="7">
        <dgm:presLayoutVars>
          <dgm:chMax val="0"/>
          <dgm:chPref val="0"/>
          <dgm:bulletEnabled val="1"/>
        </dgm:presLayoutVars>
      </dgm:prSet>
      <dgm:spPr/>
      <dgm:t>
        <a:bodyPr/>
        <a:lstStyle/>
        <a:p>
          <a:endParaRPr lang="fi-FI"/>
        </a:p>
      </dgm:t>
    </dgm:pt>
    <dgm:pt modelId="{FABD89CA-2594-4DFC-8236-061CAAFC3E73}" type="pres">
      <dgm:prSet presAssocID="{C50E5962-16D4-41B5-974D-55430BDDED29}" presName="Triangle" presStyleLbl="alignNode1" presStyleIdx="7" presStyleCnt="13"/>
      <dgm:spPr>
        <a:solidFill>
          <a:schemeClr val="accent2"/>
        </a:solidFill>
        <a:ln>
          <a:noFill/>
        </a:ln>
      </dgm:spPr>
    </dgm:pt>
    <dgm:pt modelId="{7E4088FB-4190-4A8F-9C05-E563D86032BD}" type="pres">
      <dgm:prSet presAssocID="{847AC5D9-5F9B-4AE6-A949-ABA953ACDE95}" presName="sibTrans" presStyleCnt="0"/>
      <dgm:spPr/>
    </dgm:pt>
    <dgm:pt modelId="{393D576B-58C8-47BA-9C2A-7B03BAA2EC54}" type="pres">
      <dgm:prSet presAssocID="{847AC5D9-5F9B-4AE6-A949-ABA953ACDE95}" presName="space" presStyleCnt="0"/>
      <dgm:spPr/>
    </dgm:pt>
    <dgm:pt modelId="{08F4050D-128D-4B53-8CFA-43F900701DEE}" type="pres">
      <dgm:prSet presAssocID="{B3D27CBE-27A6-4854-AA85-118F1CBF0C31}" presName="composite" presStyleCnt="0"/>
      <dgm:spPr/>
    </dgm:pt>
    <dgm:pt modelId="{DFD5E769-6BF6-420D-8C1C-760581A01532}" type="pres">
      <dgm:prSet presAssocID="{B3D27CBE-27A6-4854-AA85-118F1CBF0C31}" presName="LShape" presStyleLbl="alignNode1" presStyleIdx="8" presStyleCnt="13"/>
      <dgm:spPr>
        <a:solidFill>
          <a:schemeClr val="accent2"/>
        </a:solidFill>
        <a:ln>
          <a:noFill/>
        </a:ln>
      </dgm:spPr>
    </dgm:pt>
    <dgm:pt modelId="{72313CAD-92F8-4FF5-A6EA-6217ECB34B3B}" type="pres">
      <dgm:prSet presAssocID="{B3D27CBE-27A6-4854-AA85-118F1CBF0C31}" presName="ParentText" presStyleLbl="revTx" presStyleIdx="4" presStyleCnt="7">
        <dgm:presLayoutVars>
          <dgm:chMax val="0"/>
          <dgm:chPref val="0"/>
          <dgm:bulletEnabled val="1"/>
        </dgm:presLayoutVars>
      </dgm:prSet>
      <dgm:spPr/>
      <dgm:t>
        <a:bodyPr/>
        <a:lstStyle/>
        <a:p>
          <a:endParaRPr lang="fi-FI"/>
        </a:p>
      </dgm:t>
    </dgm:pt>
    <dgm:pt modelId="{9EA63FB3-AB33-4801-B2BF-2634C2189AB3}" type="pres">
      <dgm:prSet presAssocID="{B3D27CBE-27A6-4854-AA85-118F1CBF0C31}" presName="Triangle" presStyleLbl="alignNode1" presStyleIdx="9" presStyleCnt="13"/>
      <dgm:spPr>
        <a:solidFill>
          <a:schemeClr val="accent2"/>
        </a:solidFill>
        <a:ln>
          <a:noFill/>
        </a:ln>
      </dgm:spPr>
    </dgm:pt>
    <dgm:pt modelId="{54ED94F9-6344-4BD6-978F-5A61389E6F69}" type="pres">
      <dgm:prSet presAssocID="{6A6A9B56-2E65-4B14-B62D-F1DE5245B97B}" presName="sibTrans" presStyleCnt="0"/>
      <dgm:spPr/>
    </dgm:pt>
    <dgm:pt modelId="{27BAB4D8-6084-4CB3-97B1-7D6A0E4EEAE3}" type="pres">
      <dgm:prSet presAssocID="{6A6A9B56-2E65-4B14-B62D-F1DE5245B97B}" presName="space" presStyleCnt="0"/>
      <dgm:spPr/>
    </dgm:pt>
    <dgm:pt modelId="{2B76C4C8-B4E0-4E10-B2C2-0A6C0B47B216}" type="pres">
      <dgm:prSet presAssocID="{982B9D44-0C11-4A2E-B86B-49370D32FB78}" presName="composite" presStyleCnt="0"/>
      <dgm:spPr/>
    </dgm:pt>
    <dgm:pt modelId="{0F0FC8AE-117A-4F3E-AE1C-43A02E67D6A2}" type="pres">
      <dgm:prSet presAssocID="{982B9D44-0C11-4A2E-B86B-49370D32FB78}" presName="LShape" presStyleLbl="alignNode1" presStyleIdx="10" presStyleCnt="13"/>
      <dgm:spPr>
        <a:solidFill>
          <a:schemeClr val="accent2"/>
        </a:solidFill>
        <a:ln>
          <a:noFill/>
        </a:ln>
      </dgm:spPr>
    </dgm:pt>
    <dgm:pt modelId="{36A7BF72-D704-454A-8795-E6B4E06FA618}" type="pres">
      <dgm:prSet presAssocID="{982B9D44-0C11-4A2E-B86B-49370D32FB78}" presName="ParentText" presStyleLbl="revTx" presStyleIdx="5" presStyleCnt="7">
        <dgm:presLayoutVars>
          <dgm:chMax val="0"/>
          <dgm:chPref val="0"/>
          <dgm:bulletEnabled val="1"/>
        </dgm:presLayoutVars>
      </dgm:prSet>
      <dgm:spPr/>
      <dgm:t>
        <a:bodyPr/>
        <a:lstStyle/>
        <a:p>
          <a:endParaRPr lang="fi-FI"/>
        </a:p>
      </dgm:t>
    </dgm:pt>
    <dgm:pt modelId="{B3A092FB-597E-4B51-A190-6EFF67A74766}" type="pres">
      <dgm:prSet presAssocID="{982B9D44-0C11-4A2E-B86B-49370D32FB78}" presName="Triangle" presStyleLbl="alignNode1" presStyleIdx="11" presStyleCnt="13"/>
      <dgm:spPr>
        <a:solidFill>
          <a:schemeClr val="accent2"/>
        </a:solidFill>
        <a:ln>
          <a:noFill/>
        </a:ln>
      </dgm:spPr>
    </dgm:pt>
    <dgm:pt modelId="{961AA670-023D-4718-BA65-AF02EF3329EA}" type="pres">
      <dgm:prSet presAssocID="{6D3FFE80-17D5-4AC9-BAE2-B0784505B4AB}" presName="sibTrans" presStyleCnt="0"/>
      <dgm:spPr/>
    </dgm:pt>
    <dgm:pt modelId="{89B8F503-3F6C-40BE-966E-D03FBE02E7DE}" type="pres">
      <dgm:prSet presAssocID="{6D3FFE80-17D5-4AC9-BAE2-B0784505B4AB}" presName="space" presStyleCnt="0"/>
      <dgm:spPr/>
    </dgm:pt>
    <dgm:pt modelId="{8F3F5F3A-D55E-4587-B3F2-177914658A35}" type="pres">
      <dgm:prSet presAssocID="{2BED4258-3982-4ED2-8665-4570D5B37A79}" presName="composite" presStyleCnt="0"/>
      <dgm:spPr/>
    </dgm:pt>
    <dgm:pt modelId="{57CC1D05-056D-4062-AEE7-9A45AF2316CC}" type="pres">
      <dgm:prSet presAssocID="{2BED4258-3982-4ED2-8665-4570D5B37A79}" presName="LShape" presStyleLbl="alignNode1" presStyleIdx="12" presStyleCnt="13"/>
      <dgm:spPr>
        <a:solidFill>
          <a:schemeClr val="accent2"/>
        </a:solidFill>
        <a:ln>
          <a:noFill/>
        </a:ln>
      </dgm:spPr>
    </dgm:pt>
    <dgm:pt modelId="{0249CE7C-0D40-4D27-8789-C17CD0FBFFB4}" type="pres">
      <dgm:prSet presAssocID="{2BED4258-3982-4ED2-8665-4570D5B37A79}" presName="ParentText" presStyleLbl="revTx" presStyleIdx="6" presStyleCnt="7">
        <dgm:presLayoutVars>
          <dgm:chMax val="0"/>
          <dgm:chPref val="0"/>
          <dgm:bulletEnabled val="1"/>
        </dgm:presLayoutVars>
      </dgm:prSet>
      <dgm:spPr/>
      <dgm:t>
        <a:bodyPr/>
        <a:lstStyle/>
        <a:p>
          <a:endParaRPr lang="fi-FI"/>
        </a:p>
      </dgm:t>
    </dgm:pt>
  </dgm:ptLst>
  <dgm:cxnLst>
    <dgm:cxn modelId="{DC8A1F7B-30D2-4A01-8A44-726D940F7B8B}" type="presOf" srcId="{A4C7097B-E911-4AFF-8156-8493DD81B485}" destId="{297C70B4-2B60-4B6A-87DC-15DC1C44DC23}" srcOrd="0" destOrd="0" presId="urn:microsoft.com/office/officeart/2009/3/layout/StepUpProcess"/>
    <dgm:cxn modelId="{209583ED-7CB9-416A-B86D-FB8FD1A7ED10}" srcId="{297426F7-5ACB-492F-BC06-5EEE5E690602}" destId="{A4C7097B-E911-4AFF-8156-8493DD81B485}" srcOrd="1" destOrd="0" parTransId="{6FB7AF58-F52F-4E1F-A677-DDDF20CD82DB}" sibTransId="{314D98A8-93B2-4D56-8FAE-74EA279C599B}"/>
    <dgm:cxn modelId="{EC3A7785-863B-41B0-A242-386A5CCCBED9}" type="presOf" srcId="{B3D27CBE-27A6-4854-AA85-118F1CBF0C31}" destId="{72313CAD-92F8-4FF5-A6EA-6217ECB34B3B}" srcOrd="0" destOrd="0" presId="urn:microsoft.com/office/officeart/2009/3/layout/StepUpProcess"/>
    <dgm:cxn modelId="{365514F2-E5E8-4844-9C45-DC2DA6B02CB5}" srcId="{297426F7-5ACB-492F-BC06-5EEE5E690602}" destId="{12231DE2-BB67-4CBD-93FE-3D1A302FCFC5}" srcOrd="0" destOrd="0" parTransId="{534E8110-054F-4D51-88C2-D7D092754F41}" sibTransId="{21A8E74D-7BEE-4A3A-9545-6A723B1571D1}"/>
    <dgm:cxn modelId="{7FC869F9-2454-4870-847F-87340E9975AF}" srcId="{297426F7-5ACB-492F-BC06-5EEE5E690602}" destId="{B3D27CBE-27A6-4854-AA85-118F1CBF0C31}" srcOrd="4" destOrd="0" parTransId="{9CF2337A-FEE9-436F-9DCD-061CDA3DCD03}" sibTransId="{6A6A9B56-2E65-4B14-B62D-F1DE5245B97B}"/>
    <dgm:cxn modelId="{ABC7A9CB-CAA1-4241-A6D2-C5E3AAEB0DEC}" type="presOf" srcId="{982B9D44-0C11-4A2E-B86B-49370D32FB78}" destId="{36A7BF72-D704-454A-8795-E6B4E06FA618}" srcOrd="0" destOrd="0" presId="urn:microsoft.com/office/officeart/2009/3/layout/StepUpProcess"/>
    <dgm:cxn modelId="{6F4BE89A-A47D-4DE7-B708-2B78A2FAE01C}" type="presOf" srcId="{297426F7-5ACB-492F-BC06-5EEE5E690602}" destId="{504E3C9D-FFC7-45C4-A2D8-56ADB547DBFC}" srcOrd="0" destOrd="0" presId="urn:microsoft.com/office/officeart/2009/3/layout/StepUpProcess"/>
    <dgm:cxn modelId="{1F660A84-0D0E-48B6-93EA-E65778DD2804}" srcId="{297426F7-5ACB-492F-BC06-5EEE5E690602}" destId="{357DAAED-A60A-4A3E-904A-291F81AC57AD}" srcOrd="2" destOrd="0" parTransId="{22A2A2C9-4E5A-4E37-BE15-E88B10502DFC}" sibTransId="{39275CA9-C6DD-4FE0-83A6-5342D4165644}"/>
    <dgm:cxn modelId="{A134B81E-B7CB-4B5B-B755-B670A20B1D98}" type="presOf" srcId="{12231DE2-BB67-4CBD-93FE-3D1A302FCFC5}" destId="{25CBCEE5-59E9-4062-BB1B-BA1E607CB714}" srcOrd="0" destOrd="0" presId="urn:microsoft.com/office/officeart/2009/3/layout/StepUpProcess"/>
    <dgm:cxn modelId="{0A6409C7-D5D8-49F8-96EA-D0AEB963A756}" srcId="{297426F7-5ACB-492F-BC06-5EEE5E690602}" destId="{982B9D44-0C11-4A2E-B86B-49370D32FB78}" srcOrd="5" destOrd="0" parTransId="{20655587-0A1D-45E2-AE1D-181147A93651}" sibTransId="{6D3FFE80-17D5-4AC9-BAE2-B0784505B4AB}"/>
    <dgm:cxn modelId="{4ED15E5D-FC31-4724-A6CE-CCD198839AA5}" type="presOf" srcId="{C50E5962-16D4-41B5-974D-55430BDDED29}" destId="{FB00811D-3D04-4376-A240-D4CD230C14BE}" srcOrd="0" destOrd="0" presId="urn:microsoft.com/office/officeart/2009/3/layout/StepUpProcess"/>
    <dgm:cxn modelId="{50490489-D1F3-442F-AFC5-B655C7EAB5C2}" srcId="{297426F7-5ACB-492F-BC06-5EEE5E690602}" destId="{C50E5962-16D4-41B5-974D-55430BDDED29}" srcOrd="3" destOrd="0" parTransId="{973CB38C-55E6-4E2C-A99C-C5276F8E4329}" sibTransId="{847AC5D9-5F9B-4AE6-A949-ABA953ACDE95}"/>
    <dgm:cxn modelId="{4706E231-93A7-401C-84CF-ADCB1609DA24}" srcId="{297426F7-5ACB-492F-BC06-5EEE5E690602}" destId="{2BED4258-3982-4ED2-8665-4570D5B37A79}" srcOrd="6" destOrd="0" parTransId="{305C953B-984F-4B7F-944F-AB66ED85C530}" sibTransId="{EB353643-61FE-40E7-8B77-56D9FA3BD516}"/>
    <dgm:cxn modelId="{C37837EA-5BC6-4574-AD14-FCC802FD9C47}" type="presOf" srcId="{357DAAED-A60A-4A3E-904A-291F81AC57AD}" destId="{8209B29F-2504-4A28-A3EB-6BD04F75F24C}" srcOrd="0" destOrd="0" presId="urn:microsoft.com/office/officeart/2009/3/layout/StepUpProcess"/>
    <dgm:cxn modelId="{920E5D39-B184-4738-A54C-73639877E186}" type="presOf" srcId="{2BED4258-3982-4ED2-8665-4570D5B37A79}" destId="{0249CE7C-0D40-4D27-8789-C17CD0FBFFB4}" srcOrd="0" destOrd="0" presId="urn:microsoft.com/office/officeart/2009/3/layout/StepUpProcess"/>
    <dgm:cxn modelId="{5A51182C-EA44-4EC1-9A47-58C4CB31E4B5}" type="presParOf" srcId="{504E3C9D-FFC7-45C4-A2D8-56ADB547DBFC}" destId="{F8CF5507-A54D-4E41-9DF1-0B4A5E3A7BBD}" srcOrd="0" destOrd="0" presId="urn:microsoft.com/office/officeart/2009/3/layout/StepUpProcess"/>
    <dgm:cxn modelId="{122BE6D3-845A-4FDC-BC1F-CD447ACB1B28}" type="presParOf" srcId="{F8CF5507-A54D-4E41-9DF1-0B4A5E3A7BBD}" destId="{1B21C378-ECE6-4ABB-8841-8AF7D1387203}" srcOrd="0" destOrd="0" presId="urn:microsoft.com/office/officeart/2009/3/layout/StepUpProcess"/>
    <dgm:cxn modelId="{550F239C-131E-4A1F-8DC2-5D6351D8DBED}" type="presParOf" srcId="{F8CF5507-A54D-4E41-9DF1-0B4A5E3A7BBD}" destId="{25CBCEE5-59E9-4062-BB1B-BA1E607CB714}" srcOrd="1" destOrd="0" presId="urn:microsoft.com/office/officeart/2009/3/layout/StepUpProcess"/>
    <dgm:cxn modelId="{1DF36FC2-D798-46A5-9BE1-9508EBCA22F5}" type="presParOf" srcId="{F8CF5507-A54D-4E41-9DF1-0B4A5E3A7BBD}" destId="{1CBFC159-90F9-42A2-BCB8-9231A8478D9D}" srcOrd="2" destOrd="0" presId="urn:microsoft.com/office/officeart/2009/3/layout/StepUpProcess"/>
    <dgm:cxn modelId="{7F464CB6-A4D0-4B94-A37A-C63BB01B456C}" type="presParOf" srcId="{504E3C9D-FFC7-45C4-A2D8-56ADB547DBFC}" destId="{C9D1BA0C-B6F7-4C13-9DF1-C51B70B8A35C}" srcOrd="1" destOrd="0" presId="urn:microsoft.com/office/officeart/2009/3/layout/StepUpProcess"/>
    <dgm:cxn modelId="{729A08AC-A190-4F9D-A1F9-DDF316784CD6}" type="presParOf" srcId="{C9D1BA0C-B6F7-4C13-9DF1-C51B70B8A35C}" destId="{A56575EB-5776-4A96-95C8-7004438547F7}" srcOrd="0" destOrd="0" presId="urn:microsoft.com/office/officeart/2009/3/layout/StepUpProcess"/>
    <dgm:cxn modelId="{D4F37ECD-01BA-40E9-A82D-0A33AB8A8B5D}" type="presParOf" srcId="{504E3C9D-FFC7-45C4-A2D8-56ADB547DBFC}" destId="{DFBE0622-6F1B-4AA6-81D3-7180FC34A955}" srcOrd="2" destOrd="0" presId="urn:microsoft.com/office/officeart/2009/3/layout/StepUpProcess"/>
    <dgm:cxn modelId="{6BD04B37-27F6-49B0-90BA-36DE75E421EA}" type="presParOf" srcId="{DFBE0622-6F1B-4AA6-81D3-7180FC34A955}" destId="{35E53E34-F716-4824-806B-E0E1857B528E}" srcOrd="0" destOrd="0" presId="urn:microsoft.com/office/officeart/2009/3/layout/StepUpProcess"/>
    <dgm:cxn modelId="{DF645CAD-A9F9-4A01-ABB0-A82F6867A6F5}" type="presParOf" srcId="{DFBE0622-6F1B-4AA6-81D3-7180FC34A955}" destId="{297C70B4-2B60-4B6A-87DC-15DC1C44DC23}" srcOrd="1" destOrd="0" presId="urn:microsoft.com/office/officeart/2009/3/layout/StepUpProcess"/>
    <dgm:cxn modelId="{160B57EE-F301-4792-B0BD-05995380F605}" type="presParOf" srcId="{DFBE0622-6F1B-4AA6-81D3-7180FC34A955}" destId="{CB6D3EC6-7B8D-4AE7-90B2-4ED9895C74D7}" srcOrd="2" destOrd="0" presId="urn:microsoft.com/office/officeart/2009/3/layout/StepUpProcess"/>
    <dgm:cxn modelId="{29618FF0-AACE-4E11-90AD-18BD72C8AC09}" type="presParOf" srcId="{504E3C9D-FFC7-45C4-A2D8-56ADB547DBFC}" destId="{8B2BB021-59A2-4195-AC25-4D3E1DB67B9C}" srcOrd="3" destOrd="0" presId="urn:microsoft.com/office/officeart/2009/3/layout/StepUpProcess"/>
    <dgm:cxn modelId="{C84F422E-494D-44E9-829A-7876538A2E20}" type="presParOf" srcId="{8B2BB021-59A2-4195-AC25-4D3E1DB67B9C}" destId="{A120E239-5F6F-4D2A-857D-9B0063EC585C}" srcOrd="0" destOrd="0" presId="urn:microsoft.com/office/officeart/2009/3/layout/StepUpProcess"/>
    <dgm:cxn modelId="{F50CE95B-D68A-4064-BE9C-F7373E5509DD}" type="presParOf" srcId="{504E3C9D-FFC7-45C4-A2D8-56ADB547DBFC}" destId="{C07FB43D-565B-4B88-8EA1-8928865B46AD}" srcOrd="4" destOrd="0" presId="urn:microsoft.com/office/officeart/2009/3/layout/StepUpProcess"/>
    <dgm:cxn modelId="{4A4350EA-F767-4A6A-9778-485CD9E806F2}" type="presParOf" srcId="{C07FB43D-565B-4B88-8EA1-8928865B46AD}" destId="{3DFD7A89-C5A2-4157-B9FD-7819B5AF493C}" srcOrd="0" destOrd="0" presId="urn:microsoft.com/office/officeart/2009/3/layout/StepUpProcess"/>
    <dgm:cxn modelId="{C3143B8D-A9F9-4289-A713-4067F09C0692}" type="presParOf" srcId="{C07FB43D-565B-4B88-8EA1-8928865B46AD}" destId="{8209B29F-2504-4A28-A3EB-6BD04F75F24C}" srcOrd="1" destOrd="0" presId="urn:microsoft.com/office/officeart/2009/3/layout/StepUpProcess"/>
    <dgm:cxn modelId="{A3038369-B73C-429E-AE50-1DB494EA8ED4}" type="presParOf" srcId="{C07FB43D-565B-4B88-8EA1-8928865B46AD}" destId="{63C2C5EB-2EA5-466A-8020-E2DA33333B88}" srcOrd="2" destOrd="0" presId="urn:microsoft.com/office/officeart/2009/3/layout/StepUpProcess"/>
    <dgm:cxn modelId="{3CA28082-65E9-42CB-B087-FC811FEC3894}" type="presParOf" srcId="{504E3C9D-FFC7-45C4-A2D8-56ADB547DBFC}" destId="{BB7DFA19-26EC-4E7A-A2BC-60304F660C0B}" srcOrd="5" destOrd="0" presId="urn:microsoft.com/office/officeart/2009/3/layout/StepUpProcess"/>
    <dgm:cxn modelId="{7D56D947-4E30-4E7B-ACCC-D366CE220D17}" type="presParOf" srcId="{BB7DFA19-26EC-4E7A-A2BC-60304F660C0B}" destId="{9DF4ABF4-E25C-4B40-A84C-E4AD8FE7CCE4}" srcOrd="0" destOrd="0" presId="urn:microsoft.com/office/officeart/2009/3/layout/StepUpProcess"/>
    <dgm:cxn modelId="{E85EFFEF-D00D-4E4C-9A1D-29776156C033}" type="presParOf" srcId="{504E3C9D-FFC7-45C4-A2D8-56ADB547DBFC}" destId="{B9248C70-EA84-4B2B-82C5-C4F0299F4959}" srcOrd="6" destOrd="0" presId="urn:microsoft.com/office/officeart/2009/3/layout/StepUpProcess"/>
    <dgm:cxn modelId="{B37AB1DC-52F6-45E3-ABF3-B22A7814A5B9}" type="presParOf" srcId="{B9248C70-EA84-4B2B-82C5-C4F0299F4959}" destId="{2A4B566A-F989-4A57-A210-7FA6C338FE0B}" srcOrd="0" destOrd="0" presId="urn:microsoft.com/office/officeart/2009/3/layout/StepUpProcess"/>
    <dgm:cxn modelId="{9E1E94C5-6DCF-42A9-894D-DD7862B1878A}" type="presParOf" srcId="{B9248C70-EA84-4B2B-82C5-C4F0299F4959}" destId="{FB00811D-3D04-4376-A240-D4CD230C14BE}" srcOrd="1" destOrd="0" presId="urn:microsoft.com/office/officeart/2009/3/layout/StepUpProcess"/>
    <dgm:cxn modelId="{75C226B1-9540-455F-AB57-A3DF866B191E}" type="presParOf" srcId="{B9248C70-EA84-4B2B-82C5-C4F0299F4959}" destId="{FABD89CA-2594-4DFC-8236-061CAAFC3E73}" srcOrd="2" destOrd="0" presId="urn:microsoft.com/office/officeart/2009/3/layout/StepUpProcess"/>
    <dgm:cxn modelId="{E0871059-0677-4CAF-AC1B-73EFBAE36366}" type="presParOf" srcId="{504E3C9D-FFC7-45C4-A2D8-56ADB547DBFC}" destId="{7E4088FB-4190-4A8F-9C05-E563D86032BD}" srcOrd="7" destOrd="0" presId="urn:microsoft.com/office/officeart/2009/3/layout/StepUpProcess"/>
    <dgm:cxn modelId="{7280F4B4-7A28-4EAB-9D3E-FE98EFAD9583}" type="presParOf" srcId="{7E4088FB-4190-4A8F-9C05-E563D86032BD}" destId="{393D576B-58C8-47BA-9C2A-7B03BAA2EC54}" srcOrd="0" destOrd="0" presId="urn:microsoft.com/office/officeart/2009/3/layout/StepUpProcess"/>
    <dgm:cxn modelId="{5DF443CA-41E8-48D9-8048-606C2FCD8708}" type="presParOf" srcId="{504E3C9D-FFC7-45C4-A2D8-56ADB547DBFC}" destId="{08F4050D-128D-4B53-8CFA-43F900701DEE}" srcOrd="8" destOrd="0" presId="urn:microsoft.com/office/officeart/2009/3/layout/StepUpProcess"/>
    <dgm:cxn modelId="{3EAD9173-6272-4308-8F97-FB3C585B61CB}" type="presParOf" srcId="{08F4050D-128D-4B53-8CFA-43F900701DEE}" destId="{DFD5E769-6BF6-420D-8C1C-760581A01532}" srcOrd="0" destOrd="0" presId="urn:microsoft.com/office/officeart/2009/3/layout/StepUpProcess"/>
    <dgm:cxn modelId="{82CF944A-F4C7-41A7-8409-3830AF51EE24}" type="presParOf" srcId="{08F4050D-128D-4B53-8CFA-43F900701DEE}" destId="{72313CAD-92F8-4FF5-A6EA-6217ECB34B3B}" srcOrd="1" destOrd="0" presId="urn:microsoft.com/office/officeart/2009/3/layout/StepUpProcess"/>
    <dgm:cxn modelId="{90C4F234-CB15-4FE4-B0E9-AB3DCEB06CEF}" type="presParOf" srcId="{08F4050D-128D-4B53-8CFA-43F900701DEE}" destId="{9EA63FB3-AB33-4801-B2BF-2634C2189AB3}" srcOrd="2" destOrd="0" presId="urn:microsoft.com/office/officeart/2009/3/layout/StepUpProcess"/>
    <dgm:cxn modelId="{542E6126-4F84-4AEB-9014-3632100C42C6}" type="presParOf" srcId="{504E3C9D-FFC7-45C4-A2D8-56ADB547DBFC}" destId="{54ED94F9-6344-4BD6-978F-5A61389E6F69}" srcOrd="9" destOrd="0" presId="urn:microsoft.com/office/officeart/2009/3/layout/StepUpProcess"/>
    <dgm:cxn modelId="{5062640E-353E-480A-9F9D-D24D21377D88}" type="presParOf" srcId="{54ED94F9-6344-4BD6-978F-5A61389E6F69}" destId="{27BAB4D8-6084-4CB3-97B1-7D6A0E4EEAE3}" srcOrd="0" destOrd="0" presId="urn:microsoft.com/office/officeart/2009/3/layout/StepUpProcess"/>
    <dgm:cxn modelId="{D8DF8A89-E7EA-496A-965F-A747D4BE4E77}" type="presParOf" srcId="{504E3C9D-FFC7-45C4-A2D8-56ADB547DBFC}" destId="{2B76C4C8-B4E0-4E10-B2C2-0A6C0B47B216}" srcOrd="10" destOrd="0" presId="urn:microsoft.com/office/officeart/2009/3/layout/StepUpProcess"/>
    <dgm:cxn modelId="{01AB97D6-724C-43F5-87D7-5F60EC33FF9F}" type="presParOf" srcId="{2B76C4C8-B4E0-4E10-B2C2-0A6C0B47B216}" destId="{0F0FC8AE-117A-4F3E-AE1C-43A02E67D6A2}" srcOrd="0" destOrd="0" presId="urn:microsoft.com/office/officeart/2009/3/layout/StepUpProcess"/>
    <dgm:cxn modelId="{60EF7B85-9A20-4256-A761-1D6688A8E873}" type="presParOf" srcId="{2B76C4C8-B4E0-4E10-B2C2-0A6C0B47B216}" destId="{36A7BF72-D704-454A-8795-E6B4E06FA618}" srcOrd="1" destOrd="0" presId="urn:microsoft.com/office/officeart/2009/3/layout/StepUpProcess"/>
    <dgm:cxn modelId="{4F47F364-3DB1-4A31-9E49-4A86A9255B2E}" type="presParOf" srcId="{2B76C4C8-B4E0-4E10-B2C2-0A6C0B47B216}" destId="{B3A092FB-597E-4B51-A190-6EFF67A74766}" srcOrd="2" destOrd="0" presId="urn:microsoft.com/office/officeart/2009/3/layout/StepUpProcess"/>
    <dgm:cxn modelId="{96BA1BB6-013D-4A9E-955B-0508ADA38A8D}" type="presParOf" srcId="{504E3C9D-FFC7-45C4-A2D8-56ADB547DBFC}" destId="{961AA670-023D-4718-BA65-AF02EF3329EA}" srcOrd="11" destOrd="0" presId="urn:microsoft.com/office/officeart/2009/3/layout/StepUpProcess"/>
    <dgm:cxn modelId="{DEA489EE-28ED-4D1E-ADE2-CA5F03996523}" type="presParOf" srcId="{961AA670-023D-4718-BA65-AF02EF3329EA}" destId="{89B8F503-3F6C-40BE-966E-D03FBE02E7DE}" srcOrd="0" destOrd="0" presId="urn:microsoft.com/office/officeart/2009/3/layout/StepUpProcess"/>
    <dgm:cxn modelId="{37DD4FA3-88B9-44FE-B763-2F446ACD2038}" type="presParOf" srcId="{504E3C9D-FFC7-45C4-A2D8-56ADB547DBFC}" destId="{8F3F5F3A-D55E-4587-B3F2-177914658A35}" srcOrd="12" destOrd="0" presId="urn:microsoft.com/office/officeart/2009/3/layout/StepUpProcess"/>
    <dgm:cxn modelId="{E7BE84FC-9ADF-4A92-8283-496D685A4023}" type="presParOf" srcId="{8F3F5F3A-D55E-4587-B3F2-177914658A35}" destId="{57CC1D05-056D-4062-AEE7-9A45AF2316CC}" srcOrd="0" destOrd="0" presId="urn:microsoft.com/office/officeart/2009/3/layout/StepUpProcess"/>
    <dgm:cxn modelId="{08974987-8C1E-4D76-8B9B-7FD24A667814}" type="presParOf" srcId="{8F3F5F3A-D55E-4587-B3F2-177914658A35}" destId="{0249CE7C-0D40-4D27-8789-C17CD0FBFFB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7426F7-5ACB-492F-BC06-5EEE5E690602}" type="doc">
      <dgm:prSet loTypeId="urn:microsoft.com/office/officeart/2009/3/layout/StepUpProcess" loCatId="process" qsTypeId="urn:microsoft.com/office/officeart/2005/8/quickstyle/simple1" qsCatId="simple" csTypeId="urn:microsoft.com/office/officeart/2005/8/colors/accent0_3" csCatId="mainScheme" phldr="1"/>
      <dgm:spPr/>
      <dgm:t>
        <a:bodyPr/>
        <a:lstStyle/>
        <a:p>
          <a:endParaRPr lang="fi-FI"/>
        </a:p>
      </dgm:t>
    </dgm:pt>
    <dgm:pt modelId="{12231DE2-BB67-4CBD-93FE-3D1A302FCFC5}">
      <dgm:prSet phldrT="[Teksti]"/>
      <dgm:spPr/>
      <dgm:t>
        <a:bodyPr/>
        <a:lstStyle/>
        <a:p>
          <a:r>
            <a:rPr lang="fi-FI" b="1" dirty="0" smtClean="0"/>
            <a:t>Motiivi ammatinvaihtoon</a:t>
          </a:r>
          <a:endParaRPr lang="fi-FI" b="1" dirty="0"/>
        </a:p>
      </dgm:t>
    </dgm:pt>
    <dgm:pt modelId="{534E8110-054F-4D51-88C2-D7D092754F41}" type="parTrans" cxnId="{365514F2-E5E8-4844-9C45-DC2DA6B02CB5}">
      <dgm:prSet/>
      <dgm:spPr/>
      <dgm:t>
        <a:bodyPr/>
        <a:lstStyle/>
        <a:p>
          <a:endParaRPr lang="fi-FI"/>
        </a:p>
      </dgm:t>
    </dgm:pt>
    <dgm:pt modelId="{21A8E74D-7BEE-4A3A-9545-6A723B1571D1}" type="sibTrans" cxnId="{365514F2-E5E8-4844-9C45-DC2DA6B02CB5}">
      <dgm:prSet/>
      <dgm:spPr/>
      <dgm:t>
        <a:bodyPr/>
        <a:lstStyle/>
        <a:p>
          <a:endParaRPr lang="fi-FI"/>
        </a:p>
      </dgm:t>
    </dgm:pt>
    <dgm:pt modelId="{A4C7097B-E911-4AFF-8156-8493DD81B485}">
      <dgm:prSet phldrT="[Teksti]"/>
      <dgm:spPr/>
      <dgm:t>
        <a:bodyPr/>
        <a:lstStyle/>
        <a:p>
          <a:r>
            <a:rPr lang="fi-FI" b="1" dirty="0" smtClean="0"/>
            <a:t>Opiskeluun haku</a:t>
          </a:r>
          <a:endParaRPr lang="fi-FI" b="1" dirty="0"/>
        </a:p>
      </dgm:t>
    </dgm:pt>
    <dgm:pt modelId="{6FB7AF58-F52F-4E1F-A677-DDDF20CD82DB}" type="parTrans" cxnId="{209583ED-7CB9-416A-B86D-FB8FD1A7ED10}">
      <dgm:prSet/>
      <dgm:spPr/>
      <dgm:t>
        <a:bodyPr/>
        <a:lstStyle/>
        <a:p>
          <a:endParaRPr lang="fi-FI"/>
        </a:p>
      </dgm:t>
    </dgm:pt>
    <dgm:pt modelId="{314D98A8-93B2-4D56-8FAE-74EA279C599B}" type="sibTrans" cxnId="{209583ED-7CB9-416A-B86D-FB8FD1A7ED10}">
      <dgm:prSet/>
      <dgm:spPr/>
      <dgm:t>
        <a:bodyPr/>
        <a:lstStyle/>
        <a:p>
          <a:endParaRPr lang="fi-FI"/>
        </a:p>
      </dgm:t>
    </dgm:pt>
    <dgm:pt modelId="{357DAAED-A60A-4A3E-904A-291F81AC57AD}">
      <dgm:prSet phldrT="[Teksti]"/>
      <dgm:spPr/>
      <dgm:t>
        <a:bodyPr/>
        <a:lstStyle/>
        <a:p>
          <a:r>
            <a:rPr lang="fi-FI" b="1" dirty="0" smtClean="0"/>
            <a:t>Rahoitus </a:t>
          </a:r>
          <a:endParaRPr lang="fi-FI" b="1" dirty="0"/>
        </a:p>
      </dgm:t>
    </dgm:pt>
    <dgm:pt modelId="{22A2A2C9-4E5A-4E37-BE15-E88B10502DFC}" type="parTrans" cxnId="{1F660A84-0D0E-48B6-93EA-E65778DD2804}">
      <dgm:prSet/>
      <dgm:spPr/>
      <dgm:t>
        <a:bodyPr/>
        <a:lstStyle/>
        <a:p>
          <a:endParaRPr lang="fi-FI"/>
        </a:p>
      </dgm:t>
    </dgm:pt>
    <dgm:pt modelId="{39275CA9-C6DD-4FE0-83A6-5342D4165644}" type="sibTrans" cxnId="{1F660A84-0D0E-48B6-93EA-E65778DD2804}">
      <dgm:prSet/>
      <dgm:spPr/>
      <dgm:t>
        <a:bodyPr/>
        <a:lstStyle/>
        <a:p>
          <a:endParaRPr lang="fi-FI"/>
        </a:p>
      </dgm:t>
    </dgm:pt>
    <dgm:pt modelId="{982B9D44-0C11-4A2E-B86B-49370D32FB78}">
      <dgm:prSet phldrT="[Teksti]"/>
      <dgm:spPr/>
      <dgm:t>
        <a:bodyPr/>
        <a:lstStyle/>
        <a:p>
          <a:r>
            <a:rPr lang="fi-FI" b="1" dirty="0" smtClean="0"/>
            <a:t>Työnhaku</a:t>
          </a:r>
          <a:endParaRPr lang="fi-FI" b="1" dirty="0"/>
        </a:p>
      </dgm:t>
    </dgm:pt>
    <dgm:pt modelId="{20655587-0A1D-45E2-AE1D-181147A93651}" type="parTrans" cxnId="{0A6409C7-D5D8-49F8-96EA-D0AEB963A756}">
      <dgm:prSet/>
      <dgm:spPr/>
      <dgm:t>
        <a:bodyPr/>
        <a:lstStyle/>
        <a:p>
          <a:endParaRPr lang="fi-FI"/>
        </a:p>
      </dgm:t>
    </dgm:pt>
    <dgm:pt modelId="{6D3FFE80-17D5-4AC9-BAE2-B0784505B4AB}" type="sibTrans" cxnId="{0A6409C7-D5D8-49F8-96EA-D0AEB963A756}">
      <dgm:prSet/>
      <dgm:spPr/>
      <dgm:t>
        <a:bodyPr/>
        <a:lstStyle/>
        <a:p>
          <a:endParaRPr lang="fi-FI"/>
        </a:p>
      </dgm:t>
    </dgm:pt>
    <dgm:pt modelId="{C50E5962-16D4-41B5-974D-55430BDDED29}">
      <dgm:prSet phldrT="[Teksti]"/>
      <dgm:spPr/>
      <dgm:t>
        <a:bodyPr/>
        <a:lstStyle/>
        <a:p>
          <a:r>
            <a:rPr lang="fi-FI" b="1" dirty="0" smtClean="0"/>
            <a:t>Opiskelu, opiskelutaidot, motivaatio </a:t>
          </a:r>
          <a:endParaRPr lang="fi-FI" b="1" dirty="0"/>
        </a:p>
      </dgm:t>
    </dgm:pt>
    <dgm:pt modelId="{973CB38C-55E6-4E2C-A99C-C5276F8E4329}" type="parTrans" cxnId="{50490489-D1F3-442F-AFC5-B655C7EAB5C2}">
      <dgm:prSet/>
      <dgm:spPr/>
      <dgm:t>
        <a:bodyPr/>
        <a:lstStyle/>
        <a:p>
          <a:endParaRPr lang="fi-FI"/>
        </a:p>
      </dgm:t>
    </dgm:pt>
    <dgm:pt modelId="{847AC5D9-5F9B-4AE6-A949-ABA953ACDE95}" type="sibTrans" cxnId="{50490489-D1F3-442F-AFC5-B655C7EAB5C2}">
      <dgm:prSet/>
      <dgm:spPr/>
      <dgm:t>
        <a:bodyPr/>
        <a:lstStyle/>
        <a:p>
          <a:endParaRPr lang="fi-FI"/>
        </a:p>
      </dgm:t>
    </dgm:pt>
    <dgm:pt modelId="{2BED4258-3982-4ED2-8665-4570D5B37A79}">
      <dgm:prSet phldrT="[Teksti]"/>
      <dgm:spPr/>
      <dgm:t>
        <a:bodyPr/>
        <a:lstStyle/>
        <a:p>
          <a:r>
            <a:rPr lang="fi-FI" b="1" dirty="0" smtClean="0"/>
            <a:t>Ammatti-identiteetti</a:t>
          </a:r>
          <a:endParaRPr lang="fi-FI" b="1" dirty="0"/>
        </a:p>
      </dgm:t>
    </dgm:pt>
    <dgm:pt modelId="{305C953B-984F-4B7F-944F-AB66ED85C530}" type="parTrans" cxnId="{4706E231-93A7-401C-84CF-ADCB1609DA24}">
      <dgm:prSet/>
      <dgm:spPr/>
      <dgm:t>
        <a:bodyPr/>
        <a:lstStyle/>
        <a:p>
          <a:endParaRPr lang="fi-FI"/>
        </a:p>
      </dgm:t>
    </dgm:pt>
    <dgm:pt modelId="{EB353643-61FE-40E7-8B77-56D9FA3BD516}" type="sibTrans" cxnId="{4706E231-93A7-401C-84CF-ADCB1609DA24}">
      <dgm:prSet/>
      <dgm:spPr/>
      <dgm:t>
        <a:bodyPr/>
        <a:lstStyle/>
        <a:p>
          <a:endParaRPr lang="fi-FI"/>
        </a:p>
      </dgm:t>
    </dgm:pt>
    <dgm:pt modelId="{B3D27CBE-27A6-4854-AA85-118F1CBF0C31}">
      <dgm:prSet phldrT="[Teksti]"/>
      <dgm:spPr/>
      <dgm:t>
        <a:bodyPr/>
        <a:lstStyle/>
        <a:p>
          <a:r>
            <a:rPr lang="fi-FI" b="1" dirty="0" smtClean="0"/>
            <a:t>Verkottuminen</a:t>
          </a:r>
          <a:endParaRPr lang="fi-FI" b="1" dirty="0"/>
        </a:p>
      </dgm:t>
    </dgm:pt>
    <dgm:pt modelId="{6A6A9B56-2E65-4B14-B62D-F1DE5245B97B}" type="sibTrans" cxnId="{7FC869F9-2454-4870-847F-87340E9975AF}">
      <dgm:prSet/>
      <dgm:spPr/>
      <dgm:t>
        <a:bodyPr/>
        <a:lstStyle/>
        <a:p>
          <a:endParaRPr lang="fi-FI"/>
        </a:p>
      </dgm:t>
    </dgm:pt>
    <dgm:pt modelId="{9CF2337A-FEE9-436F-9DCD-061CDA3DCD03}" type="parTrans" cxnId="{7FC869F9-2454-4870-847F-87340E9975AF}">
      <dgm:prSet/>
      <dgm:spPr/>
      <dgm:t>
        <a:bodyPr/>
        <a:lstStyle/>
        <a:p>
          <a:endParaRPr lang="fi-FI"/>
        </a:p>
      </dgm:t>
    </dgm:pt>
    <dgm:pt modelId="{504E3C9D-FFC7-45C4-A2D8-56ADB547DBFC}" type="pres">
      <dgm:prSet presAssocID="{297426F7-5ACB-492F-BC06-5EEE5E690602}" presName="rootnode" presStyleCnt="0">
        <dgm:presLayoutVars>
          <dgm:chMax/>
          <dgm:chPref/>
          <dgm:dir/>
          <dgm:animLvl val="lvl"/>
        </dgm:presLayoutVars>
      </dgm:prSet>
      <dgm:spPr/>
      <dgm:t>
        <a:bodyPr/>
        <a:lstStyle/>
        <a:p>
          <a:endParaRPr lang="fi-FI"/>
        </a:p>
      </dgm:t>
    </dgm:pt>
    <dgm:pt modelId="{F8CF5507-A54D-4E41-9DF1-0B4A5E3A7BBD}" type="pres">
      <dgm:prSet presAssocID="{12231DE2-BB67-4CBD-93FE-3D1A302FCFC5}" presName="composite" presStyleCnt="0"/>
      <dgm:spPr/>
    </dgm:pt>
    <dgm:pt modelId="{1B21C378-ECE6-4ABB-8841-8AF7D1387203}" type="pres">
      <dgm:prSet presAssocID="{12231DE2-BB67-4CBD-93FE-3D1A302FCFC5}" presName="LShape" presStyleLbl="alignNode1" presStyleIdx="0" presStyleCnt="13"/>
      <dgm:spPr>
        <a:solidFill>
          <a:srgbClr val="FFC000"/>
        </a:solidFill>
        <a:ln>
          <a:noFill/>
        </a:ln>
      </dgm:spPr>
    </dgm:pt>
    <dgm:pt modelId="{25CBCEE5-59E9-4062-BB1B-BA1E607CB714}" type="pres">
      <dgm:prSet presAssocID="{12231DE2-BB67-4CBD-93FE-3D1A302FCFC5}" presName="ParentText" presStyleLbl="revTx" presStyleIdx="0" presStyleCnt="7">
        <dgm:presLayoutVars>
          <dgm:chMax val="0"/>
          <dgm:chPref val="0"/>
          <dgm:bulletEnabled val="1"/>
        </dgm:presLayoutVars>
      </dgm:prSet>
      <dgm:spPr/>
      <dgm:t>
        <a:bodyPr/>
        <a:lstStyle/>
        <a:p>
          <a:endParaRPr lang="fi-FI"/>
        </a:p>
      </dgm:t>
    </dgm:pt>
    <dgm:pt modelId="{1CBFC159-90F9-42A2-BCB8-9231A8478D9D}" type="pres">
      <dgm:prSet presAssocID="{12231DE2-BB67-4CBD-93FE-3D1A302FCFC5}" presName="Triangle" presStyleLbl="alignNode1" presStyleIdx="1" presStyleCnt="13"/>
      <dgm:spPr>
        <a:solidFill>
          <a:srgbClr val="FFC000"/>
        </a:solidFill>
        <a:ln>
          <a:noFill/>
        </a:ln>
      </dgm:spPr>
    </dgm:pt>
    <dgm:pt modelId="{C9D1BA0C-B6F7-4C13-9DF1-C51B70B8A35C}" type="pres">
      <dgm:prSet presAssocID="{21A8E74D-7BEE-4A3A-9545-6A723B1571D1}" presName="sibTrans" presStyleCnt="0"/>
      <dgm:spPr/>
    </dgm:pt>
    <dgm:pt modelId="{A56575EB-5776-4A96-95C8-7004438547F7}" type="pres">
      <dgm:prSet presAssocID="{21A8E74D-7BEE-4A3A-9545-6A723B1571D1}" presName="space" presStyleCnt="0"/>
      <dgm:spPr/>
    </dgm:pt>
    <dgm:pt modelId="{DFBE0622-6F1B-4AA6-81D3-7180FC34A955}" type="pres">
      <dgm:prSet presAssocID="{A4C7097B-E911-4AFF-8156-8493DD81B485}" presName="composite" presStyleCnt="0"/>
      <dgm:spPr/>
    </dgm:pt>
    <dgm:pt modelId="{35E53E34-F716-4824-806B-E0E1857B528E}" type="pres">
      <dgm:prSet presAssocID="{A4C7097B-E911-4AFF-8156-8493DD81B485}" presName="LShape" presStyleLbl="alignNode1" presStyleIdx="2" presStyleCnt="13"/>
      <dgm:spPr>
        <a:solidFill>
          <a:srgbClr val="FFC000"/>
        </a:solidFill>
        <a:ln>
          <a:noFill/>
        </a:ln>
      </dgm:spPr>
    </dgm:pt>
    <dgm:pt modelId="{297C70B4-2B60-4B6A-87DC-15DC1C44DC23}" type="pres">
      <dgm:prSet presAssocID="{A4C7097B-E911-4AFF-8156-8493DD81B485}" presName="ParentText" presStyleLbl="revTx" presStyleIdx="1" presStyleCnt="7">
        <dgm:presLayoutVars>
          <dgm:chMax val="0"/>
          <dgm:chPref val="0"/>
          <dgm:bulletEnabled val="1"/>
        </dgm:presLayoutVars>
      </dgm:prSet>
      <dgm:spPr/>
      <dgm:t>
        <a:bodyPr/>
        <a:lstStyle/>
        <a:p>
          <a:endParaRPr lang="fi-FI"/>
        </a:p>
      </dgm:t>
    </dgm:pt>
    <dgm:pt modelId="{CB6D3EC6-7B8D-4AE7-90B2-4ED9895C74D7}" type="pres">
      <dgm:prSet presAssocID="{A4C7097B-E911-4AFF-8156-8493DD81B485}" presName="Triangle" presStyleLbl="alignNode1" presStyleIdx="3" presStyleCnt="13"/>
      <dgm:spPr>
        <a:solidFill>
          <a:srgbClr val="FFC000"/>
        </a:solidFill>
        <a:ln>
          <a:noFill/>
        </a:ln>
      </dgm:spPr>
    </dgm:pt>
    <dgm:pt modelId="{8B2BB021-59A2-4195-AC25-4D3E1DB67B9C}" type="pres">
      <dgm:prSet presAssocID="{314D98A8-93B2-4D56-8FAE-74EA279C599B}" presName="sibTrans" presStyleCnt="0"/>
      <dgm:spPr/>
    </dgm:pt>
    <dgm:pt modelId="{A120E239-5F6F-4D2A-857D-9B0063EC585C}" type="pres">
      <dgm:prSet presAssocID="{314D98A8-93B2-4D56-8FAE-74EA279C599B}" presName="space" presStyleCnt="0"/>
      <dgm:spPr/>
    </dgm:pt>
    <dgm:pt modelId="{C07FB43D-565B-4B88-8EA1-8928865B46AD}" type="pres">
      <dgm:prSet presAssocID="{357DAAED-A60A-4A3E-904A-291F81AC57AD}" presName="composite" presStyleCnt="0"/>
      <dgm:spPr/>
    </dgm:pt>
    <dgm:pt modelId="{3DFD7A89-C5A2-4157-B9FD-7819B5AF493C}" type="pres">
      <dgm:prSet presAssocID="{357DAAED-A60A-4A3E-904A-291F81AC57AD}" presName="LShape" presStyleLbl="alignNode1" presStyleIdx="4" presStyleCnt="13"/>
      <dgm:spPr>
        <a:solidFill>
          <a:srgbClr val="FFC000"/>
        </a:solidFill>
        <a:ln>
          <a:noFill/>
        </a:ln>
      </dgm:spPr>
    </dgm:pt>
    <dgm:pt modelId="{8209B29F-2504-4A28-A3EB-6BD04F75F24C}" type="pres">
      <dgm:prSet presAssocID="{357DAAED-A60A-4A3E-904A-291F81AC57AD}" presName="ParentText" presStyleLbl="revTx" presStyleIdx="2" presStyleCnt="7">
        <dgm:presLayoutVars>
          <dgm:chMax val="0"/>
          <dgm:chPref val="0"/>
          <dgm:bulletEnabled val="1"/>
        </dgm:presLayoutVars>
      </dgm:prSet>
      <dgm:spPr/>
      <dgm:t>
        <a:bodyPr/>
        <a:lstStyle/>
        <a:p>
          <a:endParaRPr lang="fi-FI"/>
        </a:p>
      </dgm:t>
    </dgm:pt>
    <dgm:pt modelId="{63C2C5EB-2EA5-466A-8020-E2DA33333B88}" type="pres">
      <dgm:prSet presAssocID="{357DAAED-A60A-4A3E-904A-291F81AC57AD}" presName="Triangle" presStyleLbl="alignNode1" presStyleIdx="5" presStyleCnt="13"/>
      <dgm:spPr>
        <a:solidFill>
          <a:srgbClr val="FFC000"/>
        </a:solidFill>
        <a:ln>
          <a:noFill/>
        </a:ln>
      </dgm:spPr>
    </dgm:pt>
    <dgm:pt modelId="{BB7DFA19-26EC-4E7A-A2BC-60304F660C0B}" type="pres">
      <dgm:prSet presAssocID="{39275CA9-C6DD-4FE0-83A6-5342D4165644}" presName="sibTrans" presStyleCnt="0"/>
      <dgm:spPr/>
    </dgm:pt>
    <dgm:pt modelId="{9DF4ABF4-E25C-4B40-A84C-E4AD8FE7CCE4}" type="pres">
      <dgm:prSet presAssocID="{39275CA9-C6DD-4FE0-83A6-5342D4165644}" presName="space" presStyleCnt="0"/>
      <dgm:spPr/>
    </dgm:pt>
    <dgm:pt modelId="{B9248C70-EA84-4B2B-82C5-C4F0299F4959}" type="pres">
      <dgm:prSet presAssocID="{C50E5962-16D4-41B5-974D-55430BDDED29}" presName="composite" presStyleCnt="0"/>
      <dgm:spPr/>
    </dgm:pt>
    <dgm:pt modelId="{2A4B566A-F989-4A57-A210-7FA6C338FE0B}" type="pres">
      <dgm:prSet presAssocID="{C50E5962-16D4-41B5-974D-55430BDDED29}" presName="LShape" presStyleLbl="alignNode1" presStyleIdx="6" presStyleCnt="13"/>
      <dgm:spPr>
        <a:solidFill>
          <a:srgbClr val="FFC000"/>
        </a:solidFill>
        <a:ln>
          <a:noFill/>
        </a:ln>
      </dgm:spPr>
    </dgm:pt>
    <dgm:pt modelId="{FB00811D-3D04-4376-A240-D4CD230C14BE}" type="pres">
      <dgm:prSet presAssocID="{C50E5962-16D4-41B5-974D-55430BDDED29}" presName="ParentText" presStyleLbl="revTx" presStyleIdx="3" presStyleCnt="7">
        <dgm:presLayoutVars>
          <dgm:chMax val="0"/>
          <dgm:chPref val="0"/>
          <dgm:bulletEnabled val="1"/>
        </dgm:presLayoutVars>
      </dgm:prSet>
      <dgm:spPr/>
      <dgm:t>
        <a:bodyPr/>
        <a:lstStyle/>
        <a:p>
          <a:endParaRPr lang="fi-FI"/>
        </a:p>
      </dgm:t>
    </dgm:pt>
    <dgm:pt modelId="{FABD89CA-2594-4DFC-8236-061CAAFC3E73}" type="pres">
      <dgm:prSet presAssocID="{C50E5962-16D4-41B5-974D-55430BDDED29}" presName="Triangle" presStyleLbl="alignNode1" presStyleIdx="7" presStyleCnt="13"/>
      <dgm:spPr>
        <a:solidFill>
          <a:srgbClr val="FFC000"/>
        </a:solidFill>
        <a:ln>
          <a:noFill/>
        </a:ln>
      </dgm:spPr>
    </dgm:pt>
    <dgm:pt modelId="{7E4088FB-4190-4A8F-9C05-E563D86032BD}" type="pres">
      <dgm:prSet presAssocID="{847AC5D9-5F9B-4AE6-A949-ABA953ACDE95}" presName="sibTrans" presStyleCnt="0"/>
      <dgm:spPr/>
    </dgm:pt>
    <dgm:pt modelId="{393D576B-58C8-47BA-9C2A-7B03BAA2EC54}" type="pres">
      <dgm:prSet presAssocID="{847AC5D9-5F9B-4AE6-A949-ABA953ACDE95}" presName="space" presStyleCnt="0"/>
      <dgm:spPr/>
    </dgm:pt>
    <dgm:pt modelId="{08F4050D-128D-4B53-8CFA-43F900701DEE}" type="pres">
      <dgm:prSet presAssocID="{B3D27CBE-27A6-4854-AA85-118F1CBF0C31}" presName="composite" presStyleCnt="0"/>
      <dgm:spPr/>
    </dgm:pt>
    <dgm:pt modelId="{DFD5E769-6BF6-420D-8C1C-760581A01532}" type="pres">
      <dgm:prSet presAssocID="{B3D27CBE-27A6-4854-AA85-118F1CBF0C31}" presName="LShape" presStyleLbl="alignNode1" presStyleIdx="8" presStyleCnt="13"/>
      <dgm:spPr>
        <a:solidFill>
          <a:srgbClr val="FFC000"/>
        </a:solidFill>
        <a:ln>
          <a:noFill/>
        </a:ln>
      </dgm:spPr>
    </dgm:pt>
    <dgm:pt modelId="{72313CAD-92F8-4FF5-A6EA-6217ECB34B3B}" type="pres">
      <dgm:prSet presAssocID="{B3D27CBE-27A6-4854-AA85-118F1CBF0C31}" presName="ParentText" presStyleLbl="revTx" presStyleIdx="4" presStyleCnt="7">
        <dgm:presLayoutVars>
          <dgm:chMax val="0"/>
          <dgm:chPref val="0"/>
          <dgm:bulletEnabled val="1"/>
        </dgm:presLayoutVars>
      </dgm:prSet>
      <dgm:spPr/>
      <dgm:t>
        <a:bodyPr/>
        <a:lstStyle/>
        <a:p>
          <a:endParaRPr lang="fi-FI"/>
        </a:p>
      </dgm:t>
    </dgm:pt>
    <dgm:pt modelId="{9EA63FB3-AB33-4801-B2BF-2634C2189AB3}" type="pres">
      <dgm:prSet presAssocID="{B3D27CBE-27A6-4854-AA85-118F1CBF0C31}" presName="Triangle" presStyleLbl="alignNode1" presStyleIdx="9" presStyleCnt="13"/>
      <dgm:spPr>
        <a:solidFill>
          <a:srgbClr val="FFC000"/>
        </a:solidFill>
        <a:ln>
          <a:noFill/>
        </a:ln>
      </dgm:spPr>
    </dgm:pt>
    <dgm:pt modelId="{54ED94F9-6344-4BD6-978F-5A61389E6F69}" type="pres">
      <dgm:prSet presAssocID="{6A6A9B56-2E65-4B14-B62D-F1DE5245B97B}" presName="sibTrans" presStyleCnt="0"/>
      <dgm:spPr/>
    </dgm:pt>
    <dgm:pt modelId="{27BAB4D8-6084-4CB3-97B1-7D6A0E4EEAE3}" type="pres">
      <dgm:prSet presAssocID="{6A6A9B56-2E65-4B14-B62D-F1DE5245B97B}" presName="space" presStyleCnt="0"/>
      <dgm:spPr/>
    </dgm:pt>
    <dgm:pt modelId="{2B76C4C8-B4E0-4E10-B2C2-0A6C0B47B216}" type="pres">
      <dgm:prSet presAssocID="{982B9D44-0C11-4A2E-B86B-49370D32FB78}" presName="composite" presStyleCnt="0"/>
      <dgm:spPr/>
    </dgm:pt>
    <dgm:pt modelId="{0F0FC8AE-117A-4F3E-AE1C-43A02E67D6A2}" type="pres">
      <dgm:prSet presAssocID="{982B9D44-0C11-4A2E-B86B-49370D32FB78}" presName="LShape" presStyleLbl="alignNode1" presStyleIdx="10" presStyleCnt="13"/>
      <dgm:spPr>
        <a:solidFill>
          <a:srgbClr val="FFC000"/>
        </a:solidFill>
        <a:ln>
          <a:noFill/>
        </a:ln>
      </dgm:spPr>
    </dgm:pt>
    <dgm:pt modelId="{36A7BF72-D704-454A-8795-E6B4E06FA618}" type="pres">
      <dgm:prSet presAssocID="{982B9D44-0C11-4A2E-B86B-49370D32FB78}" presName="ParentText" presStyleLbl="revTx" presStyleIdx="5" presStyleCnt="7">
        <dgm:presLayoutVars>
          <dgm:chMax val="0"/>
          <dgm:chPref val="0"/>
          <dgm:bulletEnabled val="1"/>
        </dgm:presLayoutVars>
      </dgm:prSet>
      <dgm:spPr/>
      <dgm:t>
        <a:bodyPr/>
        <a:lstStyle/>
        <a:p>
          <a:endParaRPr lang="fi-FI"/>
        </a:p>
      </dgm:t>
    </dgm:pt>
    <dgm:pt modelId="{B3A092FB-597E-4B51-A190-6EFF67A74766}" type="pres">
      <dgm:prSet presAssocID="{982B9D44-0C11-4A2E-B86B-49370D32FB78}" presName="Triangle" presStyleLbl="alignNode1" presStyleIdx="11" presStyleCnt="13"/>
      <dgm:spPr>
        <a:solidFill>
          <a:srgbClr val="FFC000"/>
        </a:solidFill>
        <a:ln>
          <a:noFill/>
        </a:ln>
      </dgm:spPr>
    </dgm:pt>
    <dgm:pt modelId="{961AA670-023D-4718-BA65-AF02EF3329EA}" type="pres">
      <dgm:prSet presAssocID="{6D3FFE80-17D5-4AC9-BAE2-B0784505B4AB}" presName="sibTrans" presStyleCnt="0"/>
      <dgm:spPr/>
    </dgm:pt>
    <dgm:pt modelId="{89B8F503-3F6C-40BE-966E-D03FBE02E7DE}" type="pres">
      <dgm:prSet presAssocID="{6D3FFE80-17D5-4AC9-BAE2-B0784505B4AB}" presName="space" presStyleCnt="0"/>
      <dgm:spPr/>
    </dgm:pt>
    <dgm:pt modelId="{8F3F5F3A-D55E-4587-B3F2-177914658A35}" type="pres">
      <dgm:prSet presAssocID="{2BED4258-3982-4ED2-8665-4570D5B37A79}" presName="composite" presStyleCnt="0"/>
      <dgm:spPr/>
    </dgm:pt>
    <dgm:pt modelId="{57CC1D05-056D-4062-AEE7-9A45AF2316CC}" type="pres">
      <dgm:prSet presAssocID="{2BED4258-3982-4ED2-8665-4570D5B37A79}" presName="LShape" presStyleLbl="alignNode1" presStyleIdx="12" presStyleCnt="13"/>
      <dgm:spPr>
        <a:solidFill>
          <a:srgbClr val="FFC000"/>
        </a:solidFill>
        <a:ln>
          <a:noFill/>
        </a:ln>
      </dgm:spPr>
    </dgm:pt>
    <dgm:pt modelId="{0249CE7C-0D40-4D27-8789-C17CD0FBFFB4}" type="pres">
      <dgm:prSet presAssocID="{2BED4258-3982-4ED2-8665-4570D5B37A79}" presName="ParentText" presStyleLbl="revTx" presStyleIdx="6" presStyleCnt="7">
        <dgm:presLayoutVars>
          <dgm:chMax val="0"/>
          <dgm:chPref val="0"/>
          <dgm:bulletEnabled val="1"/>
        </dgm:presLayoutVars>
      </dgm:prSet>
      <dgm:spPr/>
      <dgm:t>
        <a:bodyPr/>
        <a:lstStyle/>
        <a:p>
          <a:endParaRPr lang="fi-FI"/>
        </a:p>
      </dgm:t>
    </dgm:pt>
  </dgm:ptLst>
  <dgm:cxnLst>
    <dgm:cxn modelId="{50490489-D1F3-442F-AFC5-B655C7EAB5C2}" srcId="{297426F7-5ACB-492F-BC06-5EEE5E690602}" destId="{C50E5962-16D4-41B5-974D-55430BDDED29}" srcOrd="3" destOrd="0" parTransId="{973CB38C-55E6-4E2C-A99C-C5276F8E4329}" sibTransId="{847AC5D9-5F9B-4AE6-A949-ABA953ACDE95}"/>
    <dgm:cxn modelId="{E23C4C9A-A063-43E3-91AE-9A96ED66A08A}" type="presOf" srcId="{12231DE2-BB67-4CBD-93FE-3D1A302FCFC5}" destId="{25CBCEE5-59E9-4062-BB1B-BA1E607CB714}" srcOrd="0" destOrd="0" presId="urn:microsoft.com/office/officeart/2009/3/layout/StepUpProcess"/>
    <dgm:cxn modelId="{E1591892-2C72-42D3-8545-38A478F363DD}" type="presOf" srcId="{2BED4258-3982-4ED2-8665-4570D5B37A79}" destId="{0249CE7C-0D40-4D27-8789-C17CD0FBFFB4}" srcOrd="0" destOrd="0" presId="urn:microsoft.com/office/officeart/2009/3/layout/StepUpProcess"/>
    <dgm:cxn modelId="{ECD4AED7-DAD7-42F2-B1E4-69AAF04FAD09}" type="presOf" srcId="{A4C7097B-E911-4AFF-8156-8493DD81B485}" destId="{297C70B4-2B60-4B6A-87DC-15DC1C44DC23}" srcOrd="0" destOrd="0" presId="urn:microsoft.com/office/officeart/2009/3/layout/StepUpProcess"/>
    <dgm:cxn modelId="{8B5A0DE0-4BD6-416B-AC7E-8F020AE1E7DA}" type="presOf" srcId="{C50E5962-16D4-41B5-974D-55430BDDED29}" destId="{FB00811D-3D04-4376-A240-D4CD230C14BE}" srcOrd="0" destOrd="0" presId="urn:microsoft.com/office/officeart/2009/3/layout/StepUpProcess"/>
    <dgm:cxn modelId="{1739B35D-ED74-4582-906A-14EF022FE86F}" type="presOf" srcId="{297426F7-5ACB-492F-BC06-5EEE5E690602}" destId="{504E3C9D-FFC7-45C4-A2D8-56ADB547DBFC}" srcOrd="0" destOrd="0" presId="urn:microsoft.com/office/officeart/2009/3/layout/StepUpProcess"/>
    <dgm:cxn modelId="{1F660A84-0D0E-48B6-93EA-E65778DD2804}" srcId="{297426F7-5ACB-492F-BC06-5EEE5E690602}" destId="{357DAAED-A60A-4A3E-904A-291F81AC57AD}" srcOrd="2" destOrd="0" parTransId="{22A2A2C9-4E5A-4E37-BE15-E88B10502DFC}" sibTransId="{39275CA9-C6DD-4FE0-83A6-5342D4165644}"/>
    <dgm:cxn modelId="{209583ED-7CB9-416A-B86D-FB8FD1A7ED10}" srcId="{297426F7-5ACB-492F-BC06-5EEE5E690602}" destId="{A4C7097B-E911-4AFF-8156-8493DD81B485}" srcOrd="1" destOrd="0" parTransId="{6FB7AF58-F52F-4E1F-A677-DDDF20CD82DB}" sibTransId="{314D98A8-93B2-4D56-8FAE-74EA279C599B}"/>
    <dgm:cxn modelId="{365514F2-E5E8-4844-9C45-DC2DA6B02CB5}" srcId="{297426F7-5ACB-492F-BC06-5EEE5E690602}" destId="{12231DE2-BB67-4CBD-93FE-3D1A302FCFC5}" srcOrd="0" destOrd="0" parTransId="{534E8110-054F-4D51-88C2-D7D092754F41}" sibTransId="{21A8E74D-7BEE-4A3A-9545-6A723B1571D1}"/>
    <dgm:cxn modelId="{52C35CA5-FC7D-4A25-8F23-60297DAF5A02}" type="presOf" srcId="{982B9D44-0C11-4A2E-B86B-49370D32FB78}" destId="{36A7BF72-D704-454A-8795-E6B4E06FA618}" srcOrd="0" destOrd="0" presId="urn:microsoft.com/office/officeart/2009/3/layout/StepUpProcess"/>
    <dgm:cxn modelId="{4706E231-93A7-401C-84CF-ADCB1609DA24}" srcId="{297426F7-5ACB-492F-BC06-5EEE5E690602}" destId="{2BED4258-3982-4ED2-8665-4570D5B37A79}" srcOrd="6" destOrd="0" parTransId="{305C953B-984F-4B7F-944F-AB66ED85C530}" sibTransId="{EB353643-61FE-40E7-8B77-56D9FA3BD516}"/>
    <dgm:cxn modelId="{7FC869F9-2454-4870-847F-87340E9975AF}" srcId="{297426F7-5ACB-492F-BC06-5EEE5E690602}" destId="{B3D27CBE-27A6-4854-AA85-118F1CBF0C31}" srcOrd="4" destOrd="0" parTransId="{9CF2337A-FEE9-436F-9DCD-061CDA3DCD03}" sibTransId="{6A6A9B56-2E65-4B14-B62D-F1DE5245B97B}"/>
    <dgm:cxn modelId="{C30D2D0D-F928-4A85-BC50-4CC6CD9838D0}" type="presOf" srcId="{B3D27CBE-27A6-4854-AA85-118F1CBF0C31}" destId="{72313CAD-92F8-4FF5-A6EA-6217ECB34B3B}" srcOrd="0" destOrd="0" presId="urn:microsoft.com/office/officeart/2009/3/layout/StepUpProcess"/>
    <dgm:cxn modelId="{0A6409C7-D5D8-49F8-96EA-D0AEB963A756}" srcId="{297426F7-5ACB-492F-BC06-5EEE5E690602}" destId="{982B9D44-0C11-4A2E-B86B-49370D32FB78}" srcOrd="5" destOrd="0" parTransId="{20655587-0A1D-45E2-AE1D-181147A93651}" sibTransId="{6D3FFE80-17D5-4AC9-BAE2-B0784505B4AB}"/>
    <dgm:cxn modelId="{5F2B41D2-449A-463B-AFBD-0DCFA3576C4F}" type="presOf" srcId="{357DAAED-A60A-4A3E-904A-291F81AC57AD}" destId="{8209B29F-2504-4A28-A3EB-6BD04F75F24C}" srcOrd="0" destOrd="0" presId="urn:microsoft.com/office/officeart/2009/3/layout/StepUpProcess"/>
    <dgm:cxn modelId="{BC147606-F39B-4B2A-911D-8BB4696F6C6F}" type="presParOf" srcId="{504E3C9D-FFC7-45C4-A2D8-56ADB547DBFC}" destId="{F8CF5507-A54D-4E41-9DF1-0B4A5E3A7BBD}" srcOrd="0" destOrd="0" presId="urn:microsoft.com/office/officeart/2009/3/layout/StepUpProcess"/>
    <dgm:cxn modelId="{D9E0D664-F2FF-441B-AF0A-820F9CB24D1E}" type="presParOf" srcId="{F8CF5507-A54D-4E41-9DF1-0B4A5E3A7BBD}" destId="{1B21C378-ECE6-4ABB-8841-8AF7D1387203}" srcOrd="0" destOrd="0" presId="urn:microsoft.com/office/officeart/2009/3/layout/StepUpProcess"/>
    <dgm:cxn modelId="{F8CA5BB0-EE2F-4697-A70C-649F99D9C9BF}" type="presParOf" srcId="{F8CF5507-A54D-4E41-9DF1-0B4A5E3A7BBD}" destId="{25CBCEE5-59E9-4062-BB1B-BA1E607CB714}" srcOrd="1" destOrd="0" presId="urn:microsoft.com/office/officeart/2009/3/layout/StepUpProcess"/>
    <dgm:cxn modelId="{F584FAFC-C7C6-443E-BA70-32AF3E47FED3}" type="presParOf" srcId="{F8CF5507-A54D-4E41-9DF1-0B4A5E3A7BBD}" destId="{1CBFC159-90F9-42A2-BCB8-9231A8478D9D}" srcOrd="2" destOrd="0" presId="urn:microsoft.com/office/officeart/2009/3/layout/StepUpProcess"/>
    <dgm:cxn modelId="{28D4A891-747C-4791-B179-8599DC161184}" type="presParOf" srcId="{504E3C9D-FFC7-45C4-A2D8-56ADB547DBFC}" destId="{C9D1BA0C-B6F7-4C13-9DF1-C51B70B8A35C}" srcOrd="1" destOrd="0" presId="urn:microsoft.com/office/officeart/2009/3/layout/StepUpProcess"/>
    <dgm:cxn modelId="{BDEA0F8E-DF37-4AE1-88FF-1B556FCE6377}" type="presParOf" srcId="{C9D1BA0C-B6F7-4C13-9DF1-C51B70B8A35C}" destId="{A56575EB-5776-4A96-95C8-7004438547F7}" srcOrd="0" destOrd="0" presId="urn:microsoft.com/office/officeart/2009/3/layout/StepUpProcess"/>
    <dgm:cxn modelId="{D9FD9A70-42D7-4F1C-B06D-C867FC4DB774}" type="presParOf" srcId="{504E3C9D-FFC7-45C4-A2D8-56ADB547DBFC}" destId="{DFBE0622-6F1B-4AA6-81D3-7180FC34A955}" srcOrd="2" destOrd="0" presId="urn:microsoft.com/office/officeart/2009/3/layout/StepUpProcess"/>
    <dgm:cxn modelId="{C27F1102-0679-46DE-8FC0-D4790F5623BA}" type="presParOf" srcId="{DFBE0622-6F1B-4AA6-81D3-7180FC34A955}" destId="{35E53E34-F716-4824-806B-E0E1857B528E}" srcOrd="0" destOrd="0" presId="urn:microsoft.com/office/officeart/2009/3/layout/StepUpProcess"/>
    <dgm:cxn modelId="{989BF8E1-8A54-4984-8A0E-CDDA7FCF0F12}" type="presParOf" srcId="{DFBE0622-6F1B-4AA6-81D3-7180FC34A955}" destId="{297C70B4-2B60-4B6A-87DC-15DC1C44DC23}" srcOrd="1" destOrd="0" presId="urn:microsoft.com/office/officeart/2009/3/layout/StepUpProcess"/>
    <dgm:cxn modelId="{48B397FD-C629-4CBF-9697-FF0623645B65}" type="presParOf" srcId="{DFBE0622-6F1B-4AA6-81D3-7180FC34A955}" destId="{CB6D3EC6-7B8D-4AE7-90B2-4ED9895C74D7}" srcOrd="2" destOrd="0" presId="urn:microsoft.com/office/officeart/2009/3/layout/StepUpProcess"/>
    <dgm:cxn modelId="{2F6E99B3-6E73-4B49-BFB4-2E111790A1AE}" type="presParOf" srcId="{504E3C9D-FFC7-45C4-A2D8-56ADB547DBFC}" destId="{8B2BB021-59A2-4195-AC25-4D3E1DB67B9C}" srcOrd="3" destOrd="0" presId="urn:microsoft.com/office/officeart/2009/3/layout/StepUpProcess"/>
    <dgm:cxn modelId="{2083E8B2-A3B6-4290-8C62-62C74B31BBD3}" type="presParOf" srcId="{8B2BB021-59A2-4195-AC25-4D3E1DB67B9C}" destId="{A120E239-5F6F-4D2A-857D-9B0063EC585C}" srcOrd="0" destOrd="0" presId="urn:microsoft.com/office/officeart/2009/3/layout/StepUpProcess"/>
    <dgm:cxn modelId="{9E8B298A-DB7D-422F-8A4E-8B1147C4D0FD}" type="presParOf" srcId="{504E3C9D-FFC7-45C4-A2D8-56ADB547DBFC}" destId="{C07FB43D-565B-4B88-8EA1-8928865B46AD}" srcOrd="4" destOrd="0" presId="urn:microsoft.com/office/officeart/2009/3/layout/StepUpProcess"/>
    <dgm:cxn modelId="{4D2E62EA-E244-43CA-BF37-501A5EA40A14}" type="presParOf" srcId="{C07FB43D-565B-4B88-8EA1-8928865B46AD}" destId="{3DFD7A89-C5A2-4157-B9FD-7819B5AF493C}" srcOrd="0" destOrd="0" presId="urn:microsoft.com/office/officeart/2009/3/layout/StepUpProcess"/>
    <dgm:cxn modelId="{7ED7A989-ED67-436C-98B3-15A7131675B4}" type="presParOf" srcId="{C07FB43D-565B-4B88-8EA1-8928865B46AD}" destId="{8209B29F-2504-4A28-A3EB-6BD04F75F24C}" srcOrd="1" destOrd="0" presId="urn:microsoft.com/office/officeart/2009/3/layout/StepUpProcess"/>
    <dgm:cxn modelId="{E528CA29-456F-4EE0-B729-2C2F0C05723B}" type="presParOf" srcId="{C07FB43D-565B-4B88-8EA1-8928865B46AD}" destId="{63C2C5EB-2EA5-466A-8020-E2DA33333B88}" srcOrd="2" destOrd="0" presId="urn:microsoft.com/office/officeart/2009/3/layout/StepUpProcess"/>
    <dgm:cxn modelId="{743D838F-24EC-46D4-96B5-744B383EECC0}" type="presParOf" srcId="{504E3C9D-FFC7-45C4-A2D8-56ADB547DBFC}" destId="{BB7DFA19-26EC-4E7A-A2BC-60304F660C0B}" srcOrd="5" destOrd="0" presId="urn:microsoft.com/office/officeart/2009/3/layout/StepUpProcess"/>
    <dgm:cxn modelId="{62ADC50C-DDE0-4E55-89A3-7118B585E50B}" type="presParOf" srcId="{BB7DFA19-26EC-4E7A-A2BC-60304F660C0B}" destId="{9DF4ABF4-E25C-4B40-A84C-E4AD8FE7CCE4}" srcOrd="0" destOrd="0" presId="urn:microsoft.com/office/officeart/2009/3/layout/StepUpProcess"/>
    <dgm:cxn modelId="{85788084-3F46-445D-8816-EFCABD4596F0}" type="presParOf" srcId="{504E3C9D-FFC7-45C4-A2D8-56ADB547DBFC}" destId="{B9248C70-EA84-4B2B-82C5-C4F0299F4959}" srcOrd="6" destOrd="0" presId="urn:microsoft.com/office/officeart/2009/3/layout/StepUpProcess"/>
    <dgm:cxn modelId="{2C3E096F-FCD2-4525-9C11-B2986697D8B1}" type="presParOf" srcId="{B9248C70-EA84-4B2B-82C5-C4F0299F4959}" destId="{2A4B566A-F989-4A57-A210-7FA6C338FE0B}" srcOrd="0" destOrd="0" presId="urn:microsoft.com/office/officeart/2009/3/layout/StepUpProcess"/>
    <dgm:cxn modelId="{113E0997-9BD1-4B5C-B2F3-69C8AAF71DEC}" type="presParOf" srcId="{B9248C70-EA84-4B2B-82C5-C4F0299F4959}" destId="{FB00811D-3D04-4376-A240-D4CD230C14BE}" srcOrd="1" destOrd="0" presId="urn:microsoft.com/office/officeart/2009/3/layout/StepUpProcess"/>
    <dgm:cxn modelId="{2A803EB3-0409-4673-A45D-7BE54B742420}" type="presParOf" srcId="{B9248C70-EA84-4B2B-82C5-C4F0299F4959}" destId="{FABD89CA-2594-4DFC-8236-061CAAFC3E73}" srcOrd="2" destOrd="0" presId="urn:microsoft.com/office/officeart/2009/3/layout/StepUpProcess"/>
    <dgm:cxn modelId="{73663EA4-F30F-4C40-AD5E-A5184A9DED04}" type="presParOf" srcId="{504E3C9D-FFC7-45C4-A2D8-56ADB547DBFC}" destId="{7E4088FB-4190-4A8F-9C05-E563D86032BD}" srcOrd="7" destOrd="0" presId="urn:microsoft.com/office/officeart/2009/3/layout/StepUpProcess"/>
    <dgm:cxn modelId="{70A60857-44D6-4340-ADFD-135BF28EAECC}" type="presParOf" srcId="{7E4088FB-4190-4A8F-9C05-E563D86032BD}" destId="{393D576B-58C8-47BA-9C2A-7B03BAA2EC54}" srcOrd="0" destOrd="0" presId="urn:microsoft.com/office/officeart/2009/3/layout/StepUpProcess"/>
    <dgm:cxn modelId="{341246AA-F667-4F65-80F6-E9434BB04912}" type="presParOf" srcId="{504E3C9D-FFC7-45C4-A2D8-56ADB547DBFC}" destId="{08F4050D-128D-4B53-8CFA-43F900701DEE}" srcOrd="8" destOrd="0" presId="urn:microsoft.com/office/officeart/2009/3/layout/StepUpProcess"/>
    <dgm:cxn modelId="{E9D8E160-9746-47CE-9B1F-81671B2B0466}" type="presParOf" srcId="{08F4050D-128D-4B53-8CFA-43F900701DEE}" destId="{DFD5E769-6BF6-420D-8C1C-760581A01532}" srcOrd="0" destOrd="0" presId="urn:microsoft.com/office/officeart/2009/3/layout/StepUpProcess"/>
    <dgm:cxn modelId="{A3153702-A9DA-40AD-A184-62D4122437EB}" type="presParOf" srcId="{08F4050D-128D-4B53-8CFA-43F900701DEE}" destId="{72313CAD-92F8-4FF5-A6EA-6217ECB34B3B}" srcOrd="1" destOrd="0" presId="urn:microsoft.com/office/officeart/2009/3/layout/StepUpProcess"/>
    <dgm:cxn modelId="{478DB66D-97DB-4339-9B66-1D4B18DB3AD6}" type="presParOf" srcId="{08F4050D-128D-4B53-8CFA-43F900701DEE}" destId="{9EA63FB3-AB33-4801-B2BF-2634C2189AB3}" srcOrd="2" destOrd="0" presId="urn:microsoft.com/office/officeart/2009/3/layout/StepUpProcess"/>
    <dgm:cxn modelId="{85068609-10D0-49B2-9339-BA6316479AE5}" type="presParOf" srcId="{504E3C9D-FFC7-45C4-A2D8-56ADB547DBFC}" destId="{54ED94F9-6344-4BD6-978F-5A61389E6F69}" srcOrd="9" destOrd="0" presId="urn:microsoft.com/office/officeart/2009/3/layout/StepUpProcess"/>
    <dgm:cxn modelId="{D850517E-1B97-4548-A80E-22217B02CE51}" type="presParOf" srcId="{54ED94F9-6344-4BD6-978F-5A61389E6F69}" destId="{27BAB4D8-6084-4CB3-97B1-7D6A0E4EEAE3}" srcOrd="0" destOrd="0" presId="urn:microsoft.com/office/officeart/2009/3/layout/StepUpProcess"/>
    <dgm:cxn modelId="{B7ED3C2C-4551-4CBA-8D62-88DA9C6535F3}" type="presParOf" srcId="{504E3C9D-FFC7-45C4-A2D8-56ADB547DBFC}" destId="{2B76C4C8-B4E0-4E10-B2C2-0A6C0B47B216}" srcOrd="10" destOrd="0" presId="urn:microsoft.com/office/officeart/2009/3/layout/StepUpProcess"/>
    <dgm:cxn modelId="{EE37EBB9-8868-4F82-9DC1-5091D5C3DA8A}" type="presParOf" srcId="{2B76C4C8-B4E0-4E10-B2C2-0A6C0B47B216}" destId="{0F0FC8AE-117A-4F3E-AE1C-43A02E67D6A2}" srcOrd="0" destOrd="0" presId="urn:microsoft.com/office/officeart/2009/3/layout/StepUpProcess"/>
    <dgm:cxn modelId="{3CBA8ED8-FC15-4382-A3BF-1A45C5EC7E55}" type="presParOf" srcId="{2B76C4C8-B4E0-4E10-B2C2-0A6C0B47B216}" destId="{36A7BF72-D704-454A-8795-E6B4E06FA618}" srcOrd="1" destOrd="0" presId="urn:microsoft.com/office/officeart/2009/3/layout/StepUpProcess"/>
    <dgm:cxn modelId="{7AEB5965-5C0B-4AD4-A4E7-E513CBBB2D3E}" type="presParOf" srcId="{2B76C4C8-B4E0-4E10-B2C2-0A6C0B47B216}" destId="{B3A092FB-597E-4B51-A190-6EFF67A74766}" srcOrd="2" destOrd="0" presId="urn:microsoft.com/office/officeart/2009/3/layout/StepUpProcess"/>
    <dgm:cxn modelId="{C11966DE-A7DC-458F-98D2-989F06141D8B}" type="presParOf" srcId="{504E3C9D-FFC7-45C4-A2D8-56ADB547DBFC}" destId="{961AA670-023D-4718-BA65-AF02EF3329EA}" srcOrd="11" destOrd="0" presId="urn:microsoft.com/office/officeart/2009/3/layout/StepUpProcess"/>
    <dgm:cxn modelId="{7E86B761-8086-4ADB-9E8E-6BF6078CEA38}" type="presParOf" srcId="{961AA670-023D-4718-BA65-AF02EF3329EA}" destId="{89B8F503-3F6C-40BE-966E-D03FBE02E7DE}" srcOrd="0" destOrd="0" presId="urn:microsoft.com/office/officeart/2009/3/layout/StepUpProcess"/>
    <dgm:cxn modelId="{6321E581-B7BE-4FFE-BB6F-2AE0349685C6}" type="presParOf" srcId="{504E3C9D-FFC7-45C4-A2D8-56ADB547DBFC}" destId="{8F3F5F3A-D55E-4587-B3F2-177914658A35}" srcOrd="12" destOrd="0" presId="urn:microsoft.com/office/officeart/2009/3/layout/StepUpProcess"/>
    <dgm:cxn modelId="{DC91FBBC-003A-4689-B1A9-C8DEC33D475C}" type="presParOf" srcId="{8F3F5F3A-D55E-4587-B3F2-177914658A35}" destId="{57CC1D05-056D-4062-AEE7-9A45AF2316CC}" srcOrd="0" destOrd="0" presId="urn:microsoft.com/office/officeart/2009/3/layout/StepUpProcess"/>
    <dgm:cxn modelId="{03D5C5A6-2D74-4CCE-8EC3-F258F4162A49}" type="presParOf" srcId="{8F3F5F3A-D55E-4587-B3F2-177914658A35}" destId="{0249CE7C-0D40-4D27-8789-C17CD0FBFFB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7426F7-5ACB-492F-BC06-5EEE5E690602}" type="doc">
      <dgm:prSet loTypeId="urn:microsoft.com/office/officeart/2009/3/layout/StepUpProcess" loCatId="process" qsTypeId="urn:microsoft.com/office/officeart/2005/8/quickstyle/simple1" qsCatId="simple" csTypeId="urn:microsoft.com/office/officeart/2005/8/colors/accent0_3" csCatId="mainScheme" phldr="1"/>
      <dgm:spPr/>
      <dgm:t>
        <a:bodyPr/>
        <a:lstStyle/>
        <a:p>
          <a:endParaRPr lang="fi-FI"/>
        </a:p>
      </dgm:t>
    </dgm:pt>
    <dgm:pt modelId="{12231DE2-BB67-4CBD-93FE-3D1A302FCFC5}">
      <dgm:prSet phldrT="[Teksti]"/>
      <dgm:spPr/>
      <dgm:t>
        <a:bodyPr/>
        <a:lstStyle/>
        <a:p>
          <a:r>
            <a:rPr lang="fi-FI" b="1" dirty="0" smtClean="0"/>
            <a:t>Motiivi ammatinvaihtoon</a:t>
          </a:r>
          <a:endParaRPr lang="fi-FI" b="1" dirty="0"/>
        </a:p>
      </dgm:t>
    </dgm:pt>
    <dgm:pt modelId="{534E8110-054F-4D51-88C2-D7D092754F41}" type="parTrans" cxnId="{365514F2-E5E8-4844-9C45-DC2DA6B02CB5}">
      <dgm:prSet/>
      <dgm:spPr/>
      <dgm:t>
        <a:bodyPr/>
        <a:lstStyle/>
        <a:p>
          <a:endParaRPr lang="fi-FI"/>
        </a:p>
      </dgm:t>
    </dgm:pt>
    <dgm:pt modelId="{21A8E74D-7BEE-4A3A-9545-6A723B1571D1}" type="sibTrans" cxnId="{365514F2-E5E8-4844-9C45-DC2DA6B02CB5}">
      <dgm:prSet/>
      <dgm:spPr/>
      <dgm:t>
        <a:bodyPr/>
        <a:lstStyle/>
        <a:p>
          <a:endParaRPr lang="fi-FI"/>
        </a:p>
      </dgm:t>
    </dgm:pt>
    <dgm:pt modelId="{A4C7097B-E911-4AFF-8156-8493DD81B485}">
      <dgm:prSet phldrT="[Teksti]"/>
      <dgm:spPr/>
      <dgm:t>
        <a:bodyPr/>
        <a:lstStyle/>
        <a:p>
          <a:r>
            <a:rPr lang="fi-FI" b="1" dirty="0" smtClean="0"/>
            <a:t>Opiskeluun haku</a:t>
          </a:r>
          <a:endParaRPr lang="fi-FI" b="1" dirty="0"/>
        </a:p>
      </dgm:t>
    </dgm:pt>
    <dgm:pt modelId="{6FB7AF58-F52F-4E1F-A677-DDDF20CD82DB}" type="parTrans" cxnId="{209583ED-7CB9-416A-B86D-FB8FD1A7ED10}">
      <dgm:prSet/>
      <dgm:spPr/>
      <dgm:t>
        <a:bodyPr/>
        <a:lstStyle/>
        <a:p>
          <a:endParaRPr lang="fi-FI"/>
        </a:p>
      </dgm:t>
    </dgm:pt>
    <dgm:pt modelId="{314D98A8-93B2-4D56-8FAE-74EA279C599B}" type="sibTrans" cxnId="{209583ED-7CB9-416A-B86D-FB8FD1A7ED10}">
      <dgm:prSet/>
      <dgm:spPr/>
      <dgm:t>
        <a:bodyPr/>
        <a:lstStyle/>
        <a:p>
          <a:endParaRPr lang="fi-FI"/>
        </a:p>
      </dgm:t>
    </dgm:pt>
    <dgm:pt modelId="{357DAAED-A60A-4A3E-904A-291F81AC57AD}">
      <dgm:prSet phldrT="[Teksti]"/>
      <dgm:spPr/>
      <dgm:t>
        <a:bodyPr/>
        <a:lstStyle/>
        <a:p>
          <a:r>
            <a:rPr lang="fi-FI" b="1" dirty="0" smtClean="0"/>
            <a:t>Rahoitus </a:t>
          </a:r>
          <a:endParaRPr lang="fi-FI" b="1" dirty="0"/>
        </a:p>
      </dgm:t>
    </dgm:pt>
    <dgm:pt modelId="{22A2A2C9-4E5A-4E37-BE15-E88B10502DFC}" type="parTrans" cxnId="{1F660A84-0D0E-48B6-93EA-E65778DD2804}">
      <dgm:prSet/>
      <dgm:spPr/>
      <dgm:t>
        <a:bodyPr/>
        <a:lstStyle/>
        <a:p>
          <a:endParaRPr lang="fi-FI"/>
        </a:p>
      </dgm:t>
    </dgm:pt>
    <dgm:pt modelId="{39275CA9-C6DD-4FE0-83A6-5342D4165644}" type="sibTrans" cxnId="{1F660A84-0D0E-48B6-93EA-E65778DD2804}">
      <dgm:prSet/>
      <dgm:spPr/>
      <dgm:t>
        <a:bodyPr/>
        <a:lstStyle/>
        <a:p>
          <a:endParaRPr lang="fi-FI"/>
        </a:p>
      </dgm:t>
    </dgm:pt>
    <dgm:pt modelId="{982B9D44-0C11-4A2E-B86B-49370D32FB78}">
      <dgm:prSet phldrT="[Teksti]"/>
      <dgm:spPr/>
      <dgm:t>
        <a:bodyPr/>
        <a:lstStyle/>
        <a:p>
          <a:r>
            <a:rPr lang="fi-FI" b="1" dirty="0" smtClean="0"/>
            <a:t>Työnhaku</a:t>
          </a:r>
          <a:endParaRPr lang="fi-FI" b="1" dirty="0"/>
        </a:p>
      </dgm:t>
    </dgm:pt>
    <dgm:pt modelId="{20655587-0A1D-45E2-AE1D-181147A93651}" type="parTrans" cxnId="{0A6409C7-D5D8-49F8-96EA-D0AEB963A756}">
      <dgm:prSet/>
      <dgm:spPr/>
      <dgm:t>
        <a:bodyPr/>
        <a:lstStyle/>
        <a:p>
          <a:endParaRPr lang="fi-FI"/>
        </a:p>
      </dgm:t>
    </dgm:pt>
    <dgm:pt modelId="{6D3FFE80-17D5-4AC9-BAE2-B0784505B4AB}" type="sibTrans" cxnId="{0A6409C7-D5D8-49F8-96EA-D0AEB963A756}">
      <dgm:prSet/>
      <dgm:spPr/>
      <dgm:t>
        <a:bodyPr/>
        <a:lstStyle/>
        <a:p>
          <a:endParaRPr lang="fi-FI"/>
        </a:p>
      </dgm:t>
    </dgm:pt>
    <dgm:pt modelId="{C50E5962-16D4-41B5-974D-55430BDDED29}">
      <dgm:prSet phldrT="[Teksti]"/>
      <dgm:spPr/>
      <dgm:t>
        <a:bodyPr/>
        <a:lstStyle/>
        <a:p>
          <a:r>
            <a:rPr lang="fi-FI" b="1" dirty="0" smtClean="0"/>
            <a:t>Opiskelu, opiskelutaidot, motivaatio </a:t>
          </a:r>
          <a:endParaRPr lang="fi-FI" b="1" dirty="0"/>
        </a:p>
      </dgm:t>
    </dgm:pt>
    <dgm:pt modelId="{973CB38C-55E6-4E2C-A99C-C5276F8E4329}" type="parTrans" cxnId="{50490489-D1F3-442F-AFC5-B655C7EAB5C2}">
      <dgm:prSet/>
      <dgm:spPr/>
      <dgm:t>
        <a:bodyPr/>
        <a:lstStyle/>
        <a:p>
          <a:endParaRPr lang="fi-FI"/>
        </a:p>
      </dgm:t>
    </dgm:pt>
    <dgm:pt modelId="{847AC5D9-5F9B-4AE6-A949-ABA953ACDE95}" type="sibTrans" cxnId="{50490489-D1F3-442F-AFC5-B655C7EAB5C2}">
      <dgm:prSet/>
      <dgm:spPr/>
      <dgm:t>
        <a:bodyPr/>
        <a:lstStyle/>
        <a:p>
          <a:endParaRPr lang="fi-FI"/>
        </a:p>
      </dgm:t>
    </dgm:pt>
    <dgm:pt modelId="{2BED4258-3982-4ED2-8665-4570D5B37A79}">
      <dgm:prSet phldrT="[Teksti]"/>
      <dgm:spPr/>
      <dgm:t>
        <a:bodyPr/>
        <a:lstStyle/>
        <a:p>
          <a:r>
            <a:rPr lang="fi-FI" b="1" dirty="0" smtClean="0"/>
            <a:t>Ammatti-identiteetti</a:t>
          </a:r>
          <a:endParaRPr lang="fi-FI" b="1" dirty="0"/>
        </a:p>
      </dgm:t>
    </dgm:pt>
    <dgm:pt modelId="{305C953B-984F-4B7F-944F-AB66ED85C530}" type="parTrans" cxnId="{4706E231-93A7-401C-84CF-ADCB1609DA24}">
      <dgm:prSet/>
      <dgm:spPr/>
      <dgm:t>
        <a:bodyPr/>
        <a:lstStyle/>
        <a:p>
          <a:endParaRPr lang="fi-FI"/>
        </a:p>
      </dgm:t>
    </dgm:pt>
    <dgm:pt modelId="{EB353643-61FE-40E7-8B77-56D9FA3BD516}" type="sibTrans" cxnId="{4706E231-93A7-401C-84CF-ADCB1609DA24}">
      <dgm:prSet/>
      <dgm:spPr/>
      <dgm:t>
        <a:bodyPr/>
        <a:lstStyle/>
        <a:p>
          <a:endParaRPr lang="fi-FI"/>
        </a:p>
      </dgm:t>
    </dgm:pt>
    <dgm:pt modelId="{B3D27CBE-27A6-4854-AA85-118F1CBF0C31}">
      <dgm:prSet phldrT="[Teksti]"/>
      <dgm:spPr/>
      <dgm:t>
        <a:bodyPr/>
        <a:lstStyle/>
        <a:p>
          <a:r>
            <a:rPr lang="fi-FI" b="1" dirty="0" smtClean="0"/>
            <a:t>Verkottuminen</a:t>
          </a:r>
          <a:endParaRPr lang="fi-FI" b="1" dirty="0"/>
        </a:p>
      </dgm:t>
    </dgm:pt>
    <dgm:pt modelId="{6A6A9B56-2E65-4B14-B62D-F1DE5245B97B}" type="sibTrans" cxnId="{7FC869F9-2454-4870-847F-87340E9975AF}">
      <dgm:prSet/>
      <dgm:spPr/>
      <dgm:t>
        <a:bodyPr/>
        <a:lstStyle/>
        <a:p>
          <a:endParaRPr lang="fi-FI"/>
        </a:p>
      </dgm:t>
    </dgm:pt>
    <dgm:pt modelId="{9CF2337A-FEE9-436F-9DCD-061CDA3DCD03}" type="parTrans" cxnId="{7FC869F9-2454-4870-847F-87340E9975AF}">
      <dgm:prSet/>
      <dgm:spPr/>
      <dgm:t>
        <a:bodyPr/>
        <a:lstStyle/>
        <a:p>
          <a:endParaRPr lang="fi-FI"/>
        </a:p>
      </dgm:t>
    </dgm:pt>
    <dgm:pt modelId="{504E3C9D-FFC7-45C4-A2D8-56ADB547DBFC}" type="pres">
      <dgm:prSet presAssocID="{297426F7-5ACB-492F-BC06-5EEE5E690602}" presName="rootnode" presStyleCnt="0">
        <dgm:presLayoutVars>
          <dgm:chMax/>
          <dgm:chPref/>
          <dgm:dir/>
          <dgm:animLvl val="lvl"/>
        </dgm:presLayoutVars>
      </dgm:prSet>
      <dgm:spPr/>
      <dgm:t>
        <a:bodyPr/>
        <a:lstStyle/>
        <a:p>
          <a:endParaRPr lang="fi-FI"/>
        </a:p>
      </dgm:t>
    </dgm:pt>
    <dgm:pt modelId="{F8CF5507-A54D-4E41-9DF1-0B4A5E3A7BBD}" type="pres">
      <dgm:prSet presAssocID="{12231DE2-BB67-4CBD-93FE-3D1A302FCFC5}" presName="composite" presStyleCnt="0"/>
      <dgm:spPr/>
    </dgm:pt>
    <dgm:pt modelId="{1B21C378-ECE6-4ABB-8841-8AF7D1387203}" type="pres">
      <dgm:prSet presAssocID="{12231DE2-BB67-4CBD-93FE-3D1A302FCFC5}" presName="LShape" presStyleLbl="alignNode1" presStyleIdx="0" presStyleCnt="13"/>
      <dgm:spPr>
        <a:solidFill>
          <a:srgbClr val="FFC000"/>
        </a:solidFill>
        <a:ln>
          <a:noFill/>
        </a:ln>
      </dgm:spPr>
    </dgm:pt>
    <dgm:pt modelId="{25CBCEE5-59E9-4062-BB1B-BA1E607CB714}" type="pres">
      <dgm:prSet presAssocID="{12231DE2-BB67-4CBD-93FE-3D1A302FCFC5}" presName="ParentText" presStyleLbl="revTx" presStyleIdx="0" presStyleCnt="7">
        <dgm:presLayoutVars>
          <dgm:chMax val="0"/>
          <dgm:chPref val="0"/>
          <dgm:bulletEnabled val="1"/>
        </dgm:presLayoutVars>
      </dgm:prSet>
      <dgm:spPr/>
      <dgm:t>
        <a:bodyPr/>
        <a:lstStyle/>
        <a:p>
          <a:endParaRPr lang="fi-FI"/>
        </a:p>
      </dgm:t>
    </dgm:pt>
    <dgm:pt modelId="{1CBFC159-90F9-42A2-BCB8-9231A8478D9D}" type="pres">
      <dgm:prSet presAssocID="{12231DE2-BB67-4CBD-93FE-3D1A302FCFC5}" presName="Triangle" presStyleLbl="alignNode1" presStyleIdx="1" presStyleCnt="13"/>
      <dgm:spPr>
        <a:solidFill>
          <a:srgbClr val="FFC000"/>
        </a:solidFill>
        <a:ln>
          <a:noFill/>
        </a:ln>
      </dgm:spPr>
    </dgm:pt>
    <dgm:pt modelId="{C9D1BA0C-B6F7-4C13-9DF1-C51B70B8A35C}" type="pres">
      <dgm:prSet presAssocID="{21A8E74D-7BEE-4A3A-9545-6A723B1571D1}" presName="sibTrans" presStyleCnt="0"/>
      <dgm:spPr/>
    </dgm:pt>
    <dgm:pt modelId="{A56575EB-5776-4A96-95C8-7004438547F7}" type="pres">
      <dgm:prSet presAssocID="{21A8E74D-7BEE-4A3A-9545-6A723B1571D1}" presName="space" presStyleCnt="0"/>
      <dgm:spPr/>
    </dgm:pt>
    <dgm:pt modelId="{DFBE0622-6F1B-4AA6-81D3-7180FC34A955}" type="pres">
      <dgm:prSet presAssocID="{A4C7097B-E911-4AFF-8156-8493DD81B485}" presName="composite" presStyleCnt="0"/>
      <dgm:spPr/>
    </dgm:pt>
    <dgm:pt modelId="{35E53E34-F716-4824-806B-E0E1857B528E}" type="pres">
      <dgm:prSet presAssocID="{A4C7097B-E911-4AFF-8156-8493DD81B485}" presName="LShape" presStyleLbl="alignNode1" presStyleIdx="2" presStyleCnt="13"/>
      <dgm:spPr>
        <a:solidFill>
          <a:srgbClr val="FFC000"/>
        </a:solidFill>
        <a:ln>
          <a:noFill/>
        </a:ln>
      </dgm:spPr>
    </dgm:pt>
    <dgm:pt modelId="{297C70B4-2B60-4B6A-87DC-15DC1C44DC23}" type="pres">
      <dgm:prSet presAssocID="{A4C7097B-E911-4AFF-8156-8493DD81B485}" presName="ParentText" presStyleLbl="revTx" presStyleIdx="1" presStyleCnt="7">
        <dgm:presLayoutVars>
          <dgm:chMax val="0"/>
          <dgm:chPref val="0"/>
          <dgm:bulletEnabled val="1"/>
        </dgm:presLayoutVars>
      </dgm:prSet>
      <dgm:spPr/>
      <dgm:t>
        <a:bodyPr/>
        <a:lstStyle/>
        <a:p>
          <a:endParaRPr lang="fi-FI"/>
        </a:p>
      </dgm:t>
    </dgm:pt>
    <dgm:pt modelId="{CB6D3EC6-7B8D-4AE7-90B2-4ED9895C74D7}" type="pres">
      <dgm:prSet presAssocID="{A4C7097B-E911-4AFF-8156-8493DD81B485}" presName="Triangle" presStyleLbl="alignNode1" presStyleIdx="3" presStyleCnt="13"/>
      <dgm:spPr>
        <a:solidFill>
          <a:srgbClr val="FFC000"/>
        </a:solidFill>
        <a:ln>
          <a:noFill/>
        </a:ln>
      </dgm:spPr>
    </dgm:pt>
    <dgm:pt modelId="{8B2BB021-59A2-4195-AC25-4D3E1DB67B9C}" type="pres">
      <dgm:prSet presAssocID="{314D98A8-93B2-4D56-8FAE-74EA279C599B}" presName="sibTrans" presStyleCnt="0"/>
      <dgm:spPr/>
    </dgm:pt>
    <dgm:pt modelId="{A120E239-5F6F-4D2A-857D-9B0063EC585C}" type="pres">
      <dgm:prSet presAssocID="{314D98A8-93B2-4D56-8FAE-74EA279C599B}" presName="space" presStyleCnt="0"/>
      <dgm:spPr/>
    </dgm:pt>
    <dgm:pt modelId="{C07FB43D-565B-4B88-8EA1-8928865B46AD}" type="pres">
      <dgm:prSet presAssocID="{357DAAED-A60A-4A3E-904A-291F81AC57AD}" presName="composite" presStyleCnt="0"/>
      <dgm:spPr/>
    </dgm:pt>
    <dgm:pt modelId="{3DFD7A89-C5A2-4157-B9FD-7819B5AF493C}" type="pres">
      <dgm:prSet presAssocID="{357DAAED-A60A-4A3E-904A-291F81AC57AD}" presName="LShape" presStyleLbl="alignNode1" presStyleIdx="4" presStyleCnt="13"/>
      <dgm:spPr>
        <a:solidFill>
          <a:srgbClr val="FFC000"/>
        </a:solidFill>
        <a:ln>
          <a:noFill/>
        </a:ln>
      </dgm:spPr>
    </dgm:pt>
    <dgm:pt modelId="{8209B29F-2504-4A28-A3EB-6BD04F75F24C}" type="pres">
      <dgm:prSet presAssocID="{357DAAED-A60A-4A3E-904A-291F81AC57AD}" presName="ParentText" presStyleLbl="revTx" presStyleIdx="2" presStyleCnt="7">
        <dgm:presLayoutVars>
          <dgm:chMax val="0"/>
          <dgm:chPref val="0"/>
          <dgm:bulletEnabled val="1"/>
        </dgm:presLayoutVars>
      </dgm:prSet>
      <dgm:spPr/>
      <dgm:t>
        <a:bodyPr/>
        <a:lstStyle/>
        <a:p>
          <a:endParaRPr lang="fi-FI"/>
        </a:p>
      </dgm:t>
    </dgm:pt>
    <dgm:pt modelId="{63C2C5EB-2EA5-466A-8020-E2DA33333B88}" type="pres">
      <dgm:prSet presAssocID="{357DAAED-A60A-4A3E-904A-291F81AC57AD}" presName="Triangle" presStyleLbl="alignNode1" presStyleIdx="5" presStyleCnt="13"/>
      <dgm:spPr>
        <a:solidFill>
          <a:srgbClr val="FFC000"/>
        </a:solidFill>
        <a:ln>
          <a:noFill/>
        </a:ln>
      </dgm:spPr>
    </dgm:pt>
    <dgm:pt modelId="{BB7DFA19-26EC-4E7A-A2BC-60304F660C0B}" type="pres">
      <dgm:prSet presAssocID="{39275CA9-C6DD-4FE0-83A6-5342D4165644}" presName="sibTrans" presStyleCnt="0"/>
      <dgm:spPr/>
    </dgm:pt>
    <dgm:pt modelId="{9DF4ABF4-E25C-4B40-A84C-E4AD8FE7CCE4}" type="pres">
      <dgm:prSet presAssocID="{39275CA9-C6DD-4FE0-83A6-5342D4165644}" presName="space" presStyleCnt="0"/>
      <dgm:spPr/>
    </dgm:pt>
    <dgm:pt modelId="{B9248C70-EA84-4B2B-82C5-C4F0299F4959}" type="pres">
      <dgm:prSet presAssocID="{C50E5962-16D4-41B5-974D-55430BDDED29}" presName="composite" presStyleCnt="0"/>
      <dgm:spPr/>
    </dgm:pt>
    <dgm:pt modelId="{2A4B566A-F989-4A57-A210-7FA6C338FE0B}" type="pres">
      <dgm:prSet presAssocID="{C50E5962-16D4-41B5-974D-55430BDDED29}" presName="LShape" presStyleLbl="alignNode1" presStyleIdx="6" presStyleCnt="13"/>
      <dgm:spPr>
        <a:solidFill>
          <a:srgbClr val="FFC000"/>
        </a:solidFill>
        <a:ln>
          <a:noFill/>
        </a:ln>
      </dgm:spPr>
    </dgm:pt>
    <dgm:pt modelId="{FB00811D-3D04-4376-A240-D4CD230C14BE}" type="pres">
      <dgm:prSet presAssocID="{C50E5962-16D4-41B5-974D-55430BDDED29}" presName="ParentText" presStyleLbl="revTx" presStyleIdx="3" presStyleCnt="7">
        <dgm:presLayoutVars>
          <dgm:chMax val="0"/>
          <dgm:chPref val="0"/>
          <dgm:bulletEnabled val="1"/>
        </dgm:presLayoutVars>
      </dgm:prSet>
      <dgm:spPr/>
      <dgm:t>
        <a:bodyPr/>
        <a:lstStyle/>
        <a:p>
          <a:endParaRPr lang="fi-FI"/>
        </a:p>
      </dgm:t>
    </dgm:pt>
    <dgm:pt modelId="{FABD89CA-2594-4DFC-8236-061CAAFC3E73}" type="pres">
      <dgm:prSet presAssocID="{C50E5962-16D4-41B5-974D-55430BDDED29}" presName="Triangle" presStyleLbl="alignNode1" presStyleIdx="7" presStyleCnt="13"/>
      <dgm:spPr>
        <a:solidFill>
          <a:srgbClr val="FFC000"/>
        </a:solidFill>
        <a:ln>
          <a:noFill/>
        </a:ln>
      </dgm:spPr>
    </dgm:pt>
    <dgm:pt modelId="{7E4088FB-4190-4A8F-9C05-E563D86032BD}" type="pres">
      <dgm:prSet presAssocID="{847AC5D9-5F9B-4AE6-A949-ABA953ACDE95}" presName="sibTrans" presStyleCnt="0"/>
      <dgm:spPr/>
    </dgm:pt>
    <dgm:pt modelId="{393D576B-58C8-47BA-9C2A-7B03BAA2EC54}" type="pres">
      <dgm:prSet presAssocID="{847AC5D9-5F9B-4AE6-A949-ABA953ACDE95}" presName="space" presStyleCnt="0"/>
      <dgm:spPr/>
    </dgm:pt>
    <dgm:pt modelId="{08F4050D-128D-4B53-8CFA-43F900701DEE}" type="pres">
      <dgm:prSet presAssocID="{B3D27CBE-27A6-4854-AA85-118F1CBF0C31}" presName="composite" presStyleCnt="0"/>
      <dgm:spPr/>
    </dgm:pt>
    <dgm:pt modelId="{DFD5E769-6BF6-420D-8C1C-760581A01532}" type="pres">
      <dgm:prSet presAssocID="{B3D27CBE-27A6-4854-AA85-118F1CBF0C31}" presName="LShape" presStyleLbl="alignNode1" presStyleIdx="8" presStyleCnt="13"/>
      <dgm:spPr>
        <a:solidFill>
          <a:srgbClr val="FFC000"/>
        </a:solidFill>
        <a:ln>
          <a:noFill/>
        </a:ln>
      </dgm:spPr>
    </dgm:pt>
    <dgm:pt modelId="{72313CAD-92F8-4FF5-A6EA-6217ECB34B3B}" type="pres">
      <dgm:prSet presAssocID="{B3D27CBE-27A6-4854-AA85-118F1CBF0C31}" presName="ParentText" presStyleLbl="revTx" presStyleIdx="4" presStyleCnt="7">
        <dgm:presLayoutVars>
          <dgm:chMax val="0"/>
          <dgm:chPref val="0"/>
          <dgm:bulletEnabled val="1"/>
        </dgm:presLayoutVars>
      </dgm:prSet>
      <dgm:spPr/>
      <dgm:t>
        <a:bodyPr/>
        <a:lstStyle/>
        <a:p>
          <a:endParaRPr lang="fi-FI"/>
        </a:p>
      </dgm:t>
    </dgm:pt>
    <dgm:pt modelId="{9EA63FB3-AB33-4801-B2BF-2634C2189AB3}" type="pres">
      <dgm:prSet presAssocID="{B3D27CBE-27A6-4854-AA85-118F1CBF0C31}" presName="Triangle" presStyleLbl="alignNode1" presStyleIdx="9" presStyleCnt="13"/>
      <dgm:spPr>
        <a:solidFill>
          <a:srgbClr val="FFC000"/>
        </a:solidFill>
        <a:ln>
          <a:noFill/>
        </a:ln>
      </dgm:spPr>
    </dgm:pt>
    <dgm:pt modelId="{54ED94F9-6344-4BD6-978F-5A61389E6F69}" type="pres">
      <dgm:prSet presAssocID="{6A6A9B56-2E65-4B14-B62D-F1DE5245B97B}" presName="sibTrans" presStyleCnt="0"/>
      <dgm:spPr/>
    </dgm:pt>
    <dgm:pt modelId="{27BAB4D8-6084-4CB3-97B1-7D6A0E4EEAE3}" type="pres">
      <dgm:prSet presAssocID="{6A6A9B56-2E65-4B14-B62D-F1DE5245B97B}" presName="space" presStyleCnt="0"/>
      <dgm:spPr/>
    </dgm:pt>
    <dgm:pt modelId="{2B76C4C8-B4E0-4E10-B2C2-0A6C0B47B216}" type="pres">
      <dgm:prSet presAssocID="{982B9D44-0C11-4A2E-B86B-49370D32FB78}" presName="composite" presStyleCnt="0"/>
      <dgm:spPr/>
    </dgm:pt>
    <dgm:pt modelId="{0F0FC8AE-117A-4F3E-AE1C-43A02E67D6A2}" type="pres">
      <dgm:prSet presAssocID="{982B9D44-0C11-4A2E-B86B-49370D32FB78}" presName="LShape" presStyleLbl="alignNode1" presStyleIdx="10" presStyleCnt="13"/>
      <dgm:spPr>
        <a:solidFill>
          <a:srgbClr val="FFC000"/>
        </a:solidFill>
        <a:ln>
          <a:noFill/>
        </a:ln>
      </dgm:spPr>
    </dgm:pt>
    <dgm:pt modelId="{36A7BF72-D704-454A-8795-E6B4E06FA618}" type="pres">
      <dgm:prSet presAssocID="{982B9D44-0C11-4A2E-B86B-49370D32FB78}" presName="ParentText" presStyleLbl="revTx" presStyleIdx="5" presStyleCnt="7">
        <dgm:presLayoutVars>
          <dgm:chMax val="0"/>
          <dgm:chPref val="0"/>
          <dgm:bulletEnabled val="1"/>
        </dgm:presLayoutVars>
      </dgm:prSet>
      <dgm:spPr/>
      <dgm:t>
        <a:bodyPr/>
        <a:lstStyle/>
        <a:p>
          <a:endParaRPr lang="fi-FI"/>
        </a:p>
      </dgm:t>
    </dgm:pt>
    <dgm:pt modelId="{B3A092FB-597E-4B51-A190-6EFF67A74766}" type="pres">
      <dgm:prSet presAssocID="{982B9D44-0C11-4A2E-B86B-49370D32FB78}" presName="Triangle" presStyleLbl="alignNode1" presStyleIdx="11" presStyleCnt="13"/>
      <dgm:spPr>
        <a:solidFill>
          <a:srgbClr val="FFC000"/>
        </a:solidFill>
        <a:ln>
          <a:noFill/>
        </a:ln>
      </dgm:spPr>
    </dgm:pt>
    <dgm:pt modelId="{961AA670-023D-4718-BA65-AF02EF3329EA}" type="pres">
      <dgm:prSet presAssocID="{6D3FFE80-17D5-4AC9-BAE2-B0784505B4AB}" presName="sibTrans" presStyleCnt="0"/>
      <dgm:spPr/>
    </dgm:pt>
    <dgm:pt modelId="{89B8F503-3F6C-40BE-966E-D03FBE02E7DE}" type="pres">
      <dgm:prSet presAssocID="{6D3FFE80-17D5-4AC9-BAE2-B0784505B4AB}" presName="space" presStyleCnt="0"/>
      <dgm:spPr/>
    </dgm:pt>
    <dgm:pt modelId="{8F3F5F3A-D55E-4587-B3F2-177914658A35}" type="pres">
      <dgm:prSet presAssocID="{2BED4258-3982-4ED2-8665-4570D5B37A79}" presName="composite" presStyleCnt="0"/>
      <dgm:spPr/>
    </dgm:pt>
    <dgm:pt modelId="{57CC1D05-056D-4062-AEE7-9A45AF2316CC}" type="pres">
      <dgm:prSet presAssocID="{2BED4258-3982-4ED2-8665-4570D5B37A79}" presName="LShape" presStyleLbl="alignNode1" presStyleIdx="12" presStyleCnt="13"/>
      <dgm:spPr>
        <a:solidFill>
          <a:srgbClr val="FFC000"/>
        </a:solidFill>
        <a:ln>
          <a:noFill/>
        </a:ln>
      </dgm:spPr>
    </dgm:pt>
    <dgm:pt modelId="{0249CE7C-0D40-4D27-8789-C17CD0FBFFB4}" type="pres">
      <dgm:prSet presAssocID="{2BED4258-3982-4ED2-8665-4570D5B37A79}" presName="ParentText" presStyleLbl="revTx" presStyleIdx="6" presStyleCnt="7">
        <dgm:presLayoutVars>
          <dgm:chMax val="0"/>
          <dgm:chPref val="0"/>
          <dgm:bulletEnabled val="1"/>
        </dgm:presLayoutVars>
      </dgm:prSet>
      <dgm:spPr/>
      <dgm:t>
        <a:bodyPr/>
        <a:lstStyle/>
        <a:p>
          <a:endParaRPr lang="fi-FI"/>
        </a:p>
      </dgm:t>
    </dgm:pt>
  </dgm:ptLst>
  <dgm:cxnLst>
    <dgm:cxn modelId="{50490489-D1F3-442F-AFC5-B655C7EAB5C2}" srcId="{297426F7-5ACB-492F-BC06-5EEE5E690602}" destId="{C50E5962-16D4-41B5-974D-55430BDDED29}" srcOrd="3" destOrd="0" parTransId="{973CB38C-55E6-4E2C-A99C-C5276F8E4329}" sibTransId="{847AC5D9-5F9B-4AE6-A949-ABA953ACDE95}"/>
    <dgm:cxn modelId="{9297F5F5-BF3F-4D46-B61D-B7DAB609C1D5}" type="presOf" srcId="{C50E5962-16D4-41B5-974D-55430BDDED29}" destId="{FB00811D-3D04-4376-A240-D4CD230C14BE}" srcOrd="0" destOrd="0" presId="urn:microsoft.com/office/officeart/2009/3/layout/StepUpProcess"/>
    <dgm:cxn modelId="{DC5FA434-4A6D-493B-B432-9220D7656B72}" type="presOf" srcId="{297426F7-5ACB-492F-BC06-5EEE5E690602}" destId="{504E3C9D-FFC7-45C4-A2D8-56ADB547DBFC}" srcOrd="0" destOrd="0" presId="urn:microsoft.com/office/officeart/2009/3/layout/StepUpProcess"/>
    <dgm:cxn modelId="{711684FD-E646-4CB7-B47B-9D4938B3CCB5}" type="presOf" srcId="{357DAAED-A60A-4A3E-904A-291F81AC57AD}" destId="{8209B29F-2504-4A28-A3EB-6BD04F75F24C}" srcOrd="0" destOrd="0" presId="urn:microsoft.com/office/officeart/2009/3/layout/StepUpProcess"/>
    <dgm:cxn modelId="{2CC39927-09D9-4102-86E9-E0F23FE4F518}" type="presOf" srcId="{982B9D44-0C11-4A2E-B86B-49370D32FB78}" destId="{36A7BF72-D704-454A-8795-E6B4E06FA618}" srcOrd="0" destOrd="0" presId="urn:microsoft.com/office/officeart/2009/3/layout/StepUpProcess"/>
    <dgm:cxn modelId="{B2E71354-5661-470F-89BE-DB461570049F}" type="presOf" srcId="{B3D27CBE-27A6-4854-AA85-118F1CBF0C31}" destId="{72313CAD-92F8-4FF5-A6EA-6217ECB34B3B}" srcOrd="0" destOrd="0" presId="urn:microsoft.com/office/officeart/2009/3/layout/StepUpProcess"/>
    <dgm:cxn modelId="{1F660A84-0D0E-48B6-93EA-E65778DD2804}" srcId="{297426F7-5ACB-492F-BC06-5EEE5E690602}" destId="{357DAAED-A60A-4A3E-904A-291F81AC57AD}" srcOrd="2" destOrd="0" parTransId="{22A2A2C9-4E5A-4E37-BE15-E88B10502DFC}" sibTransId="{39275CA9-C6DD-4FE0-83A6-5342D4165644}"/>
    <dgm:cxn modelId="{209583ED-7CB9-416A-B86D-FB8FD1A7ED10}" srcId="{297426F7-5ACB-492F-BC06-5EEE5E690602}" destId="{A4C7097B-E911-4AFF-8156-8493DD81B485}" srcOrd="1" destOrd="0" parTransId="{6FB7AF58-F52F-4E1F-A677-DDDF20CD82DB}" sibTransId="{314D98A8-93B2-4D56-8FAE-74EA279C599B}"/>
    <dgm:cxn modelId="{365514F2-E5E8-4844-9C45-DC2DA6B02CB5}" srcId="{297426F7-5ACB-492F-BC06-5EEE5E690602}" destId="{12231DE2-BB67-4CBD-93FE-3D1A302FCFC5}" srcOrd="0" destOrd="0" parTransId="{534E8110-054F-4D51-88C2-D7D092754F41}" sibTransId="{21A8E74D-7BEE-4A3A-9545-6A723B1571D1}"/>
    <dgm:cxn modelId="{4706E231-93A7-401C-84CF-ADCB1609DA24}" srcId="{297426F7-5ACB-492F-BC06-5EEE5E690602}" destId="{2BED4258-3982-4ED2-8665-4570D5B37A79}" srcOrd="6" destOrd="0" parTransId="{305C953B-984F-4B7F-944F-AB66ED85C530}" sibTransId="{EB353643-61FE-40E7-8B77-56D9FA3BD516}"/>
    <dgm:cxn modelId="{24EF96EC-7705-4D3C-BC2C-3B2250EC3757}" type="presOf" srcId="{2BED4258-3982-4ED2-8665-4570D5B37A79}" destId="{0249CE7C-0D40-4D27-8789-C17CD0FBFFB4}" srcOrd="0" destOrd="0" presId="urn:microsoft.com/office/officeart/2009/3/layout/StepUpProcess"/>
    <dgm:cxn modelId="{7FC869F9-2454-4870-847F-87340E9975AF}" srcId="{297426F7-5ACB-492F-BC06-5EEE5E690602}" destId="{B3D27CBE-27A6-4854-AA85-118F1CBF0C31}" srcOrd="4" destOrd="0" parTransId="{9CF2337A-FEE9-436F-9DCD-061CDA3DCD03}" sibTransId="{6A6A9B56-2E65-4B14-B62D-F1DE5245B97B}"/>
    <dgm:cxn modelId="{A8DC2886-A78F-441A-BD4E-3C14E819D378}" type="presOf" srcId="{12231DE2-BB67-4CBD-93FE-3D1A302FCFC5}" destId="{25CBCEE5-59E9-4062-BB1B-BA1E607CB714}" srcOrd="0" destOrd="0" presId="urn:microsoft.com/office/officeart/2009/3/layout/StepUpProcess"/>
    <dgm:cxn modelId="{0A6409C7-D5D8-49F8-96EA-D0AEB963A756}" srcId="{297426F7-5ACB-492F-BC06-5EEE5E690602}" destId="{982B9D44-0C11-4A2E-B86B-49370D32FB78}" srcOrd="5" destOrd="0" parTransId="{20655587-0A1D-45E2-AE1D-181147A93651}" sibTransId="{6D3FFE80-17D5-4AC9-BAE2-B0784505B4AB}"/>
    <dgm:cxn modelId="{3A87444A-7739-4B34-8093-4E23D253F224}" type="presOf" srcId="{A4C7097B-E911-4AFF-8156-8493DD81B485}" destId="{297C70B4-2B60-4B6A-87DC-15DC1C44DC23}" srcOrd="0" destOrd="0" presId="urn:microsoft.com/office/officeart/2009/3/layout/StepUpProcess"/>
    <dgm:cxn modelId="{4E902EE1-247B-44C3-A37C-2DF8B1A03578}" type="presParOf" srcId="{504E3C9D-FFC7-45C4-A2D8-56ADB547DBFC}" destId="{F8CF5507-A54D-4E41-9DF1-0B4A5E3A7BBD}" srcOrd="0" destOrd="0" presId="urn:microsoft.com/office/officeart/2009/3/layout/StepUpProcess"/>
    <dgm:cxn modelId="{8502C949-7312-4300-83E0-087E989EA423}" type="presParOf" srcId="{F8CF5507-A54D-4E41-9DF1-0B4A5E3A7BBD}" destId="{1B21C378-ECE6-4ABB-8841-8AF7D1387203}" srcOrd="0" destOrd="0" presId="urn:microsoft.com/office/officeart/2009/3/layout/StepUpProcess"/>
    <dgm:cxn modelId="{81B9B2FB-3055-4CF3-9D0E-D0FB04ECEFB9}" type="presParOf" srcId="{F8CF5507-A54D-4E41-9DF1-0B4A5E3A7BBD}" destId="{25CBCEE5-59E9-4062-BB1B-BA1E607CB714}" srcOrd="1" destOrd="0" presId="urn:microsoft.com/office/officeart/2009/3/layout/StepUpProcess"/>
    <dgm:cxn modelId="{EC5BD314-4B7E-47B1-9772-4E2AAA9CE423}" type="presParOf" srcId="{F8CF5507-A54D-4E41-9DF1-0B4A5E3A7BBD}" destId="{1CBFC159-90F9-42A2-BCB8-9231A8478D9D}" srcOrd="2" destOrd="0" presId="urn:microsoft.com/office/officeart/2009/3/layout/StepUpProcess"/>
    <dgm:cxn modelId="{E4C457AC-2D6B-478D-9F0C-889E2E9FCAC9}" type="presParOf" srcId="{504E3C9D-FFC7-45C4-A2D8-56ADB547DBFC}" destId="{C9D1BA0C-B6F7-4C13-9DF1-C51B70B8A35C}" srcOrd="1" destOrd="0" presId="urn:microsoft.com/office/officeart/2009/3/layout/StepUpProcess"/>
    <dgm:cxn modelId="{27A0044B-6A08-43E5-864A-007C21F27376}" type="presParOf" srcId="{C9D1BA0C-B6F7-4C13-9DF1-C51B70B8A35C}" destId="{A56575EB-5776-4A96-95C8-7004438547F7}" srcOrd="0" destOrd="0" presId="urn:microsoft.com/office/officeart/2009/3/layout/StepUpProcess"/>
    <dgm:cxn modelId="{31AA0A4B-74FB-4525-9EC0-2A8D9551CF5D}" type="presParOf" srcId="{504E3C9D-FFC7-45C4-A2D8-56ADB547DBFC}" destId="{DFBE0622-6F1B-4AA6-81D3-7180FC34A955}" srcOrd="2" destOrd="0" presId="urn:microsoft.com/office/officeart/2009/3/layout/StepUpProcess"/>
    <dgm:cxn modelId="{0E129F23-4C85-4C1C-A56B-80610D0523B5}" type="presParOf" srcId="{DFBE0622-6F1B-4AA6-81D3-7180FC34A955}" destId="{35E53E34-F716-4824-806B-E0E1857B528E}" srcOrd="0" destOrd="0" presId="urn:microsoft.com/office/officeart/2009/3/layout/StepUpProcess"/>
    <dgm:cxn modelId="{435B2C59-D05C-4F26-BA01-661D3BC68588}" type="presParOf" srcId="{DFBE0622-6F1B-4AA6-81D3-7180FC34A955}" destId="{297C70B4-2B60-4B6A-87DC-15DC1C44DC23}" srcOrd="1" destOrd="0" presId="urn:microsoft.com/office/officeart/2009/3/layout/StepUpProcess"/>
    <dgm:cxn modelId="{AE1B433A-2E6F-44EF-BE70-1703F80777D4}" type="presParOf" srcId="{DFBE0622-6F1B-4AA6-81D3-7180FC34A955}" destId="{CB6D3EC6-7B8D-4AE7-90B2-4ED9895C74D7}" srcOrd="2" destOrd="0" presId="urn:microsoft.com/office/officeart/2009/3/layout/StepUpProcess"/>
    <dgm:cxn modelId="{E41275F4-0A28-4AB7-8A6F-89B29ABBB2F4}" type="presParOf" srcId="{504E3C9D-FFC7-45C4-A2D8-56ADB547DBFC}" destId="{8B2BB021-59A2-4195-AC25-4D3E1DB67B9C}" srcOrd="3" destOrd="0" presId="urn:microsoft.com/office/officeart/2009/3/layout/StepUpProcess"/>
    <dgm:cxn modelId="{CEC1FFD5-3096-48A3-89B5-E7C7D778873F}" type="presParOf" srcId="{8B2BB021-59A2-4195-AC25-4D3E1DB67B9C}" destId="{A120E239-5F6F-4D2A-857D-9B0063EC585C}" srcOrd="0" destOrd="0" presId="urn:microsoft.com/office/officeart/2009/3/layout/StepUpProcess"/>
    <dgm:cxn modelId="{7E712E88-1C94-4142-B9EB-A6DA9303C1E4}" type="presParOf" srcId="{504E3C9D-FFC7-45C4-A2D8-56ADB547DBFC}" destId="{C07FB43D-565B-4B88-8EA1-8928865B46AD}" srcOrd="4" destOrd="0" presId="urn:microsoft.com/office/officeart/2009/3/layout/StepUpProcess"/>
    <dgm:cxn modelId="{3AB8959D-545D-4E40-A604-4F03DC4913EE}" type="presParOf" srcId="{C07FB43D-565B-4B88-8EA1-8928865B46AD}" destId="{3DFD7A89-C5A2-4157-B9FD-7819B5AF493C}" srcOrd="0" destOrd="0" presId="urn:microsoft.com/office/officeart/2009/3/layout/StepUpProcess"/>
    <dgm:cxn modelId="{66CF63C1-0683-41EF-97A8-10D43021738C}" type="presParOf" srcId="{C07FB43D-565B-4B88-8EA1-8928865B46AD}" destId="{8209B29F-2504-4A28-A3EB-6BD04F75F24C}" srcOrd="1" destOrd="0" presId="urn:microsoft.com/office/officeart/2009/3/layout/StepUpProcess"/>
    <dgm:cxn modelId="{1156CCE1-4D49-4F55-8601-B52ADEDC07B7}" type="presParOf" srcId="{C07FB43D-565B-4B88-8EA1-8928865B46AD}" destId="{63C2C5EB-2EA5-466A-8020-E2DA33333B88}" srcOrd="2" destOrd="0" presId="urn:microsoft.com/office/officeart/2009/3/layout/StepUpProcess"/>
    <dgm:cxn modelId="{0F5091D1-FFC9-4F62-BCC4-8FFA301B5B44}" type="presParOf" srcId="{504E3C9D-FFC7-45C4-A2D8-56ADB547DBFC}" destId="{BB7DFA19-26EC-4E7A-A2BC-60304F660C0B}" srcOrd="5" destOrd="0" presId="urn:microsoft.com/office/officeart/2009/3/layout/StepUpProcess"/>
    <dgm:cxn modelId="{A413F36B-6BE1-458F-AA9E-3AE2CA0DA708}" type="presParOf" srcId="{BB7DFA19-26EC-4E7A-A2BC-60304F660C0B}" destId="{9DF4ABF4-E25C-4B40-A84C-E4AD8FE7CCE4}" srcOrd="0" destOrd="0" presId="urn:microsoft.com/office/officeart/2009/3/layout/StepUpProcess"/>
    <dgm:cxn modelId="{3714E8D2-BBC2-4B9E-A69E-0626956ADBAB}" type="presParOf" srcId="{504E3C9D-FFC7-45C4-A2D8-56ADB547DBFC}" destId="{B9248C70-EA84-4B2B-82C5-C4F0299F4959}" srcOrd="6" destOrd="0" presId="urn:microsoft.com/office/officeart/2009/3/layout/StepUpProcess"/>
    <dgm:cxn modelId="{F6DE137C-B843-4901-B217-08C074667752}" type="presParOf" srcId="{B9248C70-EA84-4B2B-82C5-C4F0299F4959}" destId="{2A4B566A-F989-4A57-A210-7FA6C338FE0B}" srcOrd="0" destOrd="0" presId="urn:microsoft.com/office/officeart/2009/3/layout/StepUpProcess"/>
    <dgm:cxn modelId="{27DCB8FF-B352-4070-9845-31F26F2F5C57}" type="presParOf" srcId="{B9248C70-EA84-4B2B-82C5-C4F0299F4959}" destId="{FB00811D-3D04-4376-A240-D4CD230C14BE}" srcOrd="1" destOrd="0" presId="urn:microsoft.com/office/officeart/2009/3/layout/StepUpProcess"/>
    <dgm:cxn modelId="{AD0A0033-6860-41A8-8ACC-05C987F1ED03}" type="presParOf" srcId="{B9248C70-EA84-4B2B-82C5-C4F0299F4959}" destId="{FABD89CA-2594-4DFC-8236-061CAAFC3E73}" srcOrd="2" destOrd="0" presId="urn:microsoft.com/office/officeart/2009/3/layout/StepUpProcess"/>
    <dgm:cxn modelId="{813FFEB4-84E9-49B1-9A13-E86B9C39C863}" type="presParOf" srcId="{504E3C9D-FFC7-45C4-A2D8-56ADB547DBFC}" destId="{7E4088FB-4190-4A8F-9C05-E563D86032BD}" srcOrd="7" destOrd="0" presId="urn:microsoft.com/office/officeart/2009/3/layout/StepUpProcess"/>
    <dgm:cxn modelId="{AE16E463-D72C-4D71-9B1D-2EF5C1F70B1C}" type="presParOf" srcId="{7E4088FB-4190-4A8F-9C05-E563D86032BD}" destId="{393D576B-58C8-47BA-9C2A-7B03BAA2EC54}" srcOrd="0" destOrd="0" presId="urn:microsoft.com/office/officeart/2009/3/layout/StepUpProcess"/>
    <dgm:cxn modelId="{586C6D52-5300-4C64-A5EF-D15F3FED842D}" type="presParOf" srcId="{504E3C9D-FFC7-45C4-A2D8-56ADB547DBFC}" destId="{08F4050D-128D-4B53-8CFA-43F900701DEE}" srcOrd="8" destOrd="0" presId="urn:microsoft.com/office/officeart/2009/3/layout/StepUpProcess"/>
    <dgm:cxn modelId="{E15F537B-6EC6-4281-85F7-1626E80D95F6}" type="presParOf" srcId="{08F4050D-128D-4B53-8CFA-43F900701DEE}" destId="{DFD5E769-6BF6-420D-8C1C-760581A01532}" srcOrd="0" destOrd="0" presId="urn:microsoft.com/office/officeart/2009/3/layout/StepUpProcess"/>
    <dgm:cxn modelId="{D820FF86-7254-4475-8606-BA4CEE9DBF13}" type="presParOf" srcId="{08F4050D-128D-4B53-8CFA-43F900701DEE}" destId="{72313CAD-92F8-4FF5-A6EA-6217ECB34B3B}" srcOrd="1" destOrd="0" presId="urn:microsoft.com/office/officeart/2009/3/layout/StepUpProcess"/>
    <dgm:cxn modelId="{CA93CAF1-98CE-4E9E-85E6-17D6202A4F11}" type="presParOf" srcId="{08F4050D-128D-4B53-8CFA-43F900701DEE}" destId="{9EA63FB3-AB33-4801-B2BF-2634C2189AB3}" srcOrd="2" destOrd="0" presId="urn:microsoft.com/office/officeart/2009/3/layout/StepUpProcess"/>
    <dgm:cxn modelId="{E439B192-0F43-4214-B570-BA8B92D9F538}" type="presParOf" srcId="{504E3C9D-FFC7-45C4-A2D8-56ADB547DBFC}" destId="{54ED94F9-6344-4BD6-978F-5A61389E6F69}" srcOrd="9" destOrd="0" presId="urn:microsoft.com/office/officeart/2009/3/layout/StepUpProcess"/>
    <dgm:cxn modelId="{3883A82C-E16B-4552-9386-A891A03D1697}" type="presParOf" srcId="{54ED94F9-6344-4BD6-978F-5A61389E6F69}" destId="{27BAB4D8-6084-4CB3-97B1-7D6A0E4EEAE3}" srcOrd="0" destOrd="0" presId="urn:microsoft.com/office/officeart/2009/3/layout/StepUpProcess"/>
    <dgm:cxn modelId="{912B2743-7E8B-4A77-B517-868D6745E7E2}" type="presParOf" srcId="{504E3C9D-FFC7-45C4-A2D8-56ADB547DBFC}" destId="{2B76C4C8-B4E0-4E10-B2C2-0A6C0B47B216}" srcOrd="10" destOrd="0" presId="urn:microsoft.com/office/officeart/2009/3/layout/StepUpProcess"/>
    <dgm:cxn modelId="{D9B94802-91D6-4710-9CD4-504CE8F68FE1}" type="presParOf" srcId="{2B76C4C8-B4E0-4E10-B2C2-0A6C0B47B216}" destId="{0F0FC8AE-117A-4F3E-AE1C-43A02E67D6A2}" srcOrd="0" destOrd="0" presId="urn:microsoft.com/office/officeart/2009/3/layout/StepUpProcess"/>
    <dgm:cxn modelId="{B2F2BC8C-CC88-477C-8523-9C92E3B7C030}" type="presParOf" srcId="{2B76C4C8-B4E0-4E10-B2C2-0A6C0B47B216}" destId="{36A7BF72-D704-454A-8795-E6B4E06FA618}" srcOrd="1" destOrd="0" presId="urn:microsoft.com/office/officeart/2009/3/layout/StepUpProcess"/>
    <dgm:cxn modelId="{26CC58F4-6479-488C-9EAF-74F9FC00B1B6}" type="presParOf" srcId="{2B76C4C8-B4E0-4E10-B2C2-0A6C0B47B216}" destId="{B3A092FB-597E-4B51-A190-6EFF67A74766}" srcOrd="2" destOrd="0" presId="urn:microsoft.com/office/officeart/2009/3/layout/StepUpProcess"/>
    <dgm:cxn modelId="{98C0C8A7-BCBA-4490-8759-D0597D66A631}" type="presParOf" srcId="{504E3C9D-FFC7-45C4-A2D8-56ADB547DBFC}" destId="{961AA670-023D-4718-BA65-AF02EF3329EA}" srcOrd="11" destOrd="0" presId="urn:microsoft.com/office/officeart/2009/3/layout/StepUpProcess"/>
    <dgm:cxn modelId="{A7E4A28C-F9C1-41C8-BE7A-60F6DBC211AC}" type="presParOf" srcId="{961AA670-023D-4718-BA65-AF02EF3329EA}" destId="{89B8F503-3F6C-40BE-966E-D03FBE02E7DE}" srcOrd="0" destOrd="0" presId="urn:microsoft.com/office/officeart/2009/3/layout/StepUpProcess"/>
    <dgm:cxn modelId="{A462B4AA-830E-4EAD-BA4C-27DF79A8EFCA}" type="presParOf" srcId="{504E3C9D-FFC7-45C4-A2D8-56ADB547DBFC}" destId="{8F3F5F3A-D55E-4587-B3F2-177914658A35}" srcOrd="12" destOrd="0" presId="urn:microsoft.com/office/officeart/2009/3/layout/StepUpProcess"/>
    <dgm:cxn modelId="{A6591994-9801-43BA-A1AA-37BE046D690C}" type="presParOf" srcId="{8F3F5F3A-D55E-4587-B3F2-177914658A35}" destId="{57CC1D05-056D-4062-AEE7-9A45AF2316CC}" srcOrd="0" destOrd="0" presId="urn:microsoft.com/office/officeart/2009/3/layout/StepUpProcess"/>
    <dgm:cxn modelId="{AD906095-C2F0-484A-A808-95A95A64DB31}" type="presParOf" srcId="{8F3F5F3A-D55E-4587-B3F2-177914658A35}" destId="{0249CE7C-0D40-4D27-8789-C17CD0FBFFB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7426F7-5ACB-492F-BC06-5EEE5E690602}" type="doc">
      <dgm:prSet loTypeId="urn:microsoft.com/office/officeart/2009/3/layout/StepUpProcess" loCatId="process" qsTypeId="urn:microsoft.com/office/officeart/2005/8/quickstyle/simple1" qsCatId="simple" csTypeId="urn:microsoft.com/office/officeart/2005/8/colors/accent0_3" csCatId="mainScheme" phldr="1"/>
      <dgm:spPr/>
      <dgm:t>
        <a:bodyPr/>
        <a:lstStyle/>
        <a:p>
          <a:endParaRPr lang="fi-FI"/>
        </a:p>
      </dgm:t>
    </dgm:pt>
    <dgm:pt modelId="{12231DE2-BB67-4CBD-93FE-3D1A302FCFC5}">
      <dgm:prSet phldrT="[Teksti]"/>
      <dgm:spPr/>
      <dgm:t>
        <a:bodyPr/>
        <a:lstStyle/>
        <a:p>
          <a:r>
            <a:rPr lang="fi-FI" b="1" dirty="0" smtClean="0"/>
            <a:t>Motiivi ammatinvaihtoon</a:t>
          </a:r>
          <a:endParaRPr lang="fi-FI" b="1" dirty="0"/>
        </a:p>
      </dgm:t>
    </dgm:pt>
    <dgm:pt modelId="{534E8110-054F-4D51-88C2-D7D092754F41}" type="parTrans" cxnId="{365514F2-E5E8-4844-9C45-DC2DA6B02CB5}">
      <dgm:prSet/>
      <dgm:spPr/>
      <dgm:t>
        <a:bodyPr/>
        <a:lstStyle/>
        <a:p>
          <a:endParaRPr lang="fi-FI"/>
        </a:p>
      </dgm:t>
    </dgm:pt>
    <dgm:pt modelId="{21A8E74D-7BEE-4A3A-9545-6A723B1571D1}" type="sibTrans" cxnId="{365514F2-E5E8-4844-9C45-DC2DA6B02CB5}">
      <dgm:prSet/>
      <dgm:spPr/>
      <dgm:t>
        <a:bodyPr/>
        <a:lstStyle/>
        <a:p>
          <a:endParaRPr lang="fi-FI"/>
        </a:p>
      </dgm:t>
    </dgm:pt>
    <dgm:pt modelId="{A4C7097B-E911-4AFF-8156-8493DD81B485}">
      <dgm:prSet phldrT="[Teksti]"/>
      <dgm:spPr/>
      <dgm:t>
        <a:bodyPr/>
        <a:lstStyle/>
        <a:p>
          <a:r>
            <a:rPr lang="fi-FI" b="1" dirty="0" smtClean="0"/>
            <a:t>Opiskeluun haku</a:t>
          </a:r>
          <a:endParaRPr lang="fi-FI" b="1" dirty="0"/>
        </a:p>
      </dgm:t>
    </dgm:pt>
    <dgm:pt modelId="{6FB7AF58-F52F-4E1F-A677-DDDF20CD82DB}" type="parTrans" cxnId="{209583ED-7CB9-416A-B86D-FB8FD1A7ED10}">
      <dgm:prSet/>
      <dgm:spPr/>
      <dgm:t>
        <a:bodyPr/>
        <a:lstStyle/>
        <a:p>
          <a:endParaRPr lang="fi-FI"/>
        </a:p>
      </dgm:t>
    </dgm:pt>
    <dgm:pt modelId="{314D98A8-93B2-4D56-8FAE-74EA279C599B}" type="sibTrans" cxnId="{209583ED-7CB9-416A-B86D-FB8FD1A7ED10}">
      <dgm:prSet/>
      <dgm:spPr/>
      <dgm:t>
        <a:bodyPr/>
        <a:lstStyle/>
        <a:p>
          <a:endParaRPr lang="fi-FI"/>
        </a:p>
      </dgm:t>
    </dgm:pt>
    <dgm:pt modelId="{357DAAED-A60A-4A3E-904A-291F81AC57AD}">
      <dgm:prSet phldrT="[Teksti]"/>
      <dgm:spPr/>
      <dgm:t>
        <a:bodyPr/>
        <a:lstStyle/>
        <a:p>
          <a:r>
            <a:rPr lang="fi-FI" b="1" dirty="0" smtClean="0"/>
            <a:t>Rahoitus </a:t>
          </a:r>
          <a:endParaRPr lang="fi-FI" b="1" dirty="0"/>
        </a:p>
      </dgm:t>
    </dgm:pt>
    <dgm:pt modelId="{22A2A2C9-4E5A-4E37-BE15-E88B10502DFC}" type="parTrans" cxnId="{1F660A84-0D0E-48B6-93EA-E65778DD2804}">
      <dgm:prSet/>
      <dgm:spPr/>
      <dgm:t>
        <a:bodyPr/>
        <a:lstStyle/>
        <a:p>
          <a:endParaRPr lang="fi-FI"/>
        </a:p>
      </dgm:t>
    </dgm:pt>
    <dgm:pt modelId="{39275CA9-C6DD-4FE0-83A6-5342D4165644}" type="sibTrans" cxnId="{1F660A84-0D0E-48B6-93EA-E65778DD2804}">
      <dgm:prSet/>
      <dgm:spPr/>
      <dgm:t>
        <a:bodyPr/>
        <a:lstStyle/>
        <a:p>
          <a:endParaRPr lang="fi-FI"/>
        </a:p>
      </dgm:t>
    </dgm:pt>
    <dgm:pt modelId="{982B9D44-0C11-4A2E-B86B-49370D32FB78}">
      <dgm:prSet phldrT="[Teksti]"/>
      <dgm:spPr/>
      <dgm:t>
        <a:bodyPr/>
        <a:lstStyle/>
        <a:p>
          <a:r>
            <a:rPr lang="fi-FI" b="1" dirty="0" smtClean="0"/>
            <a:t>Työnhaku</a:t>
          </a:r>
          <a:endParaRPr lang="fi-FI" b="1" dirty="0"/>
        </a:p>
      </dgm:t>
    </dgm:pt>
    <dgm:pt modelId="{20655587-0A1D-45E2-AE1D-181147A93651}" type="parTrans" cxnId="{0A6409C7-D5D8-49F8-96EA-D0AEB963A756}">
      <dgm:prSet/>
      <dgm:spPr/>
      <dgm:t>
        <a:bodyPr/>
        <a:lstStyle/>
        <a:p>
          <a:endParaRPr lang="fi-FI"/>
        </a:p>
      </dgm:t>
    </dgm:pt>
    <dgm:pt modelId="{6D3FFE80-17D5-4AC9-BAE2-B0784505B4AB}" type="sibTrans" cxnId="{0A6409C7-D5D8-49F8-96EA-D0AEB963A756}">
      <dgm:prSet/>
      <dgm:spPr/>
      <dgm:t>
        <a:bodyPr/>
        <a:lstStyle/>
        <a:p>
          <a:endParaRPr lang="fi-FI"/>
        </a:p>
      </dgm:t>
    </dgm:pt>
    <dgm:pt modelId="{C50E5962-16D4-41B5-974D-55430BDDED29}">
      <dgm:prSet phldrT="[Teksti]"/>
      <dgm:spPr/>
      <dgm:t>
        <a:bodyPr/>
        <a:lstStyle/>
        <a:p>
          <a:r>
            <a:rPr lang="fi-FI" b="1" dirty="0" smtClean="0"/>
            <a:t>Opiskelu, opiskelutaidot, motivaatio </a:t>
          </a:r>
          <a:endParaRPr lang="fi-FI" b="1" dirty="0"/>
        </a:p>
      </dgm:t>
    </dgm:pt>
    <dgm:pt modelId="{973CB38C-55E6-4E2C-A99C-C5276F8E4329}" type="parTrans" cxnId="{50490489-D1F3-442F-AFC5-B655C7EAB5C2}">
      <dgm:prSet/>
      <dgm:spPr/>
      <dgm:t>
        <a:bodyPr/>
        <a:lstStyle/>
        <a:p>
          <a:endParaRPr lang="fi-FI"/>
        </a:p>
      </dgm:t>
    </dgm:pt>
    <dgm:pt modelId="{847AC5D9-5F9B-4AE6-A949-ABA953ACDE95}" type="sibTrans" cxnId="{50490489-D1F3-442F-AFC5-B655C7EAB5C2}">
      <dgm:prSet/>
      <dgm:spPr/>
      <dgm:t>
        <a:bodyPr/>
        <a:lstStyle/>
        <a:p>
          <a:endParaRPr lang="fi-FI"/>
        </a:p>
      </dgm:t>
    </dgm:pt>
    <dgm:pt modelId="{2BED4258-3982-4ED2-8665-4570D5B37A79}">
      <dgm:prSet phldrT="[Teksti]"/>
      <dgm:spPr/>
      <dgm:t>
        <a:bodyPr/>
        <a:lstStyle/>
        <a:p>
          <a:r>
            <a:rPr lang="fi-FI" b="1" dirty="0" smtClean="0"/>
            <a:t>Ammatti-identiteetti</a:t>
          </a:r>
          <a:endParaRPr lang="fi-FI" b="1" dirty="0"/>
        </a:p>
      </dgm:t>
    </dgm:pt>
    <dgm:pt modelId="{305C953B-984F-4B7F-944F-AB66ED85C530}" type="parTrans" cxnId="{4706E231-93A7-401C-84CF-ADCB1609DA24}">
      <dgm:prSet/>
      <dgm:spPr/>
      <dgm:t>
        <a:bodyPr/>
        <a:lstStyle/>
        <a:p>
          <a:endParaRPr lang="fi-FI"/>
        </a:p>
      </dgm:t>
    </dgm:pt>
    <dgm:pt modelId="{EB353643-61FE-40E7-8B77-56D9FA3BD516}" type="sibTrans" cxnId="{4706E231-93A7-401C-84CF-ADCB1609DA24}">
      <dgm:prSet/>
      <dgm:spPr/>
      <dgm:t>
        <a:bodyPr/>
        <a:lstStyle/>
        <a:p>
          <a:endParaRPr lang="fi-FI"/>
        </a:p>
      </dgm:t>
    </dgm:pt>
    <dgm:pt modelId="{B3D27CBE-27A6-4854-AA85-118F1CBF0C31}">
      <dgm:prSet phldrT="[Teksti]"/>
      <dgm:spPr/>
      <dgm:t>
        <a:bodyPr/>
        <a:lstStyle/>
        <a:p>
          <a:r>
            <a:rPr lang="fi-FI" b="1" dirty="0" smtClean="0"/>
            <a:t>Verkottuminen</a:t>
          </a:r>
          <a:endParaRPr lang="fi-FI" b="1" dirty="0"/>
        </a:p>
      </dgm:t>
    </dgm:pt>
    <dgm:pt modelId="{6A6A9B56-2E65-4B14-B62D-F1DE5245B97B}" type="sibTrans" cxnId="{7FC869F9-2454-4870-847F-87340E9975AF}">
      <dgm:prSet/>
      <dgm:spPr/>
      <dgm:t>
        <a:bodyPr/>
        <a:lstStyle/>
        <a:p>
          <a:endParaRPr lang="fi-FI"/>
        </a:p>
      </dgm:t>
    </dgm:pt>
    <dgm:pt modelId="{9CF2337A-FEE9-436F-9DCD-061CDA3DCD03}" type="parTrans" cxnId="{7FC869F9-2454-4870-847F-87340E9975AF}">
      <dgm:prSet/>
      <dgm:spPr/>
      <dgm:t>
        <a:bodyPr/>
        <a:lstStyle/>
        <a:p>
          <a:endParaRPr lang="fi-FI"/>
        </a:p>
      </dgm:t>
    </dgm:pt>
    <dgm:pt modelId="{504E3C9D-FFC7-45C4-A2D8-56ADB547DBFC}" type="pres">
      <dgm:prSet presAssocID="{297426F7-5ACB-492F-BC06-5EEE5E690602}" presName="rootnode" presStyleCnt="0">
        <dgm:presLayoutVars>
          <dgm:chMax/>
          <dgm:chPref/>
          <dgm:dir/>
          <dgm:animLvl val="lvl"/>
        </dgm:presLayoutVars>
      </dgm:prSet>
      <dgm:spPr/>
      <dgm:t>
        <a:bodyPr/>
        <a:lstStyle/>
        <a:p>
          <a:endParaRPr lang="fi-FI"/>
        </a:p>
      </dgm:t>
    </dgm:pt>
    <dgm:pt modelId="{F8CF5507-A54D-4E41-9DF1-0B4A5E3A7BBD}" type="pres">
      <dgm:prSet presAssocID="{12231DE2-BB67-4CBD-93FE-3D1A302FCFC5}" presName="composite" presStyleCnt="0"/>
      <dgm:spPr/>
    </dgm:pt>
    <dgm:pt modelId="{1B21C378-ECE6-4ABB-8841-8AF7D1387203}" type="pres">
      <dgm:prSet presAssocID="{12231DE2-BB67-4CBD-93FE-3D1A302FCFC5}" presName="LShape" presStyleLbl="alignNode1" presStyleIdx="0" presStyleCnt="13"/>
      <dgm:spPr>
        <a:solidFill>
          <a:srgbClr val="00B0F0"/>
        </a:solidFill>
        <a:ln>
          <a:noFill/>
        </a:ln>
      </dgm:spPr>
    </dgm:pt>
    <dgm:pt modelId="{25CBCEE5-59E9-4062-BB1B-BA1E607CB714}" type="pres">
      <dgm:prSet presAssocID="{12231DE2-BB67-4CBD-93FE-3D1A302FCFC5}" presName="ParentText" presStyleLbl="revTx" presStyleIdx="0" presStyleCnt="7">
        <dgm:presLayoutVars>
          <dgm:chMax val="0"/>
          <dgm:chPref val="0"/>
          <dgm:bulletEnabled val="1"/>
        </dgm:presLayoutVars>
      </dgm:prSet>
      <dgm:spPr/>
      <dgm:t>
        <a:bodyPr/>
        <a:lstStyle/>
        <a:p>
          <a:endParaRPr lang="fi-FI"/>
        </a:p>
      </dgm:t>
    </dgm:pt>
    <dgm:pt modelId="{1CBFC159-90F9-42A2-BCB8-9231A8478D9D}" type="pres">
      <dgm:prSet presAssocID="{12231DE2-BB67-4CBD-93FE-3D1A302FCFC5}" presName="Triangle" presStyleLbl="alignNode1" presStyleIdx="1" presStyleCnt="13"/>
      <dgm:spPr>
        <a:solidFill>
          <a:srgbClr val="00B0F0"/>
        </a:solidFill>
        <a:ln>
          <a:noFill/>
        </a:ln>
      </dgm:spPr>
    </dgm:pt>
    <dgm:pt modelId="{C9D1BA0C-B6F7-4C13-9DF1-C51B70B8A35C}" type="pres">
      <dgm:prSet presAssocID="{21A8E74D-7BEE-4A3A-9545-6A723B1571D1}" presName="sibTrans" presStyleCnt="0"/>
      <dgm:spPr/>
    </dgm:pt>
    <dgm:pt modelId="{A56575EB-5776-4A96-95C8-7004438547F7}" type="pres">
      <dgm:prSet presAssocID="{21A8E74D-7BEE-4A3A-9545-6A723B1571D1}" presName="space" presStyleCnt="0"/>
      <dgm:spPr/>
    </dgm:pt>
    <dgm:pt modelId="{DFBE0622-6F1B-4AA6-81D3-7180FC34A955}" type="pres">
      <dgm:prSet presAssocID="{A4C7097B-E911-4AFF-8156-8493DD81B485}" presName="composite" presStyleCnt="0"/>
      <dgm:spPr/>
    </dgm:pt>
    <dgm:pt modelId="{35E53E34-F716-4824-806B-E0E1857B528E}" type="pres">
      <dgm:prSet presAssocID="{A4C7097B-E911-4AFF-8156-8493DD81B485}" presName="LShape" presStyleLbl="alignNode1" presStyleIdx="2" presStyleCnt="13"/>
      <dgm:spPr>
        <a:solidFill>
          <a:srgbClr val="00B0F0"/>
        </a:solidFill>
        <a:ln>
          <a:noFill/>
        </a:ln>
      </dgm:spPr>
    </dgm:pt>
    <dgm:pt modelId="{297C70B4-2B60-4B6A-87DC-15DC1C44DC23}" type="pres">
      <dgm:prSet presAssocID="{A4C7097B-E911-4AFF-8156-8493DD81B485}" presName="ParentText" presStyleLbl="revTx" presStyleIdx="1" presStyleCnt="7">
        <dgm:presLayoutVars>
          <dgm:chMax val="0"/>
          <dgm:chPref val="0"/>
          <dgm:bulletEnabled val="1"/>
        </dgm:presLayoutVars>
      </dgm:prSet>
      <dgm:spPr/>
      <dgm:t>
        <a:bodyPr/>
        <a:lstStyle/>
        <a:p>
          <a:endParaRPr lang="fi-FI"/>
        </a:p>
      </dgm:t>
    </dgm:pt>
    <dgm:pt modelId="{CB6D3EC6-7B8D-4AE7-90B2-4ED9895C74D7}" type="pres">
      <dgm:prSet presAssocID="{A4C7097B-E911-4AFF-8156-8493DD81B485}" presName="Triangle" presStyleLbl="alignNode1" presStyleIdx="3" presStyleCnt="13"/>
      <dgm:spPr>
        <a:solidFill>
          <a:srgbClr val="00B0F0"/>
        </a:solidFill>
        <a:ln>
          <a:noFill/>
        </a:ln>
      </dgm:spPr>
    </dgm:pt>
    <dgm:pt modelId="{8B2BB021-59A2-4195-AC25-4D3E1DB67B9C}" type="pres">
      <dgm:prSet presAssocID="{314D98A8-93B2-4D56-8FAE-74EA279C599B}" presName="sibTrans" presStyleCnt="0"/>
      <dgm:spPr/>
    </dgm:pt>
    <dgm:pt modelId="{A120E239-5F6F-4D2A-857D-9B0063EC585C}" type="pres">
      <dgm:prSet presAssocID="{314D98A8-93B2-4D56-8FAE-74EA279C599B}" presName="space" presStyleCnt="0"/>
      <dgm:spPr/>
    </dgm:pt>
    <dgm:pt modelId="{C07FB43D-565B-4B88-8EA1-8928865B46AD}" type="pres">
      <dgm:prSet presAssocID="{357DAAED-A60A-4A3E-904A-291F81AC57AD}" presName="composite" presStyleCnt="0"/>
      <dgm:spPr/>
    </dgm:pt>
    <dgm:pt modelId="{3DFD7A89-C5A2-4157-B9FD-7819B5AF493C}" type="pres">
      <dgm:prSet presAssocID="{357DAAED-A60A-4A3E-904A-291F81AC57AD}" presName="LShape" presStyleLbl="alignNode1" presStyleIdx="4" presStyleCnt="13"/>
      <dgm:spPr>
        <a:solidFill>
          <a:srgbClr val="00B0F0"/>
        </a:solidFill>
        <a:ln>
          <a:noFill/>
        </a:ln>
      </dgm:spPr>
    </dgm:pt>
    <dgm:pt modelId="{8209B29F-2504-4A28-A3EB-6BD04F75F24C}" type="pres">
      <dgm:prSet presAssocID="{357DAAED-A60A-4A3E-904A-291F81AC57AD}" presName="ParentText" presStyleLbl="revTx" presStyleIdx="2" presStyleCnt="7">
        <dgm:presLayoutVars>
          <dgm:chMax val="0"/>
          <dgm:chPref val="0"/>
          <dgm:bulletEnabled val="1"/>
        </dgm:presLayoutVars>
      </dgm:prSet>
      <dgm:spPr/>
      <dgm:t>
        <a:bodyPr/>
        <a:lstStyle/>
        <a:p>
          <a:endParaRPr lang="fi-FI"/>
        </a:p>
      </dgm:t>
    </dgm:pt>
    <dgm:pt modelId="{63C2C5EB-2EA5-466A-8020-E2DA33333B88}" type="pres">
      <dgm:prSet presAssocID="{357DAAED-A60A-4A3E-904A-291F81AC57AD}" presName="Triangle" presStyleLbl="alignNode1" presStyleIdx="5" presStyleCnt="13"/>
      <dgm:spPr>
        <a:solidFill>
          <a:srgbClr val="00B0F0"/>
        </a:solidFill>
        <a:ln>
          <a:noFill/>
        </a:ln>
      </dgm:spPr>
    </dgm:pt>
    <dgm:pt modelId="{BB7DFA19-26EC-4E7A-A2BC-60304F660C0B}" type="pres">
      <dgm:prSet presAssocID="{39275CA9-C6DD-4FE0-83A6-5342D4165644}" presName="sibTrans" presStyleCnt="0"/>
      <dgm:spPr/>
    </dgm:pt>
    <dgm:pt modelId="{9DF4ABF4-E25C-4B40-A84C-E4AD8FE7CCE4}" type="pres">
      <dgm:prSet presAssocID="{39275CA9-C6DD-4FE0-83A6-5342D4165644}" presName="space" presStyleCnt="0"/>
      <dgm:spPr/>
    </dgm:pt>
    <dgm:pt modelId="{B9248C70-EA84-4B2B-82C5-C4F0299F4959}" type="pres">
      <dgm:prSet presAssocID="{C50E5962-16D4-41B5-974D-55430BDDED29}" presName="composite" presStyleCnt="0"/>
      <dgm:spPr/>
    </dgm:pt>
    <dgm:pt modelId="{2A4B566A-F989-4A57-A210-7FA6C338FE0B}" type="pres">
      <dgm:prSet presAssocID="{C50E5962-16D4-41B5-974D-55430BDDED29}" presName="LShape" presStyleLbl="alignNode1" presStyleIdx="6" presStyleCnt="13"/>
      <dgm:spPr>
        <a:solidFill>
          <a:srgbClr val="00B0F0"/>
        </a:solidFill>
        <a:ln>
          <a:noFill/>
        </a:ln>
      </dgm:spPr>
    </dgm:pt>
    <dgm:pt modelId="{FB00811D-3D04-4376-A240-D4CD230C14BE}" type="pres">
      <dgm:prSet presAssocID="{C50E5962-16D4-41B5-974D-55430BDDED29}" presName="ParentText" presStyleLbl="revTx" presStyleIdx="3" presStyleCnt="7">
        <dgm:presLayoutVars>
          <dgm:chMax val="0"/>
          <dgm:chPref val="0"/>
          <dgm:bulletEnabled val="1"/>
        </dgm:presLayoutVars>
      </dgm:prSet>
      <dgm:spPr/>
      <dgm:t>
        <a:bodyPr/>
        <a:lstStyle/>
        <a:p>
          <a:endParaRPr lang="fi-FI"/>
        </a:p>
      </dgm:t>
    </dgm:pt>
    <dgm:pt modelId="{FABD89CA-2594-4DFC-8236-061CAAFC3E73}" type="pres">
      <dgm:prSet presAssocID="{C50E5962-16D4-41B5-974D-55430BDDED29}" presName="Triangle" presStyleLbl="alignNode1" presStyleIdx="7" presStyleCnt="13"/>
      <dgm:spPr>
        <a:solidFill>
          <a:srgbClr val="00B0F0"/>
        </a:solidFill>
        <a:ln>
          <a:noFill/>
        </a:ln>
      </dgm:spPr>
    </dgm:pt>
    <dgm:pt modelId="{7E4088FB-4190-4A8F-9C05-E563D86032BD}" type="pres">
      <dgm:prSet presAssocID="{847AC5D9-5F9B-4AE6-A949-ABA953ACDE95}" presName="sibTrans" presStyleCnt="0"/>
      <dgm:spPr/>
    </dgm:pt>
    <dgm:pt modelId="{393D576B-58C8-47BA-9C2A-7B03BAA2EC54}" type="pres">
      <dgm:prSet presAssocID="{847AC5D9-5F9B-4AE6-A949-ABA953ACDE95}" presName="space" presStyleCnt="0"/>
      <dgm:spPr/>
    </dgm:pt>
    <dgm:pt modelId="{08F4050D-128D-4B53-8CFA-43F900701DEE}" type="pres">
      <dgm:prSet presAssocID="{B3D27CBE-27A6-4854-AA85-118F1CBF0C31}" presName="composite" presStyleCnt="0"/>
      <dgm:spPr/>
    </dgm:pt>
    <dgm:pt modelId="{DFD5E769-6BF6-420D-8C1C-760581A01532}" type="pres">
      <dgm:prSet presAssocID="{B3D27CBE-27A6-4854-AA85-118F1CBF0C31}" presName="LShape" presStyleLbl="alignNode1" presStyleIdx="8" presStyleCnt="13"/>
      <dgm:spPr>
        <a:solidFill>
          <a:srgbClr val="00B0F0"/>
        </a:solidFill>
        <a:ln>
          <a:noFill/>
        </a:ln>
      </dgm:spPr>
    </dgm:pt>
    <dgm:pt modelId="{72313CAD-92F8-4FF5-A6EA-6217ECB34B3B}" type="pres">
      <dgm:prSet presAssocID="{B3D27CBE-27A6-4854-AA85-118F1CBF0C31}" presName="ParentText" presStyleLbl="revTx" presStyleIdx="4" presStyleCnt="7">
        <dgm:presLayoutVars>
          <dgm:chMax val="0"/>
          <dgm:chPref val="0"/>
          <dgm:bulletEnabled val="1"/>
        </dgm:presLayoutVars>
      </dgm:prSet>
      <dgm:spPr/>
      <dgm:t>
        <a:bodyPr/>
        <a:lstStyle/>
        <a:p>
          <a:endParaRPr lang="fi-FI"/>
        </a:p>
      </dgm:t>
    </dgm:pt>
    <dgm:pt modelId="{9EA63FB3-AB33-4801-B2BF-2634C2189AB3}" type="pres">
      <dgm:prSet presAssocID="{B3D27CBE-27A6-4854-AA85-118F1CBF0C31}" presName="Triangle" presStyleLbl="alignNode1" presStyleIdx="9" presStyleCnt="13"/>
      <dgm:spPr>
        <a:solidFill>
          <a:srgbClr val="00B0F0"/>
        </a:solidFill>
        <a:ln>
          <a:noFill/>
        </a:ln>
      </dgm:spPr>
    </dgm:pt>
    <dgm:pt modelId="{54ED94F9-6344-4BD6-978F-5A61389E6F69}" type="pres">
      <dgm:prSet presAssocID="{6A6A9B56-2E65-4B14-B62D-F1DE5245B97B}" presName="sibTrans" presStyleCnt="0"/>
      <dgm:spPr/>
    </dgm:pt>
    <dgm:pt modelId="{27BAB4D8-6084-4CB3-97B1-7D6A0E4EEAE3}" type="pres">
      <dgm:prSet presAssocID="{6A6A9B56-2E65-4B14-B62D-F1DE5245B97B}" presName="space" presStyleCnt="0"/>
      <dgm:spPr/>
    </dgm:pt>
    <dgm:pt modelId="{2B76C4C8-B4E0-4E10-B2C2-0A6C0B47B216}" type="pres">
      <dgm:prSet presAssocID="{982B9D44-0C11-4A2E-B86B-49370D32FB78}" presName="composite" presStyleCnt="0"/>
      <dgm:spPr/>
    </dgm:pt>
    <dgm:pt modelId="{0F0FC8AE-117A-4F3E-AE1C-43A02E67D6A2}" type="pres">
      <dgm:prSet presAssocID="{982B9D44-0C11-4A2E-B86B-49370D32FB78}" presName="LShape" presStyleLbl="alignNode1" presStyleIdx="10" presStyleCnt="13"/>
      <dgm:spPr>
        <a:solidFill>
          <a:srgbClr val="00B0F0"/>
        </a:solidFill>
        <a:ln>
          <a:noFill/>
        </a:ln>
      </dgm:spPr>
    </dgm:pt>
    <dgm:pt modelId="{36A7BF72-D704-454A-8795-E6B4E06FA618}" type="pres">
      <dgm:prSet presAssocID="{982B9D44-0C11-4A2E-B86B-49370D32FB78}" presName="ParentText" presStyleLbl="revTx" presStyleIdx="5" presStyleCnt="7">
        <dgm:presLayoutVars>
          <dgm:chMax val="0"/>
          <dgm:chPref val="0"/>
          <dgm:bulletEnabled val="1"/>
        </dgm:presLayoutVars>
      </dgm:prSet>
      <dgm:spPr/>
      <dgm:t>
        <a:bodyPr/>
        <a:lstStyle/>
        <a:p>
          <a:endParaRPr lang="fi-FI"/>
        </a:p>
      </dgm:t>
    </dgm:pt>
    <dgm:pt modelId="{B3A092FB-597E-4B51-A190-6EFF67A74766}" type="pres">
      <dgm:prSet presAssocID="{982B9D44-0C11-4A2E-B86B-49370D32FB78}" presName="Triangle" presStyleLbl="alignNode1" presStyleIdx="11" presStyleCnt="13"/>
      <dgm:spPr>
        <a:solidFill>
          <a:srgbClr val="00B0F0"/>
        </a:solidFill>
        <a:ln>
          <a:noFill/>
        </a:ln>
      </dgm:spPr>
    </dgm:pt>
    <dgm:pt modelId="{961AA670-023D-4718-BA65-AF02EF3329EA}" type="pres">
      <dgm:prSet presAssocID="{6D3FFE80-17D5-4AC9-BAE2-B0784505B4AB}" presName="sibTrans" presStyleCnt="0"/>
      <dgm:spPr/>
    </dgm:pt>
    <dgm:pt modelId="{89B8F503-3F6C-40BE-966E-D03FBE02E7DE}" type="pres">
      <dgm:prSet presAssocID="{6D3FFE80-17D5-4AC9-BAE2-B0784505B4AB}" presName="space" presStyleCnt="0"/>
      <dgm:spPr/>
    </dgm:pt>
    <dgm:pt modelId="{8F3F5F3A-D55E-4587-B3F2-177914658A35}" type="pres">
      <dgm:prSet presAssocID="{2BED4258-3982-4ED2-8665-4570D5B37A79}" presName="composite" presStyleCnt="0"/>
      <dgm:spPr/>
    </dgm:pt>
    <dgm:pt modelId="{57CC1D05-056D-4062-AEE7-9A45AF2316CC}" type="pres">
      <dgm:prSet presAssocID="{2BED4258-3982-4ED2-8665-4570D5B37A79}" presName="LShape" presStyleLbl="alignNode1" presStyleIdx="12" presStyleCnt="13"/>
      <dgm:spPr>
        <a:solidFill>
          <a:srgbClr val="00B0F0"/>
        </a:solidFill>
        <a:ln>
          <a:noFill/>
        </a:ln>
      </dgm:spPr>
    </dgm:pt>
    <dgm:pt modelId="{0249CE7C-0D40-4D27-8789-C17CD0FBFFB4}" type="pres">
      <dgm:prSet presAssocID="{2BED4258-3982-4ED2-8665-4570D5B37A79}" presName="ParentText" presStyleLbl="revTx" presStyleIdx="6" presStyleCnt="7">
        <dgm:presLayoutVars>
          <dgm:chMax val="0"/>
          <dgm:chPref val="0"/>
          <dgm:bulletEnabled val="1"/>
        </dgm:presLayoutVars>
      </dgm:prSet>
      <dgm:spPr/>
      <dgm:t>
        <a:bodyPr/>
        <a:lstStyle/>
        <a:p>
          <a:endParaRPr lang="fi-FI"/>
        </a:p>
      </dgm:t>
    </dgm:pt>
  </dgm:ptLst>
  <dgm:cxnLst>
    <dgm:cxn modelId="{209583ED-7CB9-416A-B86D-FB8FD1A7ED10}" srcId="{297426F7-5ACB-492F-BC06-5EEE5E690602}" destId="{A4C7097B-E911-4AFF-8156-8493DD81B485}" srcOrd="1" destOrd="0" parTransId="{6FB7AF58-F52F-4E1F-A677-DDDF20CD82DB}" sibTransId="{314D98A8-93B2-4D56-8FAE-74EA279C599B}"/>
    <dgm:cxn modelId="{6129C9AD-FFC8-4E3E-AFF4-7808836632B3}" type="presOf" srcId="{12231DE2-BB67-4CBD-93FE-3D1A302FCFC5}" destId="{25CBCEE5-59E9-4062-BB1B-BA1E607CB714}" srcOrd="0" destOrd="0" presId="urn:microsoft.com/office/officeart/2009/3/layout/StepUpProcess"/>
    <dgm:cxn modelId="{67B803F5-0B76-4C77-9DE2-27B091433A39}" type="presOf" srcId="{297426F7-5ACB-492F-BC06-5EEE5E690602}" destId="{504E3C9D-FFC7-45C4-A2D8-56ADB547DBFC}" srcOrd="0" destOrd="0" presId="urn:microsoft.com/office/officeart/2009/3/layout/StepUpProcess"/>
    <dgm:cxn modelId="{365514F2-E5E8-4844-9C45-DC2DA6B02CB5}" srcId="{297426F7-5ACB-492F-BC06-5EEE5E690602}" destId="{12231DE2-BB67-4CBD-93FE-3D1A302FCFC5}" srcOrd="0" destOrd="0" parTransId="{534E8110-054F-4D51-88C2-D7D092754F41}" sibTransId="{21A8E74D-7BEE-4A3A-9545-6A723B1571D1}"/>
    <dgm:cxn modelId="{EFA8CE55-1751-4C9C-A67A-B6D6F37A953F}" type="presOf" srcId="{B3D27CBE-27A6-4854-AA85-118F1CBF0C31}" destId="{72313CAD-92F8-4FF5-A6EA-6217ECB34B3B}" srcOrd="0" destOrd="0" presId="urn:microsoft.com/office/officeart/2009/3/layout/StepUpProcess"/>
    <dgm:cxn modelId="{7FC869F9-2454-4870-847F-87340E9975AF}" srcId="{297426F7-5ACB-492F-BC06-5EEE5E690602}" destId="{B3D27CBE-27A6-4854-AA85-118F1CBF0C31}" srcOrd="4" destOrd="0" parTransId="{9CF2337A-FEE9-436F-9DCD-061CDA3DCD03}" sibTransId="{6A6A9B56-2E65-4B14-B62D-F1DE5245B97B}"/>
    <dgm:cxn modelId="{4D64916B-6772-4F19-9762-37409A4DFA4D}" type="presOf" srcId="{C50E5962-16D4-41B5-974D-55430BDDED29}" destId="{FB00811D-3D04-4376-A240-D4CD230C14BE}" srcOrd="0" destOrd="0" presId="urn:microsoft.com/office/officeart/2009/3/layout/StepUpProcess"/>
    <dgm:cxn modelId="{1F660A84-0D0E-48B6-93EA-E65778DD2804}" srcId="{297426F7-5ACB-492F-BC06-5EEE5E690602}" destId="{357DAAED-A60A-4A3E-904A-291F81AC57AD}" srcOrd="2" destOrd="0" parTransId="{22A2A2C9-4E5A-4E37-BE15-E88B10502DFC}" sibTransId="{39275CA9-C6DD-4FE0-83A6-5342D4165644}"/>
    <dgm:cxn modelId="{0A6409C7-D5D8-49F8-96EA-D0AEB963A756}" srcId="{297426F7-5ACB-492F-BC06-5EEE5E690602}" destId="{982B9D44-0C11-4A2E-B86B-49370D32FB78}" srcOrd="5" destOrd="0" parTransId="{20655587-0A1D-45E2-AE1D-181147A93651}" sibTransId="{6D3FFE80-17D5-4AC9-BAE2-B0784505B4AB}"/>
    <dgm:cxn modelId="{BA2B10A1-AC6B-42CC-9666-DC908CBF1998}" type="presOf" srcId="{2BED4258-3982-4ED2-8665-4570D5B37A79}" destId="{0249CE7C-0D40-4D27-8789-C17CD0FBFFB4}" srcOrd="0" destOrd="0" presId="urn:microsoft.com/office/officeart/2009/3/layout/StepUpProcess"/>
    <dgm:cxn modelId="{50490489-D1F3-442F-AFC5-B655C7EAB5C2}" srcId="{297426F7-5ACB-492F-BC06-5EEE5E690602}" destId="{C50E5962-16D4-41B5-974D-55430BDDED29}" srcOrd="3" destOrd="0" parTransId="{973CB38C-55E6-4E2C-A99C-C5276F8E4329}" sibTransId="{847AC5D9-5F9B-4AE6-A949-ABA953ACDE95}"/>
    <dgm:cxn modelId="{4706E231-93A7-401C-84CF-ADCB1609DA24}" srcId="{297426F7-5ACB-492F-BC06-5EEE5E690602}" destId="{2BED4258-3982-4ED2-8665-4570D5B37A79}" srcOrd="6" destOrd="0" parTransId="{305C953B-984F-4B7F-944F-AB66ED85C530}" sibTransId="{EB353643-61FE-40E7-8B77-56D9FA3BD516}"/>
    <dgm:cxn modelId="{7767C2CF-DDA5-416A-946B-1CF885A33640}" type="presOf" srcId="{982B9D44-0C11-4A2E-B86B-49370D32FB78}" destId="{36A7BF72-D704-454A-8795-E6B4E06FA618}" srcOrd="0" destOrd="0" presId="urn:microsoft.com/office/officeart/2009/3/layout/StepUpProcess"/>
    <dgm:cxn modelId="{4FAF3898-E6C8-4857-A665-F49BDA5EA4A5}" type="presOf" srcId="{A4C7097B-E911-4AFF-8156-8493DD81B485}" destId="{297C70B4-2B60-4B6A-87DC-15DC1C44DC23}" srcOrd="0" destOrd="0" presId="urn:microsoft.com/office/officeart/2009/3/layout/StepUpProcess"/>
    <dgm:cxn modelId="{2B7D35F7-17CB-42D8-A160-014DDA92928C}" type="presOf" srcId="{357DAAED-A60A-4A3E-904A-291F81AC57AD}" destId="{8209B29F-2504-4A28-A3EB-6BD04F75F24C}" srcOrd="0" destOrd="0" presId="urn:microsoft.com/office/officeart/2009/3/layout/StepUpProcess"/>
    <dgm:cxn modelId="{B1951F2E-3156-489A-988E-78731CE4D10F}" type="presParOf" srcId="{504E3C9D-FFC7-45C4-A2D8-56ADB547DBFC}" destId="{F8CF5507-A54D-4E41-9DF1-0B4A5E3A7BBD}" srcOrd="0" destOrd="0" presId="urn:microsoft.com/office/officeart/2009/3/layout/StepUpProcess"/>
    <dgm:cxn modelId="{2143506C-E809-4FF3-984E-40174AEAC49A}" type="presParOf" srcId="{F8CF5507-A54D-4E41-9DF1-0B4A5E3A7BBD}" destId="{1B21C378-ECE6-4ABB-8841-8AF7D1387203}" srcOrd="0" destOrd="0" presId="urn:microsoft.com/office/officeart/2009/3/layout/StepUpProcess"/>
    <dgm:cxn modelId="{BA3EA1E0-6764-45FC-9CA8-0ADA7458AD5E}" type="presParOf" srcId="{F8CF5507-A54D-4E41-9DF1-0B4A5E3A7BBD}" destId="{25CBCEE5-59E9-4062-BB1B-BA1E607CB714}" srcOrd="1" destOrd="0" presId="urn:microsoft.com/office/officeart/2009/3/layout/StepUpProcess"/>
    <dgm:cxn modelId="{0469DAF7-9E28-4FE2-AF01-551B4A93F48D}" type="presParOf" srcId="{F8CF5507-A54D-4E41-9DF1-0B4A5E3A7BBD}" destId="{1CBFC159-90F9-42A2-BCB8-9231A8478D9D}" srcOrd="2" destOrd="0" presId="urn:microsoft.com/office/officeart/2009/3/layout/StepUpProcess"/>
    <dgm:cxn modelId="{D880C924-F642-48BB-B45B-EF680B5B3D56}" type="presParOf" srcId="{504E3C9D-FFC7-45C4-A2D8-56ADB547DBFC}" destId="{C9D1BA0C-B6F7-4C13-9DF1-C51B70B8A35C}" srcOrd="1" destOrd="0" presId="urn:microsoft.com/office/officeart/2009/3/layout/StepUpProcess"/>
    <dgm:cxn modelId="{BAB917FC-DA7B-4DFF-9B79-8A0D919519AF}" type="presParOf" srcId="{C9D1BA0C-B6F7-4C13-9DF1-C51B70B8A35C}" destId="{A56575EB-5776-4A96-95C8-7004438547F7}" srcOrd="0" destOrd="0" presId="urn:microsoft.com/office/officeart/2009/3/layout/StepUpProcess"/>
    <dgm:cxn modelId="{52E2D7A3-E088-4D17-9A0C-6C3FE81E9931}" type="presParOf" srcId="{504E3C9D-FFC7-45C4-A2D8-56ADB547DBFC}" destId="{DFBE0622-6F1B-4AA6-81D3-7180FC34A955}" srcOrd="2" destOrd="0" presId="urn:microsoft.com/office/officeart/2009/3/layout/StepUpProcess"/>
    <dgm:cxn modelId="{B49756B7-D3EA-4656-9430-7E9F2072B4A4}" type="presParOf" srcId="{DFBE0622-6F1B-4AA6-81D3-7180FC34A955}" destId="{35E53E34-F716-4824-806B-E0E1857B528E}" srcOrd="0" destOrd="0" presId="urn:microsoft.com/office/officeart/2009/3/layout/StepUpProcess"/>
    <dgm:cxn modelId="{63616607-F264-4E45-BE7F-B49E78D4222E}" type="presParOf" srcId="{DFBE0622-6F1B-4AA6-81D3-7180FC34A955}" destId="{297C70B4-2B60-4B6A-87DC-15DC1C44DC23}" srcOrd="1" destOrd="0" presId="urn:microsoft.com/office/officeart/2009/3/layout/StepUpProcess"/>
    <dgm:cxn modelId="{DD0A7C13-9A24-4E1E-994A-716E9815462C}" type="presParOf" srcId="{DFBE0622-6F1B-4AA6-81D3-7180FC34A955}" destId="{CB6D3EC6-7B8D-4AE7-90B2-4ED9895C74D7}" srcOrd="2" destOrd="0" presId="urn:microsoft.com/office/officeart/2009/3/layout/StepUpProcess"/>
    <dgm:cxn modelId="{67B31C4C-FCE2-4FBF-9443-FBF12D31A933}" type="presParOf" srcId="{504E3C9D-FFC7-45C4-A2D8-56ADB547DBFC}" destId="{8B2BB021-59A2-4195-AC25-4D3E1DB67B9C}" srcOrd="3" destOrd="0" presId="urn:microsoft.com/office/officeart/2009/3/layout/StepUpProcess"/>
    <dgm:cxn modelId="{9B7D7333-344A-4056-9A4C-8E8E8AC6E994}" type="presParOf" srcId="{8B2BB021-59A2-4195-AC25-4D3E1DB67B9C}" destId="{A120E239-5F6F-4D2A-857D-9B0063EC585C}" srcOrd="0" destOrd="0" presId="urn:microsoft.com/office/officeart/2009/3/layout/StepUpProcess"/>
    <dgm:cxn modelId="{F636F539-B841-48A6-9D2F-66117546ACCB}" type="presParOf" srcId="{504E3C9D-FFC7-45C4-A2D8-56ADB547DBFC}" destId="{C07FB43D-565B-4B88-8EA1-8928865B46AD}" srcOrd="4" destOrd="0" presId="urn:microsoft.com/office/officeart/2009/3/layout/StepUpProcess"/>
    <dgm:cxn modelId="{F0BD802E-90A2-4F0F-944E-572960E7CE88}" type="presParOf" srcId="{C07FB43D-565B-4B88-8EA1-8928865B46AD}" destId="{3DFD7A89-C5A2-4157-B9FD-7819B5AF493C}" srcOrd="0" destOrd="0" presId="urn:microsoft.com/office/officeart/2009/3/layout/StepUpProcess"/>
    <dgm:cxn modelId="{284E2BD5-60A1-4C93-8046-BEB0A9E60E8D}" type="presParOf" srcId="{C07FB43D-565B-4B88-8EA1-8928865B46AD}" destId="{8209B29F-2504-4A28-A3EB-6BD04F75F24C}" srcOrd="1" destOrd="0" presId="urn:microsoft.com/office/officeart/2009/3/layout/StepUpProcess"/>
    <dgm:cxn modelId="{F2D4ECDB-D0BB-4767-BFC4-C210A01B09DB}" type="presParOf" srcId="{C07FB43D-565B-4B88-8EA1-8928865B46AD}" destId="{63C2C5EB-2EA5-466A-8020-E2DA33333B88}" srcOrd="2" destOrd="0" presId="urn:microsoft.com/office/officeart/2009/3/layout/StepUpProcess"/>
    <dgm:cxn modelId="{3B522223-0B97-40C9-AF2B-4F21BDF551C4}" type="presParOf" srcId="{504E3C9D-FFC7-45C4-A2D8-56ADB547DBFC}" destId="{BB7DFA19-26EC-4E7A-A2BC-60304F660C0B}" srcOrd="5" destOrd="0" presId="urn:microsoft.com/office/officeart/2009/3/layout/StepUpProcess"/>
    <dgm:cxn modelId="{03BE4A90-0BAC-4F7C-8541-9E4EF047CA23}" type="presParOf" srcId="{BB7DFA19-26EC-4E7A-A2BC-60304F660C0B}" destId="{9DF4ABF4-E25C-4B40-A84C-E4AD8FE7CCE4}" srcOrd="0" destOrd="0" presId="urn:microsoft.com/office/officeart/2009/3/layout/StepUpProcess"/>
    <dgm:cxn modelId="{A8E49A76-9FFC-4BC4-ADDA-6E93CA4E17B3}" type="presParOf" srcId="{504E3C9D-FFC7-45C4-A2D8-56ADB547DBFC}" destId="{B9248C70-EA84-4B2B-82C5-C4F0299F4959}" srcOrd="6" destOrd="0" presId="urn:microsoft.com/office/officeart/2009/3/layout/StepUpProcess"/>
    <dgm:cxn modelId="{E666FB57-D4A3-4D0B-B0C1-3DBFDC3B6727}" type="presParOf" srcId="{B9248C70-EA84-4B2B-82C5-C4F0299F4959}" destId="{2A4B566A-F989-4A57-A210-7FA6C338FE0B}" srcOrd="0" destOrd="0" presId="urn:microsoft.com/office/officeart/2009/3/layout/StepUpProcess"/>
    <dgm:cxn modelId="{69B4ED5C-C158-4B87-8BF0-9884B101B0E5}" type="presParOf" srcId="{B9248C70-EA84-4B2B-82C5-C4F0299F4959}" destId="{FB00811D-3D04-4376-A240-D4CD230C14BE}" srcOrd="1" destOrd="0" presId="urn:microsoft.com/office/officeart/2009/3/layout/StepUpProcess"/>
    <dgm:cxn modelId="{E7EAAC21-ED92-48DC-9485-FBA264EB282A}" type="presParOf" srcId="{B9248C70-EA84-4B2B-82C5-C4F0299F4959}" destId="{FABD89CA-2594-4DFC-8236-061CAAFC3E73}" srcOrd="2" destOrd="0" presId="urn:microsoft.com/office/officeart/2009/3/layout/StepUpProcess"/>
    <dgm:cxn modelId="{6A5F2130-6AEC-4613-87D2-DB98833191BD}" type="presParOf" srcId="{504E3C9D-FFC7-45C4-A2D8-56ADB547DBFC}" destId="{7E4088FB-4190-4A8F-9C05-E563D86032BD}" srcOrd="7" destOrd="0" presId="urn:microsoft.com/office/officeart/2009/3/layout/StepUpProcess"/>
    <dgm:cxn modelId="{2C5731E5-669B-4A4F-9D33-AA4971F2D92C}" type="presParOf" srcId="{7E4088FB-4190-4A8F-9C05-E563D86032BD}" destId="{393D576B-58C8-47BA-9C2A-7B03BAA2EC54}" srcOrd="0" destOrd="0" presId="urn:microsoft.com/office/officeart/2009/3/layout/StepUpProcess"/>
    <dgm:cxn modelId="{63BB46E7-EFA2-4A41-930D-D0B24CFB106D}" type="presParOf" srcId="{504E3C9D-FFC7-45C4-A2D8-56ADB547DBFC}" destId="{08F4050D-128D-4B53-8CFA-43F900701DEE}" srcOrd="8" destOrd="0" presId="urn:microsoft.com/office/officeart/2009/3/layout/StepUpProcess"/>
    <dgm:cxn modelId="{6DF23840-7761-44CF-B527-2D95878D82A2}" type="presParOf" srcId="{08F4050D-128D-4B53-8CFA-43F900701DEE}" destId="{DFD5E769-6BF6-420D-8C1C-760581A01532}" srcOrd="0" destOrd="0" presId="urn:microsoft.com/office/officeart/2009/3/layout/StepUpProcess"/>
    <dgm:cxn modelId="{90060EBC-C078-4761-A6A7-23EC2F873AF0}" type="presParOf" srcId="{08F4050D-128D-4B53-8CFA-43F900701DEE}" destId="{72313CAD-92F8-4FF5-A6EA-6217ECB34B3B}" srcOrd="1" destOrd="0" presId="urn:microsoft.com/office/officeart/2009/3/layout/StepUpProcess"/>
    <dgm:cxn modelId="{19F5E7D4-15F4-4722-9DAA-3F0387AA6832}" type="presParOf" srcId="{08F4050D-128D-4B53-8CFA-43F900701DEE}" destId="{9EA63FB3-AB33-4801-B2BF-2634C2189AB3}" srcOrd="2" destOrd="0" presId="urn:microsoft.com/office/officeart/2009/3/layout/StepUpProcess"/>
    <dgm:cxn modelId="{29080043-4AB2-4FCC-B5C5-11B9891395DE}" type="presParOf" srcId="{504E3C9D-FFC7-45C4-A2D8-56ADB547DBFC}" destId="{54ED94F9-6344-4BD6-978F-5A61389E6F69}" srcOrd="9" destOrd="0" presId="urn:microsoft.com/office/officeart/2009/3/layout/StepUpProcess"/>
    <dgm:cxn modelId="{AF95D59A-9E20-4E8C-97C3-5023A0F424AC}" type="presParOf" srcId="{54ED94F9-6344-4BD6-978F-5A61389E6F69}" destId="{27BAB4D8-6084-4CB3-97B1-7D6A0E4EEAE3}" srcOrd="0" destOrd="0" presId="urn:microsoft.com/office/officeart/2009/3/layout/StepUpProcess"/>
    <dgm:cxn modelId="{88097598-71B4-4DF8-BCFF-68EE4D30317D}" type="presParOf" srcId="{504E3C9D-FFC7-45C4-A2D8-56ADB547DBFC}" destId="{2B76C4C8-B4E0-4E10-B2C2-0A6C0B47B216}" srcOrd="10" destOrd="0" presId="urn:microsoft.com/office/officeart/2009/3/layout/StepUpProcess"/>
    <dgm:cxn modelId="{22977A10-62B6-4B2E-AA86-E8E238D27A2A}" type="presParOf" srcId="{2B76C4C8-B4E0-4E10-B2C2-0A6C0B47B216}" destId="{0F0FC8AE-117A-4F3E-AE1C-43A02E67D6A2}" srcOrd="0" destOrd="0" presId="urn:microsoft.com/office/officeart/2009/3/layout/StepUpProcess"/>
    <dgm:cxn modelId="{4A7DF72B-D959-4BC7-AE1D-137165E2CCE9}" type="presParOf" srcId="{2B76C4C8-B4E0-4E10-B2C2-0A6C0B47B216}" destId="{36A7BF72-D704-454A-8795-E6B4E06FA618}" srcOrd="1" destOrd="0" presId="urn:microsoft.com/office/officeart/2009/3/layout/StepUpProcess"/>
    <dgm:cxn modelId="{F3106AC5-BB56-469E-A2A2-7535B3AD9FEE}" type="presParOf" srcId="{2B76C4C8-B4E0-4E10-B2C2-0A6C0B47B216}" destId="{B3A092FB-597E-4B51-A190-6EFF67A74766}" srcOrd="2" destOrd="0" presId="urn:microsoft.com/office/officeart/2009/3/layout/StepUpProcess"/>
    <dgm:cxn modelId="{549CCC0A-2EBE-4D38-A25E-F2BF413BDD1F}" type="presParOf" srcId="{504E3C9D-FFC7-45C4-A2D8-56ADB547DBFC}" destId="{961AA670-023D-4718-BA65-AF02EF3329EA}" srcOrd="11" destOrd="0" presId="urn:microsoft.com/office/officeart/2009/3/layout/StepUpProcess"/>
    <dgm:cxn modelId="{8C34F6D2-3EFE-4726-A955-B273883868C9}" type="presParOf" srcId="{961AA670-023D-4718-BA65-AF02EF3329EA}" destId="{89B8F503-3F6C-40BE-966E-D03FBE02E7DE}" srcOrd="0" destOrd="0" presId="urn:microsoft.com/office/officeart/2009/3/layout/StepUpProcess"/>
    <dgm:cxn modelId="{D18E7091-8582-455D-B7F0-F931C2806BB2}" type="presParOf" srcId="{504E3C9D-FFC7-45C4-A2D8-56ADB547DBFC}" destId="{8F3F5F3A-D55E-4587-B3F2-177914658A35}" srcOrd="12" destOrd="0" presId="urn:microsoft.com/office/officeart/2009/3/layout/StepUpProcess"/>
    <dgm:cxn modelId="{93CC155A-D725-4631-8F81-77716381905E}" type="presParOf" srcId="{8F3F5F3A-D55E-4587-B3F2-177914658A35}" destId="{57CC1D05-056D-4062-AEE7-9A45AF2316CC}" srcOrd="0" destOrd="0" presId="urn:microsoft.com/office/officeart/2009/3/layout/StepUpProcess"/>
    <dgm:cxn modelId="{062237FE-D6FB-4E20-86CF-581BA6877E85}" type="presParOf" srcId="{8F3F5F3A-D55E-4587-B3F2-177914658A35}" destId="{0249CE7C-0D40-4D27-8789-C17CD0FBFFB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E76D418-F495-4369-A5A7-E75D3ECC3156}" type="datetimeFigureOut">
              <a:rPr lang="fi-FI" smtClean="0"/>
              <a:pPr/>
              <a:t>26.6.2017</a:t>
            </a:fld>
            <a:endParaRPr lang="fi-FI"/>
          </a:p>
        </p:txBody>
      </p:sp>
      <p:sp>
        <p:nvSpPr>
          <p:cNvPr id="4" name="Alatunnisteen paikkamerkki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F1A0D34-84BC-456C-94E6-2D00FA29EB8E}" type="slidenum">
              <a:rPr lang="fi-FI" smtClean="0"/>
              <a:pPr/>
              <a:t>‹#›</a:t>
            </a:fld>
            <a:endParaRPr lang="fi-FI"/>
          </a:p>
        </p:txBody>
      </p:sp>
    </p:spTree>
    <p:extLst>
      <p:ext uri="{BB962C8B-B14F-4D97-AF65-F5344CB8AC3E}">
        <p14:creationId xmlns:p14="http://schemas.microsoft.com/office/powerpoint/2010/main" val="425428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0F3FEC4-A853-4248-B9E8-EF4F139CC5C7}" type="datetimeFigureOut">
              <a:rPr lang="fi-FI" smtClean="0"/>
              <a:pPr/>
              <a:t>26.6.2017</a:t>
            </a:fld>
            <a:endParaRPr lang="fi-FI"/>
          </a:p>
        </p:txBody>
      </p:sp>
      <p:sp>
        <p:nvSpPr>
          <p:cNvPr id="4" name="Dian kuvan paikkamerkki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B5191BE-54F3-4E09-932D-3077AFC31AC5}" type="slidenum">
              <a:rPr lang="fi-FI" smtClean="0"/>
              <a:pPr/>
              <a:t>‹#›</a:t>
            </a:fld>
            <a:endParaRPr lang="fi-FI"/>
          </a:p>
        </p:txBody>
      </p:sp>
    </p:spTree>
    <p:extLst>
      <p:ext uri="{BB962C8B-B14F-4D97-AF65-F5344CB8AC3E}">
        <p14:creationId xmlns:p14="http://schemas.microsoft.com/office/powerpoint/2010/main" val="241774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711200" y="744538"/>
            <a:ext cx="5375275" cy="372268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75700450-9867-4DAE-8BD3-CBEF76D478B0}" type="slidenum">
              <a:rPr lang="fi-FI" smtClean="0"/>
              <a:pPr/>
              <a:t>3</a:t>
            </a:fld>
            <a:endParaRPr lang="fi-FI"/>
          </a:p>
        </p:txBody>
      </p:sp>
    </p:spTree>
    <p:extLst>
      <p:ext uri="{BB962C8B-B14F-4D97-AF65-F5344CB8AC3E}">
        <p14:creationId xmlns:p14="http://schemas.microsoft.com/office/powerpoint/2010/main" val="2011929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8B5191BE-54F3-4E09-932D-3077AFC31AC5}" type="slidenum">
              <a:rPr lang="fi-FI" smtClean="0"/>
              <a:pPr/>
              <a:t>12</a:t>
            </a:fld>
            <a:endParaRPr lang="fi-FI"/>
          </a:p>
        </p:txBody>
      </p:sp>
    </p:spTree>
    <p:extLst>
      <p:ext uri="{BB962C8B-B14F-4D97-AF65-F5344CB8AC3E}">
        <p14:creationId xmlns:p14="http://schemas.microsoft.com/office/powerpoint/2010/main" val="57638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711200" y="744538"/>
            <a:ext cx="5375275" cy="372268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75700450-9867-4DAE-8BD3-CBEF76D478B0}" type="slidenum">
              <a:rPr lang="fi-FI" smtClean="0"/>
              <a:pPr/>
              <a:t>26</a:t>
            </a:fld>
            <a:endParaRPr lang="fi-FI"/>
          </a:p>
        </p:txBody>
      </p:sp>
    </p:spTree>
    <p:extLst>
      <p:ext uri="{BB962C8B-B14F-4D97-AF65-F5344CB8AC3E}">
        <p14:creationId xmlns:p14="http://schemas.microsoft.com/office/powerpoint/2010/main" val="1990978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711200" y="744538"/>
            <a:ext cx="5375275" cy="372268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8B5191BE-54F3-4E09-932D-3077AFC31AC5}" type="slidenum">
              <a:rPr lang="fi-FI" smtClean="0"/>
              <a:pPr/>
              <a:t>47</a:t>
            </a:fld>
            <a:endParaRPr lang="fi-FI"/>
          </a:p>
        </p:txBody>
      </p:sp>
    </p:spTree>
    <p:extLst>
      <p:ext uri="{BB962C8B-B14F-4D97-AF65-F5344CB8AC3E}">
        <p14:creationId xmlns:p14="http://schemas.microsoft.com/office/powerpoint/2010/main" val="3647089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742950" y="2130426"/>
            <a:ext cx="8420100" cy="1470025"/>
          </a:xfrm>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Alaotsikk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a:t>
            </a:r>
            <a:r>
              <a:rPr lang="fi-FI" dirty="0" err="1" smtClean="0"/>
              <a:t>napsautt</a:t>
            </a:r>
            <a:r>
              <a:rPr lang="fi-FI" dirty="0" smtClean="0"/>
              <a:t>.</a:t>
            </a:r>
            <a:endParaRPr lang="fi-FI" dirty="0"/>
          </a:p>
        </p:txBody>
      </p:sp>
      <p:sp>
        <p:nvSpPr>
          <p:cNvPr id="4" name="Päivämäärän paikkamerkki 3"/>
          <p:cNvSpPr>
            <a:spLocks noGrp="1"/>
          </p:cNvSpPr>
          <p:nvPr>
            <p:ph type="dt" sz="half" idx="10"/>
          </p:nvPr>
        </p:nvSpPr>
        <p:spPr/>
        <p:txBody>
          <a:bodyPr/>
          <a:lstStyle/>
          <a:p>
            <a:fld id="{FCB7372F-03C8-4484-B00A-0A6FDB774FB7}" type="datetimeFigureOut">
              <a:rPr lang="fi-FI" smtClean="0"/>
              <a:pPr/>
              <a:t>26.6.2017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lvl1pPr algn="l">
              <a:defRPr/>
            </a:lvl1pPr>
          </a:lstStyle>
          <a:p>
            <a:fld id="{CDDEC3E6-6150-4529-AE7D-DE5EC813B0BB}" type="slidenum">
              <a:rPr lang="fi-FI" smtClean="0"/>
              <a:pPr/>
              <a:t>‹#›</a:t>
            </a:fld>
            <a:endParaRPr lang="fi-FI"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FCB7372F-03C8-4484-B00A-0A6FDB774FB7}" type="datetimeFigureOut">
              <a:rPr lang="fi-FI" smtClean="0"/>
              <a:pPr/>
              <a:t>26.6.2017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DDEC3E6-6150-4529-AE7D-DE5EC813B0BB}"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181850" y="274639"/>
            <a:ext cx="222885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95300" y="274639"/>
            <a:ext cx="652145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FCB7372F-03C8-4484-B00A-0A6FDB774FB7}" type="datetimeFigureOut">
              <a:rPr lang="fi-FI" smtClean="0"/>
              <a:pPr/>
              <a:t>26.6.2017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DDEC3E6-6150-4529-AE7D-DE5EC813B0BB}" type="slidenum">
              <a:rPr lang="fi-FI" smtClean="0"/>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afinen dia taustalla 1">
    <p:spTree>
      <p:nvGrpSpPr>
        <p:cNvPr id="1" name=""/>
        <p:cNvGrpSpPr/>
        <p:nvPr/>
      </p:nvGrpSpPr>
      <p:grpSpPr>
        <a:xfrm>
          <a:off x="0" y="0"/>
          <a:ext cx="0" cy="0"/>
          <a:chOff x="0" y="0"/>
          <a:chExt cx="0" cy="0"/>
        </a:xfrm>
      </p:grpSpPr>
      <p:sp>
        <p:nvSpPr>
          <p:cNvPr id="22" name="Suorakulmio 21"/>
          <p:cNvSpPr/>
          <p:nvPr userDrawn="1"/>
        </p:nvSpPr>
        <p:spPr>
          <a:xfrm>
            <a:off x="0" y="1"/>
            <a:ext cx="9906000" cy="1306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fontAlgn="base">
              <a:spcBef>
                <a:spcPct val="0"/>
              </a:spcBef>
              <a:spcAft>
                <a:spcPct val="0"/>
              </a:spcAft>
            </a:pPr>
            <a:endParaRPr lang="fi-FI" sz="1400">
              <a:solidFill>
                <a:srgbClr val="FFFFFF"/>
              </a:solidFill>
            </a:endParaRPr>
          </a:p>
        </p:txBody>
      </p:sp>
      <p:sp>
        <p:nvSpPr>
          <p:cNvPr id="6" name="Otsikko 5"/>
          <p:cNvSpPr>
            <a:spLocks noGrp="1"/>
          </p:cNvSpPr>
          <p:nvPr>
            <p:ph type="title"/>
          </p:nvPr>
        </p:nvSpPr>
        <p:spPr/>
        <p:txBody>
          <a:bodyPr/>
          <a:lstStyle>
            <a:lvl1pPr>
              <a:defRPr/>
            </a:lvl1pPr>
          </a:lstStyle>
          <a:p>
            <a:r>
              <a:rPr lang="en-US" smtClean="0"/>
              <a:t>Click to edit Master title style</a:t>
            </a:r>
            <a:endParaRPr lang="fi-FI"/>
          </a:p>
        </p:txBody>
      </p:sp>
      <p:sp>
        <p:nvSpPr>
          <p:cNvPr id="21" name="Sisällön paikkamerkki 20"/>
          <p:cNvSpPr>
            <a:spLocks noGrp="1"/>
          </p:cNvSpPr>
          <p:nvPr>
            <p:ph sz="quarter" idx="14"/>
          </p:nvPr>
        </p:nvSpPr>
        <p:spPr>
          <a:xfrm>
            <a:off x="474663" y="1557051"/>
            <a:ext cx="8970000" cy="450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ian numeron paikkamerkki 5"/>
          <p:cNvSpPr>
            <a:spLocks noGrp="1"/>
          </p:cNvSpPr>
          <p:nvPr>
            <p:ph type="sldNum" sz="quarter" idx="12"/>
          </p:nvPr>
        </p:nvSpPr>
        <p:spPr>
          <a:xfrm>
            <a:off x="7099300" y="6356351"/>
            <a:ext cx="2311400" cy="365125"/>
          </a:xfrm>
        </p:spPr>
        <p:txBody>
          <a:bodyPr/>
          <a:lstStyle>
            <a:lvl1pPr algn="l">
              <a:defRPr/>
            </a:lvl1pPr>
          </a:lstStyle>
          <a:p>
            <a:fld id="{CDDEC3E6-6150-4529-AE7D-DE5EC813B0BB}" type="slidenum">
              <a:rPr lang="fi-FI" smtClean="0"/>
              <a:pPr/>
              <a:t>‹#›</a:t>
            </a:fld>
            <a:endParaRPr lang="fi-FI" dirty="0"/>
          </a:p>
        </p:txBody>
      </p:sp>
    </p:spTree>
    <p:extLst>
      <p:ext uri="{BB962C8B-B14F-4D97-AF65-F5344CB8AC3E}">
        <p14:creationId xmlns:p14="http://schemas.microsoft.com/office/powerpoint/2010/main" val="18402322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afinen dia kuvalla - Tumma kuva 1">
    <p:spTree>
      <p:nvGrpSpPr>
        <p:cNvPr id="1" name=""/>
        <p:cNvGrpSpPr/>
        <p:nvPr/>
      </p:nvGrpSpPr>
      <p:grpSpPr>
        <a:xfrm>
          <a:off x="0" y="0"/>
          <a:ext cx="0" cy="0"/>
          <a:chOff x="0" y="0"/>
          <a:chExt cx="0" cy="0"/>
        </a:xfrm>
      </p:grpSpPr>
      <p:sp>
        <p:nvSpPr>
          <p:cNvPr id="24" name="Suorakulmio 23"/>
          <p:cNvSpPr/>
          <p:nvPr userDrawn="1"/>
        </p:nvSpPr>
        <p:spPr>
          <a:xfrm>
            <a:off x="0" y="1"/>
            <a:ext cx="9906000" cy="1306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fontAlgn="base">
              <a:spcBef>
                <a:spcPct val="0"/>
              </a:spcBef>
              <a:spcAft>
                <a:spcPct val="0"/>
              </a:spcAft>
            </a:pPr>
            <a:endParaRPr lang="fi-FI" sz="1400">
              <a:solidFill>
                <a:srgbClr val="FFFFFF"/>
              </a:solidFill>
            </a:endParaRPr>
          </a:p>
        </p:txBody>
      </p:sp>
      <p:sp>
        <p:nvSpPr>
          <p:cNvPr id="7" name="Otsikko 6"/>
          <p:cNvSpPr>
            <a:spLocks noGrp="1"/>
          </p:cNvSpPr>
          <p:nvPr>
            <p:ph type="title"/>
          </p:nvPr>
        </p:nvSpPr>
        <p:spPr/>
        <p:txBody>
          <a:bodyPr/>
          <a:lstStyle/>
          <a:p>
            <a:r>
              <a:rPr lang="en-US" smtClean="0"/>
              <a:t>Click to edit Master title style</a:t>
            </a:r>
            <a:endParaRPr lang="fi-FI"/>
          </a:p>
        </p:txBody>
      </p:sp>
      <p:sp>
        <p:nvSpPr>
          <p:cNvPr id="14" name="Sisällön paikkamerkki 13"/>
          <p:cNvSpPr>
            <a:spLocks noGrp="1"/>
          </p:cNvSpPr>
          <p:nvPr>
            <p:ph sz="quarter" idx="15"/>
          </p:nvPr>
        </p:nvSpPr>
        <p:spPr>
          <a:xfrm>
            <a:off x="474662" y="1557051"/>
            <a:ext cx="8972154" cy="4507200"/>
          </a:xfrm>
        </p:spPr>
        <p:txBody>
          <a:bodyPr lIns="211194" tIns="211194" rIns="211194" bIns="21119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ian numeron paikkamerkki 5"/>
          <p:cNvSpPr>
            <a:spLocks noGrp="1"/>
          </p:cNvSpPr>
          <p:nvPr>
            <p:ph type="sldNum" sz="quarter" idx="12"/>
          </p:nvPr>
        </p:nvSpPr>
        <p:spPr>
          <a:xfrm>
            <a:off x="7099300" y="6356351"/>
            <a:ext cx="2311400" cy="365125"/>
          </a:xfrm>
        </p:spPr>
        <p:txBody>
          <a:bodyPr/>
          <a:lstStyle>
            <a:lvl1pPr algn="l">
              <a:defRPr/>
            </a:lvl1pPr>
          </a:lstStyle>
          <a:p>
            <a:fld id="{CDDEC3E6-6150-4529-AE7D-DE5EC813B0BB}" type="slidenum">
              <a:rPr lang="fi-FI" smtClean="0"/>
              <a:pPr/>
              <a:t>‹#›</a:t>
            </a:fld>
            <a:endParaRPr lang="fi-FI" dirty="0"/>
          </a:p>
        </p:txBody>
      </p:sp>
    </p:spTree>
    <p:extLst>
      <p:ext uri="{BB962C8B-B14F-4D97-AF65-F5344CB8AC3E}">
        <p14:creationId xmlns:p14="http://schemas.microsoft.com/office/powerpoint/2010/main" val="10227653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aafinen dia taustalla 2">
    <p:spTree>
      <p:nvGrpSpPr>
        <p:cNvPr id="1" name=""/>
        <p:cNvGrpSpPr/>
        <p:nvPr/>
      </p:nvGrpSpPr>
      <p:grpSpPr>
        <a:xfrm>
          <a:off x="0" y="0"/>
          <a:ext cx="0" cy="0"/>
          <a:chOff x="0" y="0"/>
          <a:chExt cx="0" cy="0"/>
        </a:xfrm>
      </p:grpSpPr>
      <p:sp>
        <p:nvSpPr>
          <p:cNvPr id="22" name="Suorakulmio 21"/>
          <p:cNvSpPr/>
          <p:nvPr userDrawn="1"/>
        </p:nvSpPr>
        <p:spPr>
          <a:xfrm>
            <a:off x="0" y="1"/>
            <a:ext cx="9906000" cy="1306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fontAlgn="base">
              <a:spcBef>
                <a:spcPct val="0"/>
              </a:spcBef>
              <a:spcAft>
                <a:spcPct val="0"/>
              </a:spcAft>
            </a:pPr>
            <a:endParaRPr lang="fi-FI" sz="1400">
              <a:solidFill>
                <a:srgbClr val="FFFFFF"/>
              </a:solidFill>
            </a:endParaRPr>
          </a:p>
        </p:txBody>
      </p:sp>
      <p:sp>
        <p:nvSpPr>
          <p:cNvPr id="6" name="Otsikko 5"/>
          <p:cNvSpPr>
            <a:spLocks noGrp="1"/>
          </p:cNvSpPr>
          <p:nvPr>
            <p:ph type="title"/>
          </p:nvPr>
        </p:nvSpPr>
        <p:spPr/>
        <p:txBody>
          <a:bodyPr/>
          <a:lstStyle>
            <a:lvl1pPr>
              <a:defRPr/>
            </a:lvl1pPr>
          </a:lstStyle>
          <a:p>
            <a:r>
              <a:rPr lang="en-US" smtClean="0"/>
              <a:t>Click to edit Master title style</a:t>
            </a:r>
            <a:endParaRPr lang="fi-FI"/>
          </a:p>
        </p:txBody>
      </p:sp>
      <p:sp>
        <p:nvSpPr>
          <p:cNvPr id="21" name="Sisällön paikkamerkki 20"/>
          <p:cNvSpPr>
            <a:spLocks noGrp="1"/>
          </p:cNvSpPr>
          <p:nvPr>
            <p:ph sz="quarter" idx="14"/>
          </p:nvPr>
        </p:nvSpPr>
        <p:spPr>
          <a:xfrm>
            <a:off x="474662" y="1557051"/>
            <a:ext cx="4478338" cy="4507200"/>
          </a:xfrm>
        </p:spPr>
        <p:txBody>
          <a:bodyPr lIns="211194" tIns="211194" rIns="211194" bIns="21119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13" name="Sisällön paikkamerkki 12"/>
          <p:cNvSpPr>
            <a:spLocks noGrp="1"/>
          </p:cNvSpPr>
          <p:nvPr>
            <p:ph sz="quarter" idx="15"/>
          </p:nvPr>
        </p:nvSpPr>
        <p:spPr>
          <a:xfrm>
            <a:off x="4953000" y="1557337"/>
            <a:ext cx="4485000" cy="4506912"/>
          </a:xfrm>
        </p:spPr>
        <p:txBody>
          <a:bodyPr lIns="211194" tIns="211194" rIns="211194" bIns="21119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ian numeron paikkamerkki 5"/>
          <p:cNvSpPr>
            <a:spLocks noGrp="1"/>
          </p:cNvSpPr>
          <p:nvPr>
            <p:ph type="sldNum" sz="quarter" idx="12"/>
          </p:nvPr>
        </p:nvSpPr>
        <p:spPr>
          <a:xfrm>
            <a:off x="7099300" y="6356351"/>
            <a:ext cx="2311400" cy="365125"/>
          </a:xfrm>
        </p:spPr>
        <p:txBody>
          <a:bodyPr/>
          <a:lstStyle>
            <a:lvl1pPr algn="l">
              <a:defRPr/>
            </a:lvl1pPr>
          </a:lstStyle>
          <a:p>
            <a:fld id="{CDDEC3E6-6150-4529-AE7D-DE5EC813B0BB}" type="slidenum">
              <a:rPr lang="fi-FI" smtClean="0"/>
              <a:pPr/>
              <a:t>‹#›</a:t>
            </a:fld>
            <a:endParaRPr lang="fi-FI" dirty="0"/>
          </a:p>
        </p:txBody>
      </p:sp>
    </p:spTree>
    <p:extLst>
      <p:ext uri="{BB962C8B-B14F-4D97-AF65-F5344CB8AC3E}">
        <p14:creationId xmlns:p14="http://schemas.microsoft.com/office/powerpoint/2010/main" val="15839976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idx="1"/>
          </p:nvPr>
        </p:nvSpPr>
        <p:spPr/>
        <p:txBody>
          <a:bodyPr/>
          <a:lstStyle>
            <a:lvl1pPr>
              <a:defRPr sz="1800" i="1"/>
            </a:lvl1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p>
            <a:fld id="{FCB7372F-03C8-4484-B00A-0A6FDB774FB7}" type="datetimeFigureOut">
              <a:rPr lang="fi-FI" smtClean="0"/>
              <a:pPr/>
              <a:t>26.6.2017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pPr algn="l"/>
            <a:fld id="{CDDEC3E6-6150-4529-AE7D-DE5EC813B0BB}" type="slidenum">
              <a:rPr lang="fi-FI" smtClean="0"/>
              <a:pPr algn="l"/>
              <a:t>‹#›</a:t>
            </a:fld>
            <a:endParaRPr lang="fi-FI"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82506" y="4406901"/>
            <a:ext cx="8420100" cy="1362075"/>
          </a:xfrm>
        </p:spPr>
        <p:txBody>
          <a:bodyPr anchor="t"/>
          <a:lstStyle>
            <a:lvl1pPr algn="l">
              <a:defRPr sz="4000" b="1" cap="all"/>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FCB7372F-03C8-4484-B00A-0A6FDB774FB7}" type="datetimeFigureOut">
              <a:rPr lang="fi-FI" smtClean="0"/>
              <a:pPr/>
              <a:t>26.6.2017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DDEC3E6-6150-4529-AE7D-DE5EC813B0BB}"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FCB7372F-03C8-4484-B00A-0A6FDB774FB7}" type="datetimeFigureOut">
              <a:rPr lang="fi-FI" smtClean="0"/>
              <a:pPr/>
              <a:t>26.6.2017</a:t>
            </a:fld>
            <a:endParaRPr lang="fi-FI"/>
          </a:p>
        </p:txBody>
      </p:sp>
      <p:sp>
        <p:nvSpPr>
          <p:cNvPr id="6" name="Alatunnisteen paikkamerkki 5"/>
          <p:cNvSpPr>
            <a:spLocks noGrp="1"/>
          </p:cNvSpPr>
          <p:nvPr>
            <p:ph type="ftr" sz="quarter" idx="11"/>
          </p:nvPr>
        </p:nvSpPr>
        <p:spPr/>
        <p:txBody>
          <a:bodyPr/>
          <a:lstStyle/>
          <a:p>
            <a:endParaRPr lang="fi-FI"/>
          </a:p>
        </p:txBody>
      </p:sp>
      <p:sp>
        <p:nvSpPr>
          <p:cNvPr id="8" name="Dian numeron paikkamerkki 5"/>
          <p:cNvSpPr>
            <a:spLocks noGrp="1"/>
          </p:cNvSpPr>
          <p:nvPr>
            <p:ph type="sldNum" sz="quarter" idx="12"/>
          </p:nvPr>
        </p:nvSpPr>
        <p:spPr>
          <a:xfrm>
            <a:off x="7099300" y="6356351"/>
            <a:ext cx="2311400" cy="365125"/>
          </a:xfrm>
        </p:spPr>
        <p:txBody>
          <a:bodyPr/>
          <a:lstStyle>
            <a:lvl1pPr algn="l">
              <a:defRPr/>
            </a:lvl1pPr>
          </a:lstStyle>
          <a:p>
            <a:fld id="{CDDEC3E6-6150-4529-AE7D-DE5EC813B0BB}" type="slidenum">
              <a:rPr lang="fi-FI" smtClean="0"/>
              <a:pPr/>
              <a:t>‹#›</a:t>
            </a:fld>
            <a:endParaRPr lang="fi-FI"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FCB7372F-03C8-4484-B00A-0A6FDB774FB7}" type="datetimeFigureOut">
              <a:rPr lang="fi-FI" smtClean="0"/>
              <a:pPr/>
              <a:t>26.6.2017</a:t>
            </a:fld>
            <a:endParaRPr lang="fi-FI"/>
          </a:p>
        </p:txBody>
      </p:sp>
      <p:sp>
        <p:nvSpPr>
          <p:cNvPr id="8" name="Alatunnisteen paikkamerkki 7"/>
          <p:cNvSpPr>
            <a:spLocks noGrp="1"/>
          </p:cNvSpPr>
          <p:nvPr>
            <p:ph type="ftr" sz="quarter" idx="11"/>
          </p:nvPr>
        </p:nvSpPr>
        <p:spPr/>
        <p:txBody>
          <a:bodyPr/>
          <a:lstStyle/>
          <a:p>
            <a:endParaRPr lang="fi-FI"/>
          </a:p>
        </p:txBody>
      </p:sp>
      <p:sp>
        <p:nvSpPr>
          <p:cNvPr id="10" name="Dian numeron paikkamerkki 5"/>
          <p:cNvSpPr>
            <a:spLocks noGrp="1"/>
          </p:cNvSpPr>
          <p:nvPr>
            <p:ph type="sldNum" sz="quarter" idx="12"/>
          </p:nvPr>
        </p:nvSpPr>
        <p:spPr>
          <a:xfrm>
            <a:off x="7099300" y="6356351"/>
            <a:ext cx="2311400" cy="365125"/>
          </a:xfrm>
        </p:spPr>
        <p:txBody>
          <a:bodyPr/>
          <a:lstStyle>
            <a:lvl1pPr algn="l">
              <a:defRPr/>
            </a:lvl1pPr>
          </a:lstStyle>
          <a:p>
            <a:fld id="{CDDEC3E6-6150-4529-AE7D-DE5EC813B0BB}" type="slidenum">
              <a:rPr lang="fi-FI" smtClean="0"/>
              <a:pPr/>
              <a:t>‹#›</a:t>
            </a:fld>
            <a:endParaRPr lang="fi-FI"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FCB7372F-03C8-4484-B00A-0A6FDB774FB7}" type="datetimeFigureOut">
              <a:rPr lang="fi-FI" smtClean="0"/>
              <a:pPr/>
              <a:t>26.6.2017</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pPr algn="l"/>
            <a:fld id="{CDDEC3E6-6150-4529-AE7D-DE5EC813B0BB}" type="slidenum">
              <a:rPr lang="fi-FI" smtClean="0"/>
              <a:pPr algn="l"/>
              <a:t>‹#›</a:t>
            </a:fld>
            <a:endParaRPr lang="fi-F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CB7372F-03C8-4484-B00A-0A6FDB774FB7}" type="datetimeFigureOut">
              <a:rPr lang="fi-FI" smtClean="0"/>
              <a:pPr/>
              <a:t>26.6.2017</a:t>
            </a:fld>
            <a:endParaRPr lang="fi-FI"/>
          </a:p>
        </p:txBody>
      </p:sp>
      <p:sp>
        <p:nvSpPr>
          <p:cNvPr id="3" name="Alatunnisteen paikkamerkki 2"/>
          <p:cNvSpPr>
            <a:spLocks noGrp="1"/>
          </p:cNvSpPr>
          <p:nvPr>
            <p:ph type="ftr" sz="quarter" idx="11"/>
          </p:nvPr>
        </p:nvSpPr>
        <p:spPr/>
        <p:txBody>
          <a:bodyPr/>
          <a:lstStyle/>
          <a:p>
            <a:endParaRPr lang="fi-FI"/>
          </a:p>
        </p:txBody>
      </p:sp>
      <p:sp>
        <p:nvSpPr>
          <p:cNvPr id="5" name="Dian numeron paikkamerkki 5"/>
          <p:cNvSpPr>
            <a:spLocks noGrp="1"/>
          </p:cNvSpPr>
          <p:nvPr>
            <p:ph type="sldNum" sz="quarter" idx="12"/>
          </p:nvPr>
        </p:nvSpPr>
        <p:spPr>
          <a:xfrm>
            <a:off x="7099300" y="6356351"/>
            <a:ext cx="2311400" cy="365125"/>
          </a:xfrm>
        </p:spPr>
        <p:txBody>
          <a:bodyPr/>
          <a:lstStyle>
            <a:lvl1pPr algn="l">
              <a:defRPr/>
            </a:lvl1pPr>
          </a:lstStyle>
          <a:p>
            <a:fld id="{CDDEC3E6-6150-4529-AE7D-DE5EC813B0BB}" type="slidenum">
              <a:rPr lang="fi-FI" smtClean="0"/>
              <a:pPr/>
              <a:t>‹#›</a:t>
            </a:fld>
            <a:endParaRPr lang="fi-FI"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95300" y="273050"/>
            <a:ext cx="3259006"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FCB7372F-03C8-4484-B00A-0A6FDB774FB7}" type="datetimeFigureOut">
              <a:rPr lang="fi-FI" smtClean="0"/>
              <a:pPr/>
              <a:t>26.6.2017</a:t>
            </a:fld>
            <a:endParaRPr lang="fi-FI"/>
          </a:p>
        </p:txBody>
      </p:sp>
      <p:sp>
        <p:nvSpPr>
          <p:cNvPr id="6" name="Alatunnisteen paikkamerkki 5"/>
          <p:cNvSpPr>
            <a:spLocks noGrp="1"/>
          </p:cNvSpPr>
          <p:nvPr>
            <p:ph type="ftr" sz="quarter" idx="11"/>
          </p:nvPr>
        </p:nvSpPr>
        <p:spPr/>
        <p:txBody>
          <a:bodyPr/>
          <a:lstStyle/>
          <a:p>
            <a:endParaRPr lang="fi-FI"/>
          </a:p>
        </p:txBody>
      </p:sp>
      <p:sp>
        <p:nvSpPr>
          <p:cNvPr id="8" name="Dian numeron paikkamerkki 5"/>
          <p:cNvSpPr>
            <a:spLocks noGrp="1"/>
          </p:cNvSpPr>
          <p:nvPr>
            <p:ph type="sldNum" sz="quarter" idx="12"/>
          </p:nvPr>
        </p:nvSpPr>
        <p:spPr>
          <a:xfrm>
            <a:off x="7099300" y="6356351"/>
            <a:ext cx="2311400" cy="365125"/>
          </a:xfrm>
        </p:spPr>
        <p:txBody>
          <a:bodyPr/>
          <a:lstStyle>
            <a:lvl1pPr algn="l">
              <a:defRPr/>
            </a:lvl1pPr>
          </a:lstStyle>
          <a:p>
            <a:fld id="{CDDEC3E6-6150-4529-AE7D-DE5EC813B0BB}" type="slidenum">
              <a:rPr lang="fi-FI" smtClean="0"/>
              <a:pPr/>
              <a:t>‹#›</a:t>
            </a:fld>
            <a:endParaRPr lang="fi-FI"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941645" y="4800600"/>
            <a:ext cx="59436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FCB7372F-03C8-4484-B00A-0A6FDB774FB7}" type="datetimeFigureOut">
              <a:rPr lang="fi-FI" smtClean="0"/>
              <a:pPr/>
              <a:t>26.6.2017</a:t>
            </a:fld>
            <a:endParaRPr lang="fi-FI"/>
          </a:p>
        </p:txBody>
      </p:sp>
      <p:sp>
        <p:nvSpPr>
          <p:cNvPr id="6" name="Alatunnisteen paikkamerkki 5"/>
          <p:cNvSpPr>
            <a:spLocks noGrp="1"/>
          </p:cNvSpPr>
          <p:nvPr>
            <p:ph type="ftr" sz="quarter" idx="11"/>
          </p:nvPr>
        </p:nvSpPr>
        <p:spPr/>
        <p:txBody>
          <a:bodyPr/>
          <a:lstStyle/>
          <a:p>
            <a:endParaRPr lang="fi-FI"/>
          </a:p>
        </p:txBody>
      </p:sp>
      <p:sp>
        <p:nvSpPr>
          <p:cNvPr id="8" name="Dian numeron paikkamerkki 5"/>
          <p:cNvSpPr>
            <a:spLocks noGrp="1"/>
          </p:cNvSpPr>
          <p:nvPr>
            <p:ph type="sldNum" sz="quarter" idx="12"/>
          </p:nvPr>
        </p:nvSpPr>
        <p:spPr>
          <a:xfrm>
            <a:off x="7099300" y="6356351"/>
            <a:ext cx="2311400" cy="365125"/>
          </a:xfrm>
        </p:spPr>
        <p:txBody>
          <a:bodyPr/>
          <a:lstStyle>
            <a:lvl1pPr algn="l">
              <a:defRPr/>
            </a:lvl1pPr>
          </a:lstStyle>
          <a:p>
            <a:fld id="{CDDEC3E6-6150-4529-AE7D-DE5EC813B0BB}" type="slidenum">
              <a:rPr lang="fi-FI" smtClean="0"/>
              <a:pPr/>
              <a:t>‹#›</a:t>
            </a:fld>
            <a:endParaRPr lang="fi-FI"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7372F-03C8-4484-B00A-0A6FDB774FB7}" type="datetimeFigureOut">
              <a:rPr lang="fi-FI" smtClean="0"/>
              <a:pPr/>
              <a:t>26.6.2017</a:t>
            </a:fld>
            <a:endParaRPr lang="fi-FI"/>
          </a:p>
        </p:txBody>
      </p:sp>
      <p:sp>
        <p:nvSpPr>
          <p:cNvPr id="5" name="Alatunnisteen paikkamerkki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EC3E6-6150-4529-AE7D-DE5EC813B0BB}" type="slidenum">
              <a:rPr lang="fi-FI" smtClean="0"/>
              <a:pPr/>
              <a:t>‹#›</a:t>
            </a:fld>
            <a:endParaRPr lang="fi-FI"/>
          </a:p>
        </p:txBody>
      </p:sp>
      <p:pic>
        <p:nvPicPr>
          <p:cNvPr id="9" name="Kuva 8" descr="IRO_2_2013.jpg"/>
          <p:cNvPicPr>
            <a:picLocks noChangeAspect="1"/>
          </p:cNvPicPr>
          <p:nvPr userDrawn="1"/>
        </p:nvPicPr>
        <p:blipFill>
          <a:blip r:embed="rId16" cstate="print">
            <a:clrChange>
              <a:clrFrom>
                <a:srgbClr val="FEFEFE"/>
              </a:clrFrom>
              <a:clrTo>
                <a:srgbClr val="FEFEFE">
                  <a:alpha val="0"/>
                </a:srgbClr>
              </a:clrTo>
            </a:clrChange>
          </a:blip>
          <a:stretch>
            <a:fillRect/>
          </a:stretch>
        </p:blipFill>
        <p:spPr>
          <a:xfrm>
            <a:off x="8933170" y="6096828"/>
            <a:ext cx="876713" cy="6319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l" defTabSz="914400" rtl="0" eaLnBrk="1" latinLnBrk="0" hangingPunct="1">
        <a:spcBef>
          <a:spcPct val="0"/>
        </a:spcBef>
        <a:buNone/>
        <a:defRPr sz="2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laskentataulukko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jp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jp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6.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Layout" Target="../diagrams/layout8.xml"/><Relationship Id="rId7" Type="http://schemas.openxmlformats.org/officeDocument/2006/relationships/image" Target="../media/image8.emf"/><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9.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0.jpe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F3F2">
            <a:alpha val="0"/>
          </a:srgbClr>
        </a:solidFill>
        <a:effectLst/>
      </p:bgPr>
    </p:bg>
    <p:spTree>
      <p:nvGrpSpPr>
        <p:cNvPr id="1" name=""/>
        <p:cNvGrpSpPr/>
        <p:nvPr/>
      </p:nvGrpSpPr>
      <p:grpSpPr>
        <a:xfrm>
          <a:off x="0" y="0"/>
          <a:ext cx="0" cy="0"/>
          <a:chOff x="0" y="0"/>
          <a:chExt cx="0" cy="0"/>
        </a:xfrm>
      </p:grpSpPr>
      <p:pic>
        <p:nvPicPr>
          <p:cNvPr id="5" name="Kuva 4" descr="Image1.jpg"/>
          <p:cNvPicPr>
            <a:picLocks noChangeAspect="1"/>
          </p:cNvPicPr>
          <p:nvPr/>
        </p:nvPicPr>
        <p:blipFill>
          <a:blip r:embed="rId2" cstate="print">
            <a:lum bright="31000" contrast="-53000"/>
          </a:blip>
          <a:srcRect t="3301" b="11985"/>
          <a:stretch>
            <a:fillRect/>
          </a:stretch>
        </p:blipFill>
        <p:spPr>
          <a:xfrm>
            <a:off x="0" y="-9937"/>
            <a:ext cx="9906000" cy="3061250"/>
          </a:xfrm>
          <a:prstGeom prst="rect">
            <a:avLst/>
          </a:prstGeom>
          <a:ln>
            <a:gradFill>
              <a:gsLst>
                <a:gs pos="0">
                  <a:schemeClr val="accent1">
                    <a:tint val="66000"/>
                    <a:satMod val="160000"/>
                  </a:schemeClr>
                </a:gs>
                <a:gs pos="100000">
                  <a:srgbClr val="D5F0F3"/>
                </a:gs>
                <a:gs pos="100000">
                  <a:schemeClr val="accent1">
                    <a:tint val="23500"/>
                    <a:satMod val="160000"/>
                  </a:schemeClr>
                </a:gs>
              </a:gsLst>
              <a:lin ang="5400000" scaled="0"/>
            </a:gradFill>
          </a:ln>
        </p:spPr>
      </p:pic>
      <p:sp>
        <p:nvSpPr>
          <p:cNvPr id="2" name="Otsikko 1"/>
          <p:cNvSpPr>
            <a:spLocks noGrp="1"/>
          </p:cNvSpPr>
          <p:nvPr>
            <p:ph type="ctrTitle"/>
          </p:nvPr>
        </p:nvSpPr>
        <p:spPr>
          <a:xfrm>
            <a:off x="609600" y="3329959"/>
            <a:ext cx="8420100" cy="2279533"/>
          </a:xfrm>
        </p:spPr>
        <p:txBody>
          <a:bodyPr>
            <a:normAutofit fontScale="90000"/>
          </a:bodyPr>
          <a:lstStyle/>
          <a:p>
            <a:pPr algn="ctr"/>
            <a:r>
              <a:rPr lang="fi-FI" sz="3500" dirty="0" smtClean="0"/>
              <a:t>Uusiin saappaisiin</a:t>
            </a:r>
            <a:r>
              <a:rPr lang="fi-FI" dirty="0" smtClean="0"/>
              <a:t/>
            </a:r>
            <a:br>
              <a:rPr lang="fi-FI" dirty="0" smtClean="0"/>
            </a:br>
            <a:r>
              <a:rPr lang="fi-FI" dirty="0" smtClean="0"/>
              <a:t>”Ennen ja jälkeen” uuden ammatin ja </a:t>
            </a:r>
            <a:r>
              <a:rPr lang="fi-FI" dirty="0" smtClean="0"/>
              <a:t>uran</a:t>
            </a:r>
            <a:br>
              <a:rPr lang="fi-FI" dirty="0" smtClean="0"/>
            </a:br>
            <a:r>
              <a:rPr lang="fi-FI" dirty="0" smtClean="0"/>
              <a:t>Tutkimusraportti</a:t>
            </a:r>
            <a:r>
              <a:rPr lang="fi-FI" dirty="0" smtClean="0"/>
              <a:t/>
            </a:r>
            <a:br>
              <a:rPr lang="fi-FI" dirty="0" smtClean="0"/>
            </a:br>
            <a:r>
              <a:rPr lang="fi-FI" dirty="0" smtClean="0"/>
              <a:t/>
            </a:r>
            <a:br>
              <a:rPr lang="fi-FI" dirty="0" smtClean="0"/>
            </a:br>
            <a:r>
              <a:rPr lang="fi-FI" i="1" dirty="0" smtClean="0"/>
              <a:t>Sylva Vahtera</a:t>
            </a:r>
            <a:r>
              <a:rPr lang="fi-FI" dirty="0" smtClean="0"/>
              <a:t/>
            </a:r>
            <a:br>
              <a:rPr lang="fi-FI" dirty="0" smtClean="0"/>
            </a:br>
            <a:r>
              <a:rPr lang="fi-FI" dirty="0" smtClean="0"/>
              <a:t>05/2017</a:t>
            </a:r>
            <a:endParaRPr lang="fi-FI"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Terveydelliset syyt</a:t>
            </a:r>
            <a:endParaRPr lang="fi-FI" dirty="0"/>
          </a:p>
        </p:txBody>
      </p:sp>
      <p:sp>
        <p:nvSpPr>
          <p:cNvPr id="3" name="Sisällön paikkamerkki 2"/>
          <p:cNvSpPr>
            <a:spLocks noGrp="1"/>
          </p:cNvSpPr>
          <p:nvPr>
            <p:ph idx="1"/>
          </p:nvPr>
        </p:nvSpPr>
        <p:spPr/>
        <p:txBody>
          <a:bodyPr>
            <a:normAutofit/>
          </a:bodyPr>
          <a:lstStyle/>
          <a:p>
            <a:r>
              <a:rPr lang="fi-FI" sz="1400" i="0" dirty="0" smtClean="0"/>
              <a:t>Terveyteen liittyvät syyt ammatinvaihtoon vaativat uuden ammatin löytymisessä muita motiiviryhmiä enemmän pohdintaa ja sopeutumista. Myös ulkopuolinen apu oli tarpeellista, mutta sitä oli myös helpommin tarjolla. Lähtökohtaisesti kehotus ammatin vaihtoon tuli lääkäriltä, tosin haastateltavat itsekin ymmärsivät, että silloisessa ammatissa ei enää pystynyt jatkamaan.</a:t>
            </a:r>
          </a:p>
          <a:p>
            <a:r>
              <a:rPr lang="fi-FI" sz="1400" i="0" dirty="0" smtClean="0"/>
              <a:t>Valmentajan tms. apu löytää itselleen sopiva ammatti oli yhtä lukuun ottamatta tarpeen oikean valinnan ja koulutusväylän löytymiseen. Terveyden menettäminen/heikentyminen aiheuttivat surua ja epävarmuutta, myös oma jaksaminen sekä tiedonhakuun kykeneminen oli sairastumisen jäljiltä heikkoa. </a:t>
            </a:r>
          </a:p>
          <a:p>
            <a:r>
              <a:rPr lang="fi-FI" sz="1400" i="0" dirty="0" smtClean="0"/>
              <a:t>Uusi ammatti oli pakollinen hankkia toimeentulon turvaamiseksi. Motiivi opiskelun aloittamiseen oli osalla haasteellista löytää ja luultavimmin ilman terveyden sanelemaa pakkoa uutta ammattia ei olisi tullut opiskeltua.</a:t>
            </a:r>
          </a:p>
          <a:p>
            <a:r>
              <a:rPr lang="fi-FI" sz="1400" i="0" dirty="0" smtClean="0"/>
              <a:t>Kun pakollinen tilanne tuli vastaan, haastateltavat löysivät muita motiiveja ammatin vaihtoon työkokeilun, valmentajan kanssa käytyjen keskustelujen, vanhojen ammattihaaveiden, aiemman ammattitaidon tai harrastusten/kiinnostuksen kohteidensa kautta. Vanha haave opettajan työstä, askarteluharrastus, mahdollisuus työskennellä ihmisten parissa tai kiinnostus koneisiin toivat lisämotiivia opiskelun aloittamiseen.</a:t>
            </a:r>
          </a:p>
          <a:p>
            <a:r>
              <a:rPr lang="fi-FI" sz="1400" i="0" dirty="0" smtClean="0"/>
              <a:t>Opiskelun aloittamisen motiivia lisäsi myös se, että koulutuspaikka löytyi helposti ja riittävän nopeasti, ainakin osin valmentajan avustuksella. Samoin rahoituksen (helppo) järjestyminen auttoi motivoitumaan opiskeluun. </a:t>
            </a:r>
          </a:p>
        </p:txBody>
      </p:sp>
    </p:spTree>
    <p:extLst>
      <p:ext uri="{BB962C8B-B14F-4D97-AF65-F5344CB8AC3E}">
        <p14:creationId xmlns:p14="http://schemas.microsoft.com/office/powerpoint/2010/main" val="181648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Motiivit ammatinvaihtoon</a:t>
            </a:r>
            <a:endParaRPr lang="fi-FI" dirty="0"/>
          </a:p>
        </p:txBody>
      </p:sp>
      <p:sp>
        <p:nvSpPr>
          <p:cNvPr id="4" name="Dian numeron paikkamerkki 3"/>
          <p:cNvSpPr>
            <a:spLocks noGrp="1"/>
          </p:cNvSpPr>
          <p:nvPr>
            <p:ph type="sldNum" sz="quarter" idx="12"/>
          </p:nvPr>
        </p:nvSpPr>
        <p:spPr>
          <a:xfrm>
            <a:off x="8463390" y="6192000"/>
            <a:ext cx="479148" cy="432000"/>
          </a:xfrm>
        </p:spPr>
        <p:txBody>
          <a:bodyPr/>
          <a:lstStyle/>
          <a:p>
            <a:pPr algn="l"/>
            <a:fld id="{B142173B-15BF-4EB6-9337-26FE14823897}" type="slidenum">
              <a:rPr lang="fi-FI" smtClean="0">
                <a:solidFill>
                  <a:srgbClr val="FFFFFF"/>
                </a:solidFill>
              </a:rPr>
              <a:pPr algn="l"/>
              <a:t>11</a:t>
            </a:fld>
            <a:endParaRPr lang="fi-FI">
              <a:solidFill>
                <a:srgbClr val="FFFFFF"/>
              </a:solidFill>
            </a:endParaRPr>
          </a:p>
        </p:txBody>
      </p:sp>
      <p:sp>
        <p:nvSpPr>
          <p:cNvPr id="10" name="Kuvaselite-ellipsi 9"/>
          <p:cNvSpPr/>
          <p:nvPr/>
        </p:nvSpPr>
        <p:spPr>
          <a:xfrm>
            <a:off x="223736" y="4463512"/>
            <a:ext cx="2694561" cy="1178532"/>
          </a:xfrm>
          <a:prstGeom prst="wedgeEllipseCallout">
            <a:avLst>
              <a:gd name="adj1" fmla="val 65289"/>
              <a:gd name="adj2" fmla="val -2055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”Putkihommia ei voi tehdä seisaallaan, ja enää ei näillä polvilla voinut </a:t>
            </a:r>
            <a:r>
              <a:rPr lang="fi-FI" sz="1200" i="1" dirty="0" smtClean="0">
                <a:solidFill>
                  <a:schemeClr val="bg1"/>
                </a:solidFill>
              </a:rPr>
              <a:t>kontata.” </a:t>
            </a:r>
          </a:p>
          <a:p>
            <a:pPr algn="ctr"/>
            <a:r>
              <a:rPr lang="fi-FI" sz="1200" i="1" dirty="0" smtClean="0">
                <a:solidFill>
                  <a:schemeClr val="bg1"/>
                </a:solidFill>
              </a:rPr>
              <a:t>MYYJÄ</a:t>
            </a:r>
            <a:endParaRPr lang="fi-FI" sz="1200" i="1" dirty="0">
              <a:solidFill>
                <a:schemeClr val="bg1"/>
              </a:solidFill>
            </a:endParaRPr>
          </a:p>
        </p:txBody>
      </p:sp>
      <p:sp>
        <p:nvSpPr>
          <p:cNvPr id="11" name="Kuvaselite-ellipsi 10"/>
          <p:cNvSpPr/>
          <p:nvPr/>
        </p:nvSpPr>
        <p:spPr>
          <a:xfrm>
            <a:off x="367461" y="1962746"/>
            <a:ext cx="2813484" cy="2185508"/>
          </a:xfrm>
          <a:prstGeom prst="wedgeEllipseCallout">
            <a:avLst>
              <a:gd name="adj1" fmla="val 67895"/>
              <a:gd name="adj2" fmla="val 4539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smtClean="0">
                <a:solidFill>
                  <a:schemeClr val="bg1"/>
                </a:solidFill>
              </a:rPr>
              <a:t>”Ammatin vaihtaminen oli vaikeaa, työkyvyn </a:t>
            </a:r>
            <a:r>
              <a:rPr lang="fi-FI" sz="1200" i="1" dirty="0">
                <a:solidFill>
                  <a:schemeClr val="bg1"/>
                </a:solidFill>
              </a:rPr>
              <a:t>menetys oli rankkaa, mutta jotenkin siitä oli </a:t>
            </a:r>
            <a:r>
              <a:rPr lang="fi-FI" sz="1200" i="1" dirty="0" smtClean="0">
                <a:solidFill>
                  <a:schemeClr val="bg1"/>
                </a:solidFill>
              </a:rPr>
              <a:t>selvittävä. Olin aina ollut suorittaja ja työssä aktiivinen, ja nyt kun en enää pystynyt työtä tekemään, se oli vaikeaa.” </a:t>
            </a:r>
          </a:p>
          <a:p>
            <a:pPr algn="ctr"/>
            <a:r>
              <a:rPr lang="fi-FI" sz="1200" i="1" dirty="0" smtClean="0">
                <a:solidFill>
                  <a:schemeClr val="bg1"/>
                </a:solidFill>
              </a:rPr>
              <a:t>LÄHIHOITAJA</a:t>
            </a:r>
            <a:endParaRPr lang="fi-FI" sz="1200" i="1" dirty="0">
              <a:solidFill>
                <a:schemeClr val="bg1"/>
              </a:solidFill>
            </a:endParaRPr>
          </a:p>
        </p:txBody>
      </p:sp>
      <p:sp>
        <p:nvSpPr>
          <p:cNvPr id="12" name="Kuvaselite-ellipsi 11"/>
          <p:cNvSpPr/>
          <p:nvPr/>
        </p:nvSpPr>
        <p:spPr>
          <a:xfrm>
            <a:off x="3820096" y="1044204"/>
            <a:ext cx="3495104" cy="1632181"/>
          </a:xfrm>
          <a:prstGeom prst="wedgeEllipseCallout">
            <a:avLst>
              <a:gd name="adj1" fmla="val -15365"/>
              <a:gd name="adj2" fmla="val 597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”Kaksi sormea meni kirjaimellisesti poikki, kun jäivät vaijerin väliin, enää en pystynyt maansiirto-hommia tekemään kolmella ja puolella </a:t>
            </a:r>
            <a:r>
              <a:rPr lang="fi-FI" sz="1200" i="1" dirty="0" smtClean="0">
                <a:solidFill>
                  <a:schemeClr val="bg1"/>
                </a:solidFill>
              </a:rPr>
              <a:t>sormella, mutta olin jo aiemmin miettinyt ajo-opettajan työtä” </a:t>
            </a:r>
          </a:p>
          <a:p>
            <a:pPr algn="ctr"/>
            <a:r>
              <a:rPr lang="fi-FI" sz="1200" i="1" dirty="0" smtClean="0">
                <a:solidFill>
                  <a:schemeClr val="bg1"/>
                </a:solidFill>
              </a:rPr>
              <a:t>AJO-OPETTAJA</a:t>
            </a:r>
            <a:endParaRPr lang="fi-FI" sz="1200" i="1" dirty="0">
              <a:solidFill>
                <a:schemeClr val="bg1"/>
              </a:solidFill>
            </a:endParaRPr>
          </a:p>
        </p:txBody>
      </p:sp>
      <p:sp>
        <p:nvSpPr>
          <p:cNvPr id="13" name="Kuvaselite-ellipsi 12"/>
          <p:cNvSpPr/>
          <p:nvPr/>
        </p:nvSpPr>
        <p:spPr>
          <a:xfrm>
            <a:off x="3537406" y="4772569"/>
            <a:ext cx="3723549" cy="1841930"/>
          </a:xfrm>
          <a:prstGeom prst="wedgeEllipseCallout">
            <a:avLst>
              <a:gd name="adj1" fmla="val 19763"/>
              <a:gd name="adj2" fmla="val -6312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 </a:t>
            </a:r>
            <a:r>
              <a:rPr lang="fi-FI" sz="1200" i="1" dirty="0" smtClean="0">
                <a:solidFill>
                  <a:schemeClr val="bg1"/>
                </a:solidFill>
              </a:rPr>
              <a:t>”Polvet </a:t>
            </a:r>
            <a:r>
              <a:rPr lang="fi-FI" sz="1200" i="1" dirty="0">
                <a:solidFill>
                  <a:schemeClr val="bg1"/>
                </a:solidFill>
              </a:rPr>
              <a:t>alkoivat reistailla siivoustyössä ja muissakin nivelissä oli reuman tyyppistä kipuilua. Muutenkin halusin eroon ilta- ja viikonlopputöistä. </a:t>
            </a:r>
          </a:p>
          <a:p>
            <a:pPr algn="ctr"/>
            <a:r>
              <a:rPr lang="fi-FI" sz="1200" i="1" dirty="0" smtClean="0">
                <a:solidFill>
                  <a:schemeClr val="bg1"/>
                </a:solidFill>
              </a:rPr>
              <a:t>Olen </a:t>
            </a:r>
            <a:r>
              <a:rPr lang="fi-FI" sz="1200" i="1" dirty="0">
                <a:solidFill>
                  <a:schemeClr val="bg1"/>
                </a:solidFill>
              </a:rPr>
              <a:t>aina tykännyt askartelusta, käsillä tekemisestä ja lasten kanssa olemisesta” </a:t>
            </a:r>
            <a:endParaRPr lang="fi-FI" sz="1200" i="1" dirty="0" smtClean="0">
              <a:solidFill>
                <a:schemeClr val="bg1"/>
              </a:solidFill>
            </a:endParaRPr>
          </a:p>
          <a:p>
            <a:pPr algn="ctr"/>
            <a:r>
              <a:rPr lang="fi-FI" sz="1200" i="1" dirty="0" smtClean="0">
                <a:solidFill>
                  <a:schemeClr val="bg1"/>
                </a:solidFill>
              </a:rPr>
              <a:t>KERHO-OHJAAJA</a:t>
            </a:r>
            <a:endParaRPr lang="fi-FI" sz="1200" i="1" dirty="0">
              <a:solidFill>
                <a:schemeClr val="bg1"/>
              </a:solidFill>
            </a:endParaRPr>
          </a:p>
        </p:txBody>
      </p:sp>
      <p:sp>
        <p:nvSpPr>
          <p:cNvPr id="14" name="Dian numeron paikkamerkki 4"/>
          <p:cNvSpPr txBox="1">
            <a:spLocks/>
          </p:cNvSpPr>
          <p:nvPr/>
        </p:nvSpPr>
        <p:spPr>
          <a:xfrm>
            <a:off x="9164770" y="6182499"/>
            <a:ext cx="479148" cy="432000"/>
          </a:xfrm>
          <a:prstGeom prst="rect">
            <a:avLst/>
          </a:prstGeom>
        </p:spPr>
        <p:txBody>
          <a:bodyPr lIns="107287" tIns="53643" rIns="107287" bIns="53643" anchor="b"/>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B2ED9A-4FB0-4757-B769-F6168D9A9324}" type="slidenum">
              <a:rPr lang="fi-FI" sz="1100">
                <a:solidFill>
                  <a:srgbClr val="000000"/>
                </a:solidFill>
              </a:rPr>
              <a:pPr/>
              <a:t>11</a:t>
            </a:fld>
            <a:endParaRPr lang="fi-FI" sz="1100">
              <a:solidFill>
                <a:srgbClr val="000000"/>
              </a:solidFill>
            </a:endParaRPr>
          </a:p>
        </p:txBody>
      </p:sp>
      <p:sp>
        <p:nvSpPr>
          <p:cNvPr id="15" name="Kuvaselite-ellipsi 14"/>
          <p:cNvSpPr/>
          <p:nvPr/>
        </p:nvSpPr>
        <p:spPr>
          <a:xfrm>
            <a:off x="7101521" y="3299405"/>
            <a:ext cx="2645924" cy="1297079"/>
          </a:xfrm>
          <a:prstGeom prst="wedgeEllipseCallout">
            <a:avLst>
              <a:gd name="adj1" fmla="val -47623"/>
              <a:gd name="adj2" fmla="val -4022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”Pitkän sairauden jälkeen oli mukava päästä tekemään </a:t>
            </a:r>
            <a:r>
              <a:rPr lang="fi-FI" sz="1200" i="1" dirty="0" smtClean="0">
                <a:solidFill>
                  <a:schemeClr val="bg1"/>
                </a:solidFill>
              </a:rPr>
              <a:t>jotain, kun lymfooma oli saatu kuriin”</a:t>
            </a:r>
          </a:p>
          <a:p>
            <a:pPr algn="ctr"/>
            <a:r>
              <a:rPr lang="fi-FI" sz="1200" i="1" dirty="0" smtClean="0">
                <a:solidFill>
                  <a:schemeClr val="bg1"/>
                </a:solidFill>
              </a:rPr>
              <a:t>PIENKONEASENTAJA</a:t>
            </a:r>
            <a:endParaRPr lang="fi-FI" sz="1200" i="1" dirty="0">
              <a:solidFill>
                <a:schemeClr val="bg1"/>
              </a:solidFill>
            </a:endParaRPr>
          </a:p>
        </p:txBody>
      </p:sp>
      <p:sp>
        <p:nvSpPr>
          <p:cNvPr id="3" name="Suorakulmio 2"/>
          <p:cNvSpPr/>
          <p:nvPr/>
        </p:nvSpPr>
        <p:spPr>
          <a:xfrm>
            <a:off x="3929974" y="3122579"/>
            <a:ext cx="2859932" cy="125486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Terveydelliset syyt ammatinvaihtoon</a:t>
            </a:r>
            <a:endParaRPr lang="fi-FI" dirty="0"/>
          </a:p>
        </p:txBody>
      </p:sp>
    </p:spTree>
    <p:extLst>
      <p:ext uri="{BB962C8B-B14F-4D97-AF65-F5344CB8AC3E}">
        <p14:creationId xmlns:p14="http://schemas.microsoft.com/office/powerpoint/2010/main" val="4133268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Oma halu vaihtaa ammattia</a:t>
            </a:r>
            <a:br>
              <a:rPr lang="fi-FI" dirty="0"/>
            </a:br>
            <a:endParaRPr lang="fi-FI" dirty="0"/>
          </a:p>
        </p:txBody>
      </p:sp>
      <p:sp>
        <p:nvSpPr>
          <p:cNvPr id="3" name="Sisällön paikkamerkki 2"/>
          <p:cNvSpPr>
            <a:spLocks noGrp="1"/>
          </p:cNvSpPr>
          <p:nvPr>
            <p:ph idx="1"/>
          </p:nvPr>
        </p:nvSpPr>
        <p:spPr/>
        <p:txBody>
          <a:bodyPr>
            <a:normAutofit/>
          </a:bodyPr>
          <a:lstStyle/>
          <a:p>
            <a:r>
              <a:rPr lang="fi-FI" sz="1400" i="0" dirty="0" smtClean="0"/>
              <a:t>Siihen, että itse haluaa vaihtaa ammattia, päädytään periaatteessa kahdesta suunnasta. Useimmille siihen liittyy ulkopuolinen muutostekijä silloisessa työpaikassa, kuten esimerkiksi </a:t>
            </a:r>
            <a:r>
              <a:rPr lang="fi-FI" sz="1400" i="0" dirty="0" err="1" smtClean="0"/>
              <a:t>yt-neuvottelujen</a:t>
            </a:r>
            <a:r>
              <a:rPr lang="fi-FI" sz="1400" i="0" dirty="0" smtClean="0"/>
              <a:t> alkaminen. Varsinkin usein toistuneet </a:t>
            </a:r>
            <a:r>
              <a:rPr lang="fi-FI" sz="1400" i="0" dirty="0" err="1" smtClean="0"/>
              <a:t>yt</a:t>
            </a:r>
            <a:r>
              <a:rPr lang="fi-FI" sz="1400" i="0" dirty="0" smtClean="0"/>
              <a:t>-neuvottelut ja aiemmista ”selviytyminen” antavat kipinän tehdä päätös uuteen ammattiin opiskelusta. Myös muut muutokset työpaikalla, kuten johdon vaihtuminen ja uudet toimintatavat, lisäävät päätöstä opiskelusta. Osalla päätös opiskella uuteen ammattiin vain kypsyy hiljalleen ja ”kun on sopiva hetki” niin päätös realisoituu.</a:t>
            </a:r>
          </a:p>
          <a:p>
            <a:r>
              <a:rPr lang="fi-FI" sz="1400" i="0" dirty="0" smtClean="0"/>
              <a:t>Olennaista on, että rahoitus ei tuota suurempia haasteita tai että siihen liittyvää tietoa kyetään aktiivisesti itse hankkimaan. </a:t>
            </a:r>
          </a:p>
          <a:p>
            <a:r>
              <a:rPr lang="fi-FI" sz="1400" i="0" dirty="0" smtClean="0"/>
              <a:t>Uuden ammatin valinta ei näillä haastateltavilla ollut vaikeaa. Kyseinen ammatti on ollut jo pitkään mielessä tai se oli jopa kouluaikainen unelma-ammatti.</a:t>
            </a:r>
          </a:p>
          <a:p>
            <a:r>
              <a:rPr lang="fi-FI" sz="1400" i="0" dirty="0" smtClean="0"/>
              <a:t>Unelma-ammattiinkaan ei lähdetä kuitenkaan opiskelemaan, mikäli työllistymistä uudessa ammatissa epäillään. Myös näillä haastateltavilla toimeentulo uudessa ammatissa on tärkeä motiivitekijä. Huvikseen tai pelkästä elämän uudesta sisällöstä johtuen ei uutta ammattia opiskella.</a:t>
            </a:r>
          </a:p>
          <a:p>
            <a:r>
              <a:rPr lang="fi-FI" sz="1400" i="0" dirty="0" smtClean="0"/>
              <a:t>Myös koulutuksen </a:t>
            </a:r>
            <a:r>
              <a:rPr lang="fi-FI" sz="1400" i="0" dirty="0" err="1" smtClean="0"/>
              <a:t>nopea(hko</a:t>
            </a:r>
            <a:r>
              <a:rPr lang="fi-FI" sz="1400" i="0" dirty="0" smtClean="0"/>
              <a:t>) aloittaminen on tärkeää. Jos aloitusmahdollisuus olisi venynyt, niin myös motiivi opiskeluun olisi hiipunut.</a:t>
            </a:r>
            <a:endParaRPr lang="fi-FI" sz="1400" i="0" dirty="0"/>
          </a:p>
        </p:txBody>
      </p:sp>
    </p:spTree>
    <p:extLst>
      <p:ext uri="{BB962C8B-B14F-4D97-AF65-F5344CB8AC3E}">
        <p14:creationId xmlns:p14="http://schemas.microsoft.com/office/powerpoint/2010/main" val="701009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Motiivit ammatinvaihtoon</a:t>
            </a:r>
            <a:endParaRPr lang="fi-FI" dirty="0"/>
          </a:p>
        </p:txBody>
      </p:sp>
      <p:sp>
        <p:nvSpPr>
          <p:cNvPr id="4" name="Dian numeron paikkamerkki 3"/>
          <p:cNvSpPr>
            <a:spLocks noGrp="1"/>
          </p:cNvSpPr>
          <p:nvPr>
            <p:ph type="sldNum" sz="quarter" idx="12"/>
          </p:nvPr>
        </p:nvSpPr>
        <p:spPr>
          <a:xfrm>
            <a:off x="8463390" y="6192000"/>
            <a:ext cx="479148" cy="432000"/>
          </a:xfrm>
        </p:spPr>
        <p:txBody>
          <a:bodyPr/>
          <a:lstStyle/>
          <a:p>
            <a:pPr algn="l"/>
            <a:fld id="{B142173B-15BF-4EB6-9337-26FE14823897}" type="slidenum">
              <a:rPr lang="fi-FI" smtClean="0">
                <a:solidFill>
                  <a:srgbClr val="FFFFFF"/>
                </a:solidFill>
              </a:rPr>
              <a:pPr algn="l"/>
              <a:t>13</a:t>
            </a:fld>
            <a:endParaRPr lang="fi-FI">
              <a:solidFill>
                <a:srgbClr val="FFFFFF"/>
              </a:solidFill>
            </a:endParaRPr>
          </a:p>
        </p:txBody>
      </p:sp>
      <p:sp>
        <p:nvSpPr>
          <p:cNvPr id="7" name="Kuvaselite-ellipsi 6"/>
          <p:cNvSpPr/>
          <p:nvPr/>
        </p:nvSpPr>
        <p:spPr>
          <a:xfrm>
            <a:off x="6783421" y="1537661"/>
            <a:ext cx="3122579" cy="1401512"/>
          </a:xfrm>
          <a:prstGeom prst="wedgeEllipseCallout">
            <a:avLst>
              <a:gd name="adj1" fmla="val -78158"/>
              <a:gd name="adj2" fmla="val 4909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300" i="1" dirty="0">
                <a:solidFill>
                  <a:schemeClr val="bg1"/>
                </a:solidFill>
              </a:rPr>
              <a:t>”Hoitoala on aina ollut </a:t>
            </a:r>
            <a:r>
              <a:rPr lang="fi-FI" sz="1300" i="1" dirty="0" smtClean="0">
                <a:solidFill>
                  <a:schemeClr val="bg1"/>
                </a:solidFill>
              </a:rPr>
              <a:t>haaveeni ja kun suoritin työn ohessa (keittäjä) peruskoulua loppuun, näin ilmoituksen lehdessä ja päätin hakea.” </a:t>
            </a:r>
          </a:p>
          <a:p>
            <a:pPr algn="ctr"/>
            <a:r>
              <a:rPr lang="fi-FI" sz="1300" i="1" dirty="0" smtClean="0">
                <a:solidFill>
                  <a:schemeClr val="bg1"/>
                </a:solidFill>
              </a:rPr>
              <a:t>LÄHIHOITAJA</a:t>
            </a:r>
            <a:endParaRPr lang="fi-FI" sz="1300" i="1" dirty="0">
              <a:solidFill>
                <a:schemeClr val="bg1"/>
              </a:solidFill>
            </a:endParaRPr>
          </a:p>
        </p:txBody>
      </p:sp>
      <p:sp>
        <p:nvSpPr>
          <p:cNvPr id="8" name="Kuvaselite-ellipsi 7"/>
          <p:cNvSpPr/>
          <p:nvPr/>
        </p:nvSpPr>
        <p:spPr>
          <a:xfrm>
            <a:off x="7263894" y="2994501"/>
            <a:ext cx="2549012" cy="1920212"/>
          </a:xfrm>
          <a:prstGeom prst="wedgeEllipseCallout">
            <a:avLst>
              <a:gd name="adj1" fmla="val -69762"/>
              <a:gd name="adj2" fmla="val 771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a:t>
            </a:r>
            <a:r>
              <a:rPr lang="en-GB" sz="1100" i="1" dirty="0" err="1">
                <a:solidFill>
                  <a:schemeClr val="bg1"/>
                </a:solidFill>
              </a:rPr>
              <a:t>Huomasin</a:t>
            </a:r>
            <a:r>
              <a:rPr lang="en-GB" sz="1100" i="1" dirty="0">
                <a:solidFill>
                  <a:schemeClr val="bg1"/>
                </a:solidFill>
              </a:rPr>
              <a:t>, </a:t>
            </a:r>
            <a:r>
              <a:rPr lang="en-GB" sz="1100" i="1" dirty="0" err="1">
                <a:solidFill>
                  <a:schemeClr val="bg1"/>
                </a:solidFill>
              </a:rPr>
              <a:t>että</a:t>
            </a:r>
            <a:r>
              <a:rPr lang="en-GB" sz="1100" i="1" dirty="0">
                <a:solidFill>
                  <a:schemeClr val="bg1"/>
                </a:solidFill>
              </a:rPr>
              <a:t> </a:t>
            </a:r>
            <a:r>
              <a:rPr lang="en-GB" sz="1100" i="1" dirty="0" err="1">
                <a:solidFill>
                  <a:schemeClr val="bg1"/>
                </a:solidFill>
              </a:rPr>
              <a:t>jalat</a:t>
            </a:r>
            <a:r>
              <a:rPr lang="en-GB" sz="1100" i="1" dirty="0">
                <a:solidFill>
                  <a:schemeClr val="bg1"/>
                </a:solidFill>
              </a:rPr>
              <a:t> </a:t>
            </a:r>
            <a:r>
              <a:rPr lang="en-GB" sz="1100" i="1" dirty="0" err="1">
                <a:solidFill>
                  <a:schemeClr val="bg1"/>
                </a:solidFill>
              </a:rPr>
              <a:t>rasittuivat</a:t>
            </a:r>
            <a:r>
              <a:rPr lang="en-GB" sz="1100" i="1" dirty="0">
                <a:solidFill>
                  <a:schemeClr val="bg1"/>
                </a:solidFill>
              </a:rPr>
              <a:t> </a:t>
            </a:r>
            <a:r>
              <a:rPr lang="en-GB" sz="1100" i="1" dirty="0" err="1">
                <a:solidFill>
                  <a:schemeClr val="bg1"/>
                </a:solidFill>
              </a:rPr>
              <a:t>niin</a:t>
            </a:r>
            <a:r>
              <a:rPr lang="en-GB" sz="1100" i="1" dirty="0">
                <a:solidFill>
                  <a:schemeClr val="bg1"/>
                </a:solidFill>
              </a:rPr>
              <a:t> </a:t>
            </a:r>
            <a:r>
              <a:rPr lang="en-GB" sz="1100" i="1" dirty="0" err="1">
                <a:solidFill>
                  <a:schemeClr val="bg1"/>
                </a:solidFill>
              </a:rPr>
              <a:t>paljon</a:t>
            </a:r>
            <a:r>
              <a:rPr lang="en-GB" sz="1100" i="1" dirty="0">
                <a:solidFill>
                  <a:schemeClr val="bg1"/>
                </a:solidFill>
              </a:rPr>
              <a:t> </a:t>
            </a:r>
            <a:r>
              <a:rPr lang="en-GB" sz="1100" i="1" dirty="0" err="1">
                <a:solidFill>
                  <a:schemeClr val="bg1"/>
                </a:solidFill>
              </a:rPr>
              <a:t>ja</a:t>
            </a:r>
            <a:r>
              <a:rPr lang="en-GB" sz="1100" i="1" dirty="0">
                <a:solidFill>
                  <a:schemeClr val="bg1"/>
                </a:solidFill>
              </a:rPr>
              <a:t> </a:t>
            </a:r>
            <a:r>
              <a:rPr lang="en-GB" sz="1100" i="1" dirty="0" err="1">
                <a:solidFill>
                  <a:schemeClr val="bg1"/>
                </a:solidFill>
              </a:rPr>
              <a:t>halusin</a:t>
            </a:r>
            <a:r>
              <a:rPr lang="en-GB" sz="1100" i="1" dirty="0">
                <a:solidFill>
                  <a:schemeClr val="bg1"/>
                </a:solidFill>
              </a:rPr>
              <a:t> </a:t>
            </a:r>
            <a:r>
              <a:rPr lang="en-GB" sz="1100" i="1" dirty="0" err="1">
                <a:solidFill>
                  <a:schemeClr val="bg1"/>
                </a:solidFill>
              </a:rPr>
              <a:t>vähentää</a:t>
            </a:r>
            <a:r>
              <a:rPr lang="en-GB" sz="1100" i="1" dirty="0">
                <a:solidFill>
                  <a:schemeClr val="bg1"/>
                </a:solidFill>
              </a:rPr>
              <a:t> </a:t>
            </a:r>
            <a:r>
              <a:rPr lang="en-GB" sz="1100" i="1" dirty="0" err="1">
                <a:solidFill>
                  <a:schemeClr val="bg1"/>
                </a:solidFill>
              </a:rPr>
              <a:t>ilta</a:t>
            </a:r>
            <a:r>
              <a:rPr lang="en-GB" sz="1100" i="1" dirty="0">
                <a:solidFill>
                  <a:schemeClr val="bg1"/>
                </a:solidFill>
              </a:rPr>
              <a:t>- </a:t>
            </a:r>
            <a:r>
              <a:rPr lang="en-GB" sz="1100" i="1" dirty="0" err="1">
                <a:solidFill>
                  <a:schemeClr val="bg1"/>
                </a:solidFill>
              </a:rPr>
              <a:t>ja</a:t>
            </a:r>
            <a:r>
              <a:rPr lang="en-GB" sz="1100" i="1" dirty="0">
                <a:solidFill>
                  <a:schemeClr val="bg1"/>
                </a:solidFill>
              </a:rPr>
              <a:t> </a:t>
            </a:r>
            <a:r>
              <a:rPr lang="en-GB" sz="1100" i="1" dirty="0" err="1">
                <a:solidFill>
                  <a:schemeClr val="bg1"/>
                </a:solidFill>
              </a:rPr>
              <a:t>viikonlopputöitä</a:t>
            </a:r>
            <a:r>
              <a:rPr lang="en-GB" sz="1100" i="1" dirty="0">
                <a:solidFill>
                  <a:schemeClr val="bg1"/>
                </a:solidFill>
              </a:rPr>
              <a:t>. Oli </a:t>
            </a:r>
            <a:r>
              <a:rPr lang="en-GB" sz="1100" i="1" dirty="0" err="1">
                <a:solidFill>
                  <a:schemeClr val="bg1"/>
                </a:solidFill>
              </a:rPr>
              <a:t>tiedossa</a:t>
            </a:r>
            <a:r>
              <a:rPr lang="en-GB" sz="1100" i="1" dirty="0">
                <a:solidFill>
                  <a:schemeClr val="bg1"/>
                </a:solidFill>
              </a:rPr>
              <a:t>, </a:t>
            </a:r>
            <a:r>
              <a:rPr lang="en-GB" sz="1100" i="1" dirty="0" err="1">
                <a:solidFill>
                  <a:schemeClr val="bg1"/>
                </a:solidFill>
              </a:rPr>
              <a:t>että</a:t>
            </a:r>
            <a:r>
              <a:rPr lang="en-GB" sz="1100" i="1" dirty="0">
                <a:solidFill>
                  <a:schemeClr val="bg1"/>
                </a:solidFill>
              </a:rPr>
              <a:t> </a:t>
            </a:r>
            <a:r>
              <a:rPr lang="en-GB" sz="1100" i="1" dirty="0" err="1">
                <a:solidFill>
                  <a:schemeClr val="bg1"/>
                </a:solidFill>
              </a:rPr>
              <a:t>myös</a:t>
            </a:r>
            <a:r>
              <a:rPr lang="en-GB" sz="1100" i="1" dirty="0">
                <a:solidFill>
                  <a:schemeClr val="bg1"/>
                </a:solidFill>
              </a:rPr>
              <a:t> </a:t>
            </a:r>
            <a:r>
              <a:rPr lang="en-GB" sz="1100" i="1" dirty="0" err="1">
                <a:solidFill>
                  <a:schemeClr val="bg1"/>
                </a:solidFill>
              </a:rPr>
              <a:t>alalla</a:t>
            </a:r>
            <a:r>
              <a:rPr lang="en-GB" sz="1100" i="1" dirty="0">
                <a:solidFill>
                  <a:schemeClr val="bg1"/>
                </a:solidFill>
              </a:rPr>
              <a:t> </a:t>
            </a:r>
            <a:r>
              <a:rPr lang="en-GB" sz="1100" i="1" dirty="0" err="1">
                <a:solidFill>
                  <a:schemeClr val="bg1"/>
                </a:solidFill>
              </a:rPr>
              <a:t>tehtävät</a:t>
            </a:r>
            <a:r>
              <a:rPr lang="en-GB" sz="1100" i="1" dirty="0">
                <a:solidFill>
                  <a:schemeClr val="bg1"/>
                </a:solidFill>
              </a:rPr>
              <a:t> </a:t>
            </a:r>
            <a:r>
              <a:rPr lang="en-GB" sz="1100" i="1" dirty="0" err="1">
                <a:solidFill>
                  <a:schemeClr val="bg1"/>
                </a:solidFill>
              </a:rPr>
              <a:t>kilpailutukset</a:t>
            </a:r>
            <a:r>
              <a:rPr lang="en-GB" sz="1100" i="1" dirty="0">
                <a:solidFill>
                  <a:schemeClr val="bg1"/>
                </a:solidFill>
              </a:rPr>
              <a:t> </a:t>
            </a:r>
            <a:r>
              <a:rPr lang="en-GB" sz="1100" i="1" dirty="0" err="1">
                <a:solidFill>
                  <a:schemeClr val="bg1"/>
                </a:solidFill>
              </a:rPr>
              <a:t>saattavat</a:t>
            </a:r>
            <a:r>
              <a:rPr lang="en-GB" sz="1100" i="1" dirty="0">
                <a:solidFill>
                  <a:schemeClr val="bg1"/>
                </a:solidFill>
              </a:rPr>
              <a:t> </a:t>
            </a:r>
            <a:r>
              <a:rPr lang="en-GB" sz="1100" i="1" dirty="0" err="1">
                <a:solidFill>
                  <a:schemeClr val="bg1"/>
                </a:solidFill>
              </a:rPr>
              <a:t>vähentää</a:t>
            </a:r>
            <a:r>
              <a:rPr lang="en-GB" sz="1100" i="1" dirty="0">
                <a:solidFill>
                  <a:schemeClr val="bg1"/>
                </a:solidFill>
              </a:rPr>
              <a:t> </a:t>
            </a:r>
            <a:r>
              <a:rPr lang="en-GB" sz="1100" i="1" dirty="0" err="1">
                <a:solidFill>
                  <a:schemeClr val="bg1"/>
                </a:solidFill>
              </a:rPr>
              <a:t>töitä</a:t>
            </a:r>
            <a:r>
              <a:rPr lang="en-GB" sz="1100" i="1" dirty="0">
                <a:solidFill>
                  <a:schemeClr val="bg1"/>
                </a:solidFill>
              </a:rPr>
              <a:t> </a:t>
            </a:r>
            <a:r>
              <a:rPr lang="en-GB" sz="1100" i="1" dirty="0" err="1">
                <a:solidFill>
                  <a:schemeClr val="bg1"/>
                </a:solidFill>
              </a:rPr>
              <a:t>ja</a:t>
            </a:r>
            <a:r>
              <a:rPr lang="en-GB" sz="1100" i="1" dirty="0">
                <a:solidFill>
                  <a:schemeClr val="bg1"/>
                </a:solidFill>
              </a:rPr>
              <a:t> </a:t>
            </a:r>
            <a:r>
              <a:rPr lang="en-GB" sz="1100" i="1" dirty="0" err="1">
                <a:solidFill>
                  <a:schemeClr val="bg1"/>
                </a:solidFill>
              </a:rPr>
              <a:t>siksikin</a:t>
            </a:r>
            <a:r>
              <a:rPr lang="en-GB" sz="1100" i="1" dirty="0">
                <a:solidFill>
                  <a:schemeClr val="bg1"/>
                </a:solidFill>
              </a:rPr>
              <a:t> </a:t>
            </a:r>
            <a:r>
              <a:rPr lang="en-GB" sz="1100" i="1" dirty="0" err="1">
                <a:solidFill>
                  <a:schemeClr val="bg1"/>
                </a:solidFill>
              </a:rPr>
              <a:t>halusin</a:t>
            </a:r>
            <a:r>
              <a:rPr lang="en-GB" sz="1100" i="1" dirty="0">
                <a:solidFill>
                  <a:schemeClr val="bg1"/>
                </a:solidFill>
              </a:rPr>
              <a:t> </a:t>
            </a:r>
            <a:r>
              <a:rPr lang="en-GB" sz="1100" i="1" dirty="0" err="1">
                <a:solidFill>
                  <a:schemeClr val="bg1"/>
                </a:solidFill>
              </a:rPr>
              <a:t>kouluttautua</a:t>
            </a:r>
            <a:r>
              <a:rPr lang="en-GB" sz="1100" i="1" dirty="0">
                <a:solidFill>
                  <a:schemeClr val="bg1"/>
                </a:solidFill>
              </a:rPr>
              <a:t> </a:t>
            </a:r>
            <a:r>
              <a:rPr lang="en-GB" sz="1100" i="1" dirty="0" err="1" smtClean="0">
                <a:solidFill>
                  <a:schemeClr val="bg1"/>
                </a:solidFill>
              </a:rPr>
              <a:t>lisää</a:t>
            </a:r>
            <a:r>
              <a:rPr lang="en-GB" sz="1100" i="1" dirty="0">
                <a:solidFill>
                  <a:schemeClr val="bg1"/>
                </a:solidFill>
              </a:rPr>
              <a:t>.</a:t>
            </a:r>
            <a:r>
              <a:rPr lang="en-GB" sz="1100" i="1" dirty="0" smtClean="0">
                <a:solidFill>
                  <a:schemeClr val="bg1"/>
                </a:solidFill>
              </a:rPr>
              <a:t>”</a:t>
            </a:r>
          </a:p>
          <a:p>
            <a:pPr algn="ctr"/>
            <a:r>
              <a:rPr lang="en-GB" sz="1100" i="1" dirty="0" smtClean="0">
                <a:solidFill>
                  <a:schemeClr val="bg1"/>
                </a:solidFill>
              </a:rPr>
              <a:t>AULAMESTARI</a:t>
            </a:r>
            <a:endParaRPr lang="en-GB" sz="1100" i="1" dirty="0">
              <a:solidFill>
                <a:schemeClr val="bg1"/>
              </a:solidFill>
            </a:endParaRPr>
          </a:p>
        </p:txBody>
      </p:sp>
      <p:sp>
        <p:nvSpPr>
          <p:cNvPr id="9" name="Kuvaselite-ellipsi 8"/>
          <p:cNvSpPr/>
          <p:nvPr/>
        </p:nvSpPr>
        <p:spPr>
          <a:xfrm>
            <a:off x="3182225" y="958179"/>
            <a:ext cx="3838329" cy="1353144"/>
          </a:xfrm>
          <a:prstGeom prst="wedgeEllipseCallout">
            <a:avLst>
              <a:gd name="adj1" fmla="val -15286"/>
              <a:gd name="adj2" fmla="val 9218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”Pääsin toteuttamaan haaveammattiin opiskelun, kun työssä oli sopivat hetki lähteä </a:t>
            </a:r>
            <a:r>
              <a:rPr lang="fi-FI" sz="1200" i="1" dirty="0" smtClean="0">
                <a:solidFill>
                  <a:schemeClr val="bg1"/>
                </a:solidFill>
              </a:rPr>
              <a:t>, kolmannet </a:t>
            </a:r>
            <a:r>
              <a:rPr lang="fi-FI" sz="1200" i="1" dirty="0" err="1" smtClean="0">
                <a:solidFill>
                  <a:schemeClr val="bg1"/>
                </a:solidFill>
              </a:rPr>
              <a:t>YT:t</a:t>
            </a:r>
            <a:r>
              <a:rPr lang="fi-FI" sz="1200" i="1" dirty="0" smtClean="0">
                <a:solidFill>
                  <a:schemeClr val="bg1"/>
                </a:solidFill>
              </a:rPr>
              <a:t> iski päälle ja päätin sitten ottaa paketin, kun olin saanut tietää, että pääsen kouluun.”</a:t>
            </a:r>
          </a:p>
          <a:p>
            <a:pPr algn="ctr"/>
            <a:r>
              <a:rPr lang="fi-FI" sz="1200" i="1" dirty="0" smtClean="0">
                <a:solidFill>
                  <a:schemeClr val="bg1"/>
                </a:solidFill>
              </a:rPr>
              <a:t>LÄHIHOITAJA</a:t>
            </a:r>
            <a:endParaRPr lang="fi-FI" sz="1200" i="1" dirty="0">
              <a:solidFill>
                <a:schemeClr val="bg1"/>
              </a:solidFill>
            </a:endParaRPr>
          </a:p>
        </p:txBody>
      </p:sp>
      <p:sp>
        <p:nvSpPr>
          <p:cNvPr id="14" name="Dian numeron paikkamerkki 4"/>
          <p:cNvSpPr txBox="1">
            <a:spLocks/>
          </p:cNvSpPr>
          <p:nvPr/>
        </p:nvSpPr>
        <p:spPr>
          <a:xfrm>
            <a:off x="9164770" y="6182499"/>
            <a:ext cx="479148" cy="432000"/>
          </a:xfrm>
          <a:prstGeom prst="rect">
            <a:avLst/>
          </a:prstGeom>
        </p:spPr>
        <p:txBody>
          <a:bodyPr lIns="107287" tIns="53643" rIns="107287" bIns="53643" anchor="b"/>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B2ED9A-4FB0-4757-B769-F6168D9A9324}" type="slidenum">
              <a:rPr lang="fi-FI" sz="1100">
                <a:solidFill>
                  <a:srgbClr val="000000"/>
                </a:solidFill>
              </a:rPr>
              <a:pPr/>
              <a:t>13</a:t>
            </a:fld>
            <a:endParaRPr lang="fi-FI" sz="1100">
              <a:solidFill>
                <a:srgbClr val="000000"/>
              </a:solidFill>
            </a:endParaRPr>
          </a:p>
        </p:txBody>
      </p:sp>
      <p:sp>
        <p:nvSpPr>
          <p:cNvPr id="17" name="Kuvaselite-ellipsi 16"/>
          <p:cNvSpPr/>
          <p:nvPr/>
        </p:nvSpPr>
        <p:spPr>
          <a:xfrm>
            <a:off x="5503187" y="4914714"/>
            <a:ext cx="3521413" cy="1699786"/>
          </a:xfrm>
          <a:prstGeom prst="wedgeEllipseCallout">
            <a:avLst>
              <a:gd name="adj1" fmla="val -29682"/>
              <a:gd name="adj2" fmla="val -639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”Yleinen tyytymättömyys työpaikalla ja johdon vaihdokset</a:t>
            </a:r>
            <a:r>
              <a:rPr lang="fi-FI" sz="1200" i="1" dirty="0" smtClean="0">
                <a:solidFill>
                  <a:schemeClr val="bg1"/>
                </a:solidFill>
              </a:rPr>
              <a:t>. Olin jo aiemmin miettinyt </a:t>
            </a:r>
            <a:r>
              <a:rPr lang="fi-FI" sz="1200" i="1" dirty="0" err="1" smtClean="0">
                <a:solidFill>
                  <a:schemeClr val="bg1"/>
                </a:solidFill>
              </a:rPr>
              <a:t>ammatinavaihtoa</a:t>
            </a:r>
            <a:r>
              <a:rPr lang="fi-FI" sz="1200" i="1" dirty="0" smtClean="0">
                <a:solidFill>
                  <a:schemeClr val="bg1"/>
                </a:solidFill>
              </a:rPr>
              <a:t>. Pienestä </a:t>
            </a:r>
            <a:r>
              <a:rPr lang="fi-FI" sz="1200" i="1" dirty="0">
                <a:solidFill>
                  <a:schemeClr val="bg1"/>
                </a:solidFill>
              </a:rPr>
              <a:t>pitäen minusta piti tulla </a:t>
            </a:r>
            <a:r>
              <a:rPr lang="fi-FI" sz="1200" i="1" dirty="0" smtClean="0">
                <a:solidFill>
                  <a:schemeClr val="bg1"/>
                </a:solidFill>
              </a:rPr>
              <a:t>sairaanhoitaja ja olikin hakenut kouluun yläasteen jälkeen, mutta en päässyt.” </a:t>
            </a:r>
          </a:p>
          <a:p>
            <a:pPr algn="ctr"/>
            <a:r>
              <a:rPr lang="fi-FI" sz="1200" i="1" dirty="0" smtClean="0">
                <a:solidFill>
                  <a:schemeClr val="bg1"/>
                </a:solidFill>
              </a:rPr>
              <a:t>LÄHIHOITAJA</a:t>
            </a:r>
            <a:endParaRPr lang="fi-FI" sz="1200" i="1" dirty="0">
              <a:solidFill>
                <a:schemeClr val="bg1"/>
              </a:solidFill>
            </a:endParaRPr>
          </a:p>
        </p:txBody>
      </p:sp>
      <p:sp>
        <p:nvSpPr>
          <p:cNvPr id="26" name="Kuvaselite-ellipsi 25"/>
          <p:cNvSpPr/>
          <p:nvPr/>
        </p:nvSpPr>
        <p:spPr>
          <a:xfrm>
            <a:off x="367630" y="3122579"/>
            <a:ext cx="2158969" cy="1340809"/>
          </a:xfrm>
          <a:prstGeom prst="wedgeEllipseCallout">
            <a:avLst>
              <a:gd name="adj1" fmla="val 83290"/>
              <a:gd name="adj2" fmla="val 575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000" i="1" dirty="0">
                <a:solidFill>
                  <a:schemeClr val="bg1"/>
                </a:solidFill>
              </a:rPr>
              <a:t>”Hain jo lukioaikana fysioterapeutin koulutukseen, mutten päässyt. Sitten lastentarhan ohjaajana ollessani kypsyi ajatus yrittäjyydestä hierojana</a:t>
            </a:r>
            <a:r>
              <a:rPr lang="fi-FI" sz="1000" i="1" dirty="0" smtClean="0">
                <a:solidFill>
                  <a:schemeClr val="bg1"/>
                </a:solidFill>
              </a:rPr>
              <a:t>.”</a:t>
            </a:r>
          </a:p>
          <a:p>
            <a:pPr algn="ctr"/>
            <a:r>
              <a:rPr lang="fi-FI" sz="1000" i="1" dirty="0" smtClean="0">
                <a:solidFill>
                  <a:schemeClr val="bg1"/>
                </a:solidFill>
              </a:rPr>
              <a:t>HIEROJA</a:t>
            </a:r>
          </a:p>
          <a:p>
            <a:pPr algn="ctr"/>
            <a:endParaRPr lang="fi-FI" sz="1000" i="1" dirty="0">
              <a:solidFill>
                <a:schemeClr val="bg1"/>
              </a:solidFill>
            </a:endParaRPr>
          </a:p>
        </p:txBody>
      </p:sp>
      <p:sp>
        <p:nvSpPr>
          <p:cNvPr id="27" name="Kuvaselite-ellipsi 26"/>
          <p:cNvSpPr/>
          <p:nvPr/>
        </p:nvSpPr>
        <p:spPr>
          <a:xfrm>
            <a:off x="2526599" y="5279679"/>
            <a:ext cx="2574791" cy="1350527"/>
          </a:xfrm>
          <a:prstGeom prst="wedgeEllipseCallout">
            <a:avLst>
              <a:gd name="adj1" fmla="val 63572"/>
              <a:gd name="adj2" fmla="val -9065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”Kotona on aina ollut hevosia, eikä hyvää kengittäjää saanut paikalle kun sitä </a:t>
            </a:r>
            <a:r>
              <a:rPr lang="fi-FI" sz="1100" i="1" dirty="0" smtClean="0">
                <a:solidFill>
                  <a:schemeClr val="bg1"/>
                </a:solidFill>
              </a:rPr>
              <a:t>tarvittiin. Olen aina ollut tekemisissä hevosten kanssa.” </a:t>
            </a:r>
          </a:p>
          <a:p>
            <a:pPr algn="ctr"/>
            <a:r>
              <a:rPr lang="fi-FI" sz="1100" i="1" dirty="0" smtClean="0">
                <a:solidFill>
                  <a:schemeClr val="bg1"/>
                </a:solidFill>
              </a:rPr>
              <a:t>KENGITYSSEPPÄ</a:t>
            </a:r>
            <a:endParaRPr lang="fi-FI" sz="1100" i="1" dirty="0">
              <a:solidFill>
                <a:schemeClr val="bg1"/>
              </a:solidFill>
            </a:endParaRPr>
          </a:p>
        </p:txBody>
      </p:sp>
      <p:sp>
        <p:nvSpPr>
          <p:cNvPr id="25" name="Kuvaselite-ellipsi 24"/>
          <p:cNvSpPr/>
          <p:nvPr/>
        </p:nvSpPr>
        <p:spPr>
          <a:xfrm>
            <a:off x="384648" y="1210594"/>
            <a:ext cx="2844935" cy="1783907"/>
          </a:xfrm>
          <a:prstGeom prst="wedgeEllipseCallout">
            <a:avLst>
              <a:gd name="adj1" fmla="val 53749"/>
              <a:gd name="adj2" fmla="val 7285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smtClean="0">
                <a:solidFill>
                  <a:schemeClr val="bg1"/>
                </a:solidFill>
              </a:rPr>
              <a:t>”Puolet suvusta oli rakennusalalla, ja siksi uusi ammatti valikoitui täältä suunnalta. Lisäksi asiaan vaikutti, että tuttavilla oli isännöintifirma, josta saattoi löytyä työtä.”</a:t>
            </a:r>
          </a:p>
          <a:p>
            <a:pPr algn="ctr"/>
            <a:r>
              <a:rPr lang="fi-FI" sz="1100" i="1" dirty="0" smtClean="0">
                <a:solidFill>
                  <a:schemeClr val="bg1"/>
                </a:solidFill>
              </a:rPr>
              <a:t>ISÄNNÖITSIJÄ</a:t>
            </a:r>
            <a:endParaRPr lang="fi-FI" sz="1100" i="1" dirty="0">
              <a:solidFill>
                <a:schemeClr val="bg1"/>
              </a:solidFill>
            </a:endParaRPr>
          </a:p>
        </p:txBody>
      </p:sp>
      <p:sp>
        <p:nvSpPr>
          <p:cNvPr id="28" name="Suorakulmio 27"/>
          <p:cNvSpPr/>
          <p:nvPr/>
        </p:nvSpPr>
        <p:spPr>
          <a:xfrm>
            <a:off x="3540868" y="3122579"/>
            <a:ext cx="2859932" cy="125486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Oma halu vaihtaa ammattia</a:t>
            </a:r>
            <a:endParaRPr lang="fi-FI" dirty="0"/>
          </a:p>
        </p:txBody>
      </p:sp>
      <p:sp>
        <p:nvSpPr>
          <p:cNvPr id="29" name="Kuvaselite-ellipsi 28"/>
          <p:cNvSpPr/>
          <p:nvPr/>
        </p:nvSpPr>
        <p:spPr>
          <a:xfrm>
            <a:off x="154984" y="4724400"/>
            <a:ext cx="2251642" cy="1458099"/>
          </a:xfrm>
          <a:prstGeom prst="wedgeEllipseCallout">
            <a:avLst>
              <a:gd name="adj1" fmla="val 85092"/>
              <a:gd name="adj2" fmla="val -2761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000" i="1" dirty="0" smtClean="0">
                <a:solidFill>
                  <a:schemeClr val="bg1"/>
                </a:solidFill>
              </a:rPr>
              <a:t>”Olen pitkään ollut kiinnostunut sisustamisesta, joten aloin etsiä koulutuspaikkaa, koska jalatkin reistailivat ja halusin vaihtaa pois raskaasta työstä.”</a:t>
            </a:r>
          </a:p>
          <a:p>
            <a:pPr algn="ctr"/>
            <a:r>
              <a:rPr lang="fi-FI" sz="1000" i="1" dirty="0" smtClean="0">
                <a:solidFill>
                  <a:schemeClr val="bg1"/>
                </a:solidFill>
              </a:rPr>
              <a:t>SISUSTAJA</a:t>
            </a:r>
          </a:p>
          <a:p>
            <a:pPr algn="ctr"/>
            <a:endParaRPr lang="fi-FI" sz="1000" i="1" dirty="0">
              <a:solidFill>
                <a:schemeClr val="bg1"/>
              </a:solidFill>
            </a:endParaRPr>
          </a:p>
        </p:txBody>
      </p:sp>
    </p:spTree>
    <p:extLst>
      <p:ext uri="{BB962C8B-B14F-4D97-AF65-F5344CB8AC3E}">
        <p14:creationId xmlns:p14="http://schemas.microsoft.com/office/powerpoint/2010/main" val="1205998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Uudelleen kouluttautuminen töiden loppumisen vuoksi</a:t>
            </a:r>
            <a:endParaRPr lang="fi-FI" dirty="0"/>
          </a:p>
        </p:txBody>
      </p:sp>
      <p:sp>
        <p:nvSpPr>
          <p:cNvPr id="3" name="Sisällön paikkamerkki 2"/>
          <p:cNvSpPr>
            <a:spLocks noGrp="1"/>
          </p:cNvSpPr>
          <p:nvPr>
            <p:ph idx="1"/>
          </p:nvPr>
        </p:nvSpPr>
        <p:spPr/>
        <p:txBody>
          <a:bodyPr>
            <a:normAutofit/>
          </a:bodyPr>
          <a:lstStyle/>
          <a:p>
            <a:r>
              <a:rPr lang="fi-FI" sz="1400" i="0" dirty="0" smtClean="0"/>
              <a:t>Työn loppumisen vuoksi uudelleen kouluttautuneilla TE-toimisto on tärkeä kontakti ja siltä toivotaankin konkreettista apua vaihtoehtojen löytymiselle. Omalla aktiivisuudella on suuri merkitys, mutta apu elämän muutostilanteessa on toivottavaa uuden suunnan löytymiseen.</a:t>
            </a:r>
          </a:p>
          <a:p>
            <a:r>
              <a:rPr lang="fi-FI" sz="1400" i="0" dirty="0" smtClean="0"/>
              <a:t>Osalla ei ollut vaihtoehtoa irtisanomiseen, osalla olisi ollut mahdollista jatkaa entisen työnantajan palveluksessa, mutta se olisi edellyttänyt runsaasti matkatöitä, pitkää työmatkaa tai muuttoa. Varsinkin perhesyyt olivat näiden hyväksymisen esteenä. </a:t>
            </a:r>
          </a:p>
          <a:p>
            <a:r>
              <a:rPr lang="fi-FI" sz="1400" i="0" dirty="0" smtClean="0"/>
              <a:t>Myös vanhat ammattihaaveet, omat kiinnostuksen kohteet tai hankittu ammattitaito ohjaavat uuden ammatin valinnassa. Uuden ammatin löytyminen ei kuitenkaan ollut itsestään selvää, vaan sitä piti miettiä. Osalla oli apu </a:t>
            </a:r>
            <a:r>
              <a:rPr lang="fi-FI" sz="1400" i="0" dirty="0" err="1" smtClean="0"/>
              <a:t>TE-toimistosta</a:t>
            </a:r>
            <a:r>
              <a:rPr lang="fi-FI" sz="1400" i="0" dirty="0" smtClean="0"/>
              <a:t>, osalla perhe tai ystävät antoivat vinkkejä. Kaikkiaan ”palloseinä” tai keskustelukumppani uuden ammatin löytymiseen oli tärkeää.</a:t>
            </a:r>
          </a:p>
          <a:p>
            <a:r>
              <a:rPr lang="fi-FI" sz="1400" i="0" dirty="0" smtClean="0"/>
              <a:t>Tärkein motiivi uuden ammatin opiskeluun oli kuitenkin työllistyminen ja sen vuoksi oltiin valmiita panostamaan opiskeluun.</a:t>
            </a:r>
            <a:endParaRPr lang="fi-FI" sz="1400" i="0" dirty="0"/>
          </a:p>
        </p:txBody>
      </p:sp>
    </p:spTree>
    <p:extLst>
      <p:ext uri="{BB962C8B-B14F-4D97-AF65-F5344CB8AC3E}">
        <p14:creationId xmlns:p14="http://schemas.microsoft.com/office/powerpoint/2010/main" val="151907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Motiivit ammatinvaihtoon</a:t>
            </a:r>
            <a:endParaRPr lang="fi-FI" dirty="0"/>
          </a:p>
        </p:txBody>
      </p:sp>
      <p:sp>
        <p:nvSpPr>
          <p:cNvPr id="4" name="Dian numeron paikkamerkki 3"/>
          <p:cNvSpPr>
            <a:spLocks noGrp="1"/>
          </p:cNvSpPr>
          <p:nvPr>
            <p:ph type="sldNum" sz="quarter" idx="12"/>
          </p:nvPr>
        </p:nvSpPr>
        <p:spPr>
          <a:xfrm>
            <a:off x="8463390" y="6192000"/>
            <a:ext cx="479148" cy="432000"/>
          </a:xfrm>
        </p:spPr>
        <p:txBody>
          <a:bodyPr/>
          <a:lstStyle/>
          <a:p>
            <a:pPr algn="l"/>
            <a:fld id="{B142173B-15BF-4EB6-9337-26FE14823897}" type="slidenum">
              <a:rPr lang="fi-FI" smtClean="0">
                <a:solidFill>
                  <a:srgbClr val="FFFFFF"/>
                </a:solidFill>
              </a:rPr>
              <a:pPr algn="l"/>
              <a:t>15</a:t>
            </a:fld>
            <a:endParaRPr lang="fi-FI">
              <a:solidFill>
                <a:srgbClr val="FFFFFF"/>
              </a:solidFill>
            </a:endParaRPr>
          </a:p>
        </p:txBody>
      </p:sp>
      <p:sp>
        <p:nvSpPr>
          <p:cNvPr id="14" name="Dian numeron paikkamerkki 4"/>
          <p:cNvSpPr txBox="1">
            <a:spLocks/>
          </p:cNvSpPr>
          <p:nvPr/>
        </p:nvSpPr>
        <p:spPr>
          <a:xfrm>
            <a:off x="9164770" y="6182499"/>
            <a:ext cx="479148" cy="432000"/>
          </a:xfrm>
          <a:prstGeom prst="rect">
            <a:avLst/>
          </a:prstGeom>
        </p:spPr>
        <p:txBody>
          <a:bodyPr lIns="107287" tIns="53643" rIns="107287" bIns="53643" anchor="b"/>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B2ED9A-4FB0-4757-B769-F6168D9A9324}" type="slidenum">
              <a:rPr lang="fi-FI" sz="1100">
                <a:solidFill>
                  <a:srgbClr val="000000"/>
                </a:solidFill>
              </a:rPr>
              <a:pPr/>
              <a:t>15</a:t>
            </a:fld>
            <a:endParaRPr lang="fi-FI" sz="1100">
              <a:solidFill>
                <a:srgbClr val="000000"/>
              </a:solidFill>
            </a:endParaRPr>
          </a:p>
        </p:txBody>
      </p:sp>
      <p:sp>
        <p:nvSpPr>
          <p:cNvPr id="18" name="Kuvaselite-ellipsi 17"/>
          <p:cNvSpPr/>
          <p:nvPr/>
        </p:nvSpPr>
        <p:spPr>
          <a:xfrm>
            <a:off x="953566" y="4696896"/>
            <a:ext cx="2381612" cy="1701603"/>
          </a:xfrm>
          <a:prstGeom prst="wedgeEllipseCallout">
            <a:avLst>
              <a:gd name="adj1" fmla="val 69540"/>
              <a:gd name="adj2" fmla="val -3526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”Kun en löytänyt sihteerinkoulutusta vastaavaa työtä, niin siirryin </a:t>
            </a:r>
            <a:r>
              <a:rPr lang="fi-FI" sz="1100" i="1" dirty="0" err="1">
                <a:solidFill>
                  <a:schemeClr val="bg1"/>
                </a:solidFill>
              </a:rPr>
              <a:t>it-/atk-alan</a:t>
            </a:r>
            <a:r>
              <a:rPr lang="fi-FI" sz="1100" i="1" dirty="0">
                <a:solidFill>
                  <a:schemeClr val="bg1"/>
                </a:solidFill>
              </a:rPr>
              <a:t> koulutukseen, mistä ole aina ollut </a:t>
            </a:r>
            <a:r>
              <a:rPr lang="fi-FI" sz="1100" i="1" dirty="0" smtClean="0">
                <a:solidFill>
                  <a:schemeClr val="bg1"/>
                </a:solidFill>
              </a:rPr>
              <a:t>kiinnostunut.”</a:t>
            </a:r>
          </a:p>
          <a:p>
            <a:pPr algn="ctr"/>
            <a:r>
              <a:rPr lang="fi-FI" sz="1100" i="1" dirty="0" smtClean="0">
                <a:solidFill>
                  <a:schemeClr val="bg1"/>
                </a:solidFill>
              </a:rPr>
              <a:t>TIETOKONEASENTAJA </a:t>
            </a:r>
            <a:endParaRPr lang="fi-FI" sz="1100" i="1" dirty="0">
              <a:solidFill>
                <a:schemeClr val="bg1"/>
              </a:solidFill>
            </a:endParaRPr>
          </a:p>
        </p:txBody>
      </p:sp>
      <p:sp>
        <p:nvSpPr>
          <p:cNvPr id="19" name="Kuvaselite-ellipsi 18"/>
          <p:cNvSpPr/>
          <p:nvPr/>
        </p:nvSpPr>
        <p:spPr>
          <a:xfrm>
            <a:off x="3936499" y="988679"/>
            <a:ext cx="3279770" cy="1796974"/>
          </a:xfrm>
          <a:prstGeom prst="wedgeEllipseCallout">
            <a:avLst>
              <a:gd name="adj1" fmla="val -17108"/>
              <a:gd name="adj2" fmla="val 610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”Vaihtoehtona olisi ollut tehdä 3-4 kk työreissuja ja se ei sopinut </a:t>
            </a:r>
            <a:r>
              <a:rPr lang="fi-FI" sz="1200" i="1" dirty="0" smtClean="0">
                <a:solidFill>
                  <a:schemeClr val="bg1"/>
                </a:solidFill>
              </a:rPr>
              <a:t>perheelliselle. Oma poika on kehitysvammainen ja siksikin työ kehitysvammaisten parissa kiinnosti ja hain töihin vammaiskotiin ja sitten pätevöitymisen vuoksi kouluun.”</a:t>
            </a:r>
          </a:p>
          <a:p>
            <a:pPr algn="ctr"/>
            <a:r>
              <a:rPr lang="fi-FI" sz="1200" i="1" dirty="0" smtClean="0">
                <a:solidFill>
                  <a:schemeClr val="bg1"/>
                </a:solidFill>
              </a:rPr>
              <a:t>LÄHIHOITAJA</a:t>
            </a:r>
            <a:endParaRPr lang="fi-FI" sz="1200" i="1" dirty="0">
              <a:solidFill>
                <a:schemeClr val="bg1"/>
              </a:solidFill>
            </a:endParaRPr>
          </a:p>
        </p:txBody>
      </p:sp>
      <p:sp>
        <p:nvSpPr>
          <p:cNvPr id="20" name="Kuvaselite-ellipsi 19"/>
          <p:cNvSpPr/>
          <p:nvPr/>
        </p:nvSpPr>
        <p:spPr>
          <a:xfrm>
            <a:off x="7315201" y="3351839"/>
            <a:ext cx="2493765" cy="2051215"/>
          </a:xfrm>
          <a:prstGeom prst="wedgeEllipseCallout">
            <a:avLst>
              <a:gd name="adj1" fmla="val -74306"/>
              <a:gd name="adj2" fmla="val -2419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”Ei olisi kannattanut vittuilla pomon pojalle</a:t>
            </a:r>
            <a:r>
              <a:rPr lang="fi-FI" sz="1100" i="1" dirty="0" smtClean="0">
                <a:solidFill>
                  <a:schemeClr val="bg1"/>
                </a:solidFill>
              </a:rPr>
              <a:t>, oli keksittyjä </a:t>
            </a:r>
            <a:r>
              <a:rPr lang="fi-FI" sz="1100" i="1" dirty="0">
                <a:solidFill>
                  <a:schemeClr val="bg1"/>
                </a:solidFill>
              </a:rPr>
              <a:t>syitä </a:t>
            </a:r>
            <a:r>
              <a:rPr lang="fi-FI" sz="1100" i="1" dirty="0" smtClean="0">
                <a:solidFill>
                  <a:schemeClr val="bg1"/>
                </a:solidFill>
              </a:rPr>
              <a:t>irtisanomiseen. Muutenkin halusin pois matkahommista ja halusin työskennellä kotikunnassani. Menin sitten kotikunnan nuohoojalle oppisopimuskoulutukseen.”</a:t>
            </a:r>
          </a:p>
          <a:p>
            <a:pPr algn="ctr"/>
            <a:r>
              <a:rPr lang="fi-FI" sz="1100" i="1" dirty="0" smtClean="0">
                <a:solidFill>
                  <a:schemeClr val="bg1"/>
                </a:solidFill>
              </a:rPr>
              <a:t>NUOHOOJA </a:t>
            </a:r>
          </a:p>
          <a:p>
            <a:pPr algn="ctr"/>
            <a:endParaRPr lang="fi-FI" sz="1100" i="1" dirty="0">
              <a:solidFill>
                <a:schemeClr val="bg1"/>
              </a:solidFill>
            </a:endParaRPr>
          </a:p>
        </p:txBody>
      </p:sp>
      <p:sp>
        <p:nvSpPr>
          <p:cNvPr id="21" name="Kuvaselite-ellipsi 20"/>
          <p:cNvSpPr/>
          <p:nvPr/>
        </p:nvSpPr>
        <p:spPr>
          <a:xfrm>
            <a:off x="423150" y="2739573"/>
            <a:ext cx="2655866" cy="1742124"/>
          </a:xfrm>
          <a:prstGeom prst="wedgeEllipseCallout">
            <a:avLst>
              <a:gd name="adj1" fmla="val 42320"/>
              <a:gd name="adj2" fmla="val 585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a:t>
            </a:r>
            <a:r>
              <a:rPr lang="en-GB" sz="1100" i="1" dirty="0" smtClean="0">
                <a:solidFill>
                  <a:schemeClr val="bg1"/>
                </a:solidFill>
              </a:rPr>
              <a:t>Olin </a:t>
            </a:r>
            <a:r>
              <a:rPr lang="en-GB" sz="1100" i="1" dirty="0" err="1">
                <a:solidFill>
                  <a:schemeClr val="bg1"/>
                </a:solidFill>
              </a:rPr>
              <a:t>myös</a:t>
            </a:r>
            <a:r>
              <a:rPr lang="en-GB" sz="1100" i="1" dirty="0">
                <a:solidFill>
                  <a:schemeClr val="bg1"/>
                </a:solidFill>
              </a:rPr>
              <a:t> </a:t>
            </a:r>
            <a:r>
              <a:rPr lang="en-GB" sz="1100" i="1" dirty="0" err="1">
                <a:solidFill>
                  <a:schemeClr val="bg1"/>
                </a:solidFill>
              </a:rPr>
              <a:t>kiinnostunut</a:t>
            </a:r>
            <a:r>
              <a:rPr lang="en-GB" sz="1100" i="1" dirty="0">
                <a:solidFill>
                  <a:schemeClr val="bg1"/>
                </a:solidFill>
              </a:rPr>
              <a:t> </a:t>
            </a:r>
            <a:r>
              <a:rPr lang="en-GB" sz="1100" i="1" dirty="0" err="1">
                <a:solidFill>
                  <a:schemeClr val="bg1"/>
                </a:solidFill>
              </a:rPr>
              <a:t>käytännönläheisenä</a:t>
            </a:r>
            <a:r>
              <a:rPr lang="en-GB" sz="1100" i="1" dirty="0">
                <a:solidFill>
                  <a:schemeClr val="bg1"/>
                </a:solidFill>
              </a:rPr>
              <a:t> </a:t>
            </a:r>
            <a:r>
              <a:rPr lang="en-GB" sz="1100" i="1" dirty="0" err="1">
                <a:solidFill>
                  <a:schemeClr val="bg1"/>
                </a:solidFill>
              </a:rPr>
              <a:t>ja</a:t>
            </a:r>
            <a:r>
              <a:rPr lang="en-GB" sz="1100" i="1" dirty="0">
                <a:solidFill>
                  <a:schemeClr val="bg1"/>
                </a:solidFill>
              </a:rPr>
              <a:t> </a:t>
            </a:r>
            <a:r>
              <a:rPr lang="en-GB" sz="1100" i="1" dirty="0" err="1">
                <a:solidFill>
                  <a:schemeClr val="bg1"/>
                </a:solidFill>
              </a:rPr>
              <a:t>vanhana</a:t>
            </a:r>
            <a:r>
              <a:rPr lang="en-GB" sz="1100" i="1" dirty="0">
                <a:solidFill>
                  <a:schemeClr val="bg1"/>
                </a:solidFill>
              </a:rPr>
              <a:t> </a:t>
            </a:r>
            <a:r>
              <a:rPr lang="en-GB" sz="1100" i="1" dirty="0" err="1">
                <a:solidFill>
                  <a:schemeClr val="bg1"/>
                </a:solidFill>
              </a:rPr>
              <a:t>omakotiasujana</a:t>
            </a:r>
            <a:r>
              <a:rPr lang="en-GB" sz="1100" i="1" dirty="0">
                <a:solidFill>
                  <a:schemeClr val="bg1"/>
                </a:solidFill>
              </a:rPr>
              <a:t> </a:t>
            </a:r>
            <a:r>
              <a:rPr lang="en-GB" sz="1100" i="1" dirty="0" err="1">
                <a:solidFill>
                  <a:schemeClr val="bg1"/>
                </a:solidFill>
              </a:rPr>
              <a:t>kiinteistön-hoidosta</a:t>
            </a:r>
            <a:r>
              <a:rPr lang="en-GB" sz="1100" i="1" dirty="0">
                <a:solidFill>
                  <a:schemeClr val="bg1"/>
                </a:solidFill>
              </a:rPr>
              <a:t>, </a:t>
            </a:r>
            <a:r>
              <a:rPr lang="en-GB" sz="1100" i="1" dirty="0" err="1">
                <a:solidFill>
                  <a:schemeClr val="bg1"/>
                </a:solidFill>
              </a:rPr>
              <a:t>jossa</a:t>
            </a:r>
            <a:r>
              <a:rPr lang="en-GB" sz="1100" i="1" dirty="0">
                <a:solidFill>
                  <a:schemeClr val="bg1"/>
                </a:solidFill>
              </a:rPr>
              <a:t> </a:t>
            </a:r>
            <a:r>
              <a:rPr lang="en-GB" sz="1100" i="1" dirty="0" err="1">
                <a:solidFill>
                  <a:schemeClr val="bg1"/>
                </a:solidFill>
              </a:rPr>
              <a:t>työllistyminen</a:t>
            </a:r>
            <a:r>
              <a:rPr lang="en-GB" sz="1100" i="1" dirty="0">
                <a:solidFill>
                  <a:schemeClr val="bg1"/>
                </a:solidFill>
              </a:rPr>
              <a:t> </a:t>
            </a:r>
            <a:r>
              <a:rPr lang="en-GB" sz="1100" i="1" dirty="0" err="1">
                <a:solidFill>
                  <a:schemeClr val="bg1"/>
                </a:solidFill>
              </a:rPr>
              <a:t>konkreettisesti</a:t>
            </a:r>
            <a:r>
              <a:rPr lang="en-GB" sz="1100" i="1" dirty="0">
                <a:solidFill>
                  <a:schemeClr val="bg1"/>
                </a:solidFill>
              </a:rPr>
              <a:t> </a:t>
            </a:r>
            <a:r>
              <a:rPr lang="en-GB" sz="1100" i="1" dirty="0" err="1">
                <a:solidFill>
                  <a:schemeClr val="bg1"/>
                </a:solidFill>
              </a:rPr>
              <a:t>vanhan</a:t>
            </a:r>
            <a:r>
              <a:rPr lang="en-GB" sz="1100" i="1" dirty="0">
                <a:solidFill>
                  <a:schemeClr val="bg1"/>
                </a:solidFill>
              </a:rPr>
              <a:t> </a:t>
            </a:r>
            <a:r>
              <a:rPr lang="en-GB" sz="1100" i="1" dirty="0" err="1">
                <a:solidFill>
                  <a:schemeClr val="bg1"/>
                </a:solidFill>
              </a:rPr>
              <a:t>ajan</a:t>
            </a:r>
            <a:r>
              <a:rPr lang="en-GB" sz="1100" i="1" dirty="0">
                <a:solidFill>
                  <a:schemeClr val="bg1"/>
                </a:solidFill>
              </a:rPr>
              <a:t> </a:t>
            </a:r>
            <a:r>
              <a:rPr lang="en-GB" sz="1100" i="1" dirty="0" err="1">
                <a:solidFill>
                  <a:schemeClr val="bg1"/>
                </a:solidFill>
              </a:rPr>
              <a:t>talonmiehen</a:t>
            </a:r>
            <a:r>
              <a:rPr lang="en-GB" sz="1100" i="1" dirty="0">
                <a:solidFill>
                  <a:schemeClr val="bg1"/>
                </a:solidFill>
              </a:rPr>
              <a:t> </a:t>
            </a:r>
            <a:r>
              <a:rPr lang="en-GB" sz="1100" i="1" dirty="0" err="1">
                <a:solidFill>
                  <a:schemeClr val="bg1"/>
                </a:solidFill>
              </a:rPr>
              <a:t>hommiin</a:t>
            </a:r>
            <a:r>
              <a:rPr lang="en-GB" sz="1100" i="1" dirty="0">
                <a:solidFill>
                  <a:schemeClr val="bg1"/>
                </a:solidFill>
              </a:rPr>
              <a:t>.” </a:t>
            </a:r>
            <a:endParaRPr lang="en-GB" sz="1100" i="1" dirty="0" smtClean="0">
              <a:solidFill>
                <a:schemeClr val="bg1"/>
              </a:solidFill>
            </a:endParaRPr>
          </a:p>
          <a:p>
            <a:pPr algn="ctr"/>
            <a:r>
              <a:rPr lang="en-GB" sz="1100" i="1" dirty="0" smtClean="0">
                <a:solidFill>
                  <a:schemeClr val="bg1"/>
                </a:solidFill>
              </a:rPr>
              <a:t>KIINTEISTÖNHOITAJA</a:t>
            </a:r>
            <a:endParaRPr lang="en-GB" sz="1100" i="1" dirty="0">
              <a:solidFill>
                <a:schemeClr val="bg1"/>
              </a:solidFill>
            </a:endParaRPr>
          </a:p>
        </p:txBody>
      </p:sp>
      <p:sp>
        <p:nvSpPr>
          <p:cNvPr id="22" name="Kuvaselite-ellipsi 21"/>
          <p:cNvSpPr/>
          <p:nvPr/>
        </p:nvSpPr>
        <p:spPr>
          <a:xfrm>
            <a:off x="4736571" y="4863544"/>
            <a:ext cx="3016374" cy="1877724"/>
          </a:xfrm>
          <a:prstGeom prst="wedgeEllipseCallout">
            <a:avLst>
              <a:gd name="adj1" fmla="val -49980"/>
              <a:gd name="adj2" fmla="val -4379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smtClean="0">
                <a:solidFill>
                  <a:schemeClr val="bg1"/>
                </a:solidFill>
              </a:rPr>
              <a:t>”Kun työt loppuivat yrityskaupan myötä ja uutta työtä varten olisi pitänyt muuttaa, niin hain koulutukseen . Olen </a:t>
            </a:r>
            <a:r>
              <a:rPr lang="fi-FI" sz="1200" i="1" dirty="0">
                <a:solidFill>
                  <a:schemeClr val="bg1"/>
                </a:solidFill>
              </a:rPr>
              <a:t>aina ollut kiinnostunut </a:t>
            </a:r>
            <a:r>
              <a:rPr lang="fi-FI" sz="1200" i="1" dirty="0" smtClean="0">
                <a:solidFill>
                  <a:schemeClr val="bg1"/>
                </a:solidFill>
              </a:rPr>
              <a:t>hydrauliikasta ja automatiikasta.” </a:t>
            </a:r>
          </a:p>
          <a:p>
            <a:pPr algn="ctr"/>
            <a:r>
              <a:rPr lang="fi-FI" sz="1200" i="1" dirty="0" smtClean="0">
                <a:solidFill>
                  <a:schemeClr val="bg1"/>
                </a:solidFill>
              </a:rPr>
              <a:t>KONEASENTAJA</a:t>
            </a:r>
            <a:endParaRPr lang="fi-FI" sz="1200" i="1" dirty="0">
              <a:solidFill>
                <a:schemeClr val="bg1"/>
              </a:solidFill>
            </a:endParaRPr>
          </a:p>
        </p:txBody>
      </p:sp>
      <p:sp>
        <p:nvSpPr>
          <p:cNvPr id="23" name="Kuvaselite-ellipsi 22"/>
          <p:cNvSpPr/>
          <p:nvPr/>
        </p:nvSpPr>
        <p:spPr>
          <a:xfrm>
            <a:off x="7449448" y="1079402"/>
            <a:ext cx="2184243" cy="1829533"/>
          </a:xfrm>
          <a:prstGeom prst="wedgeEllipseCallout">
            <a:avLst>
              <a:gd name="adj1" fmla="val -61750"/>
              <a:gd name="adj2" fmla="val 6520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”Isännöintialalle sopivat lehtikirjoitusten mukaan iäkkäämmät </a:t>
            </a:r>
            <a:r>
              <a:rPr lang="fi-FI" sz="1100" i="1" dirty="0" smtClean="0">
                <a:solidFill>
                  <a:schemeClr val="bg1"/>
                </a:solidFill>
              </a:rPr>
              <a:t>ihmiset ja sieltä ollaan jäämässä paljon eläkkeelle, niin voisi löytyä sopiva työpaikka.”</a:t>
            </a:r>
          </a:p>
          <a:p>
            <a:pPr algn="ctr"/>
            <a:r>
              <a:rPr lang="fi-FI" sz="1100" i="1" dirty="0" smtClean="0">
                <a:solidFill>
                  <a:schemeClr val="bg1"/>
                </a:solidFill>
              </a:rPr>
              <a:t>ISÄNNÖITSIJÄ</a:t>
            </a:r>
            <a:endParaRPr lang="fi-FI" sz="1100" i="1" dirty="0">
              <a:solidFill>
                <a:schemeClr val="bg1"/>
              </a:solidFill>
            </a:endParaRPr>
          </a:p>
        </p:txBody>
      </p:sp>
      <p:sp>
        <p:nvSpPr>
          <p:cNvPr id="25" name="Suorakulmio 24"/>
          <p:cNvSpPr/>
          <p:nvPr/>
        </p:nvSpPr>
        <p:spPr>
          <a:xfrm>
            <a:off x="3540868" y="3122579"/>
            <a:ext cx="2859932" cy="125486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Irtisanominen, töiden loppuminen</a:t>
            </a:r>
            <a:endParaRPr lang="fi-FI" dirty="0"/>
          </a:p>
        </p:txBody>
      </p:sp>
      <p:sp>
        <p:nvSpPr>
          <p:cNvPr id="13" name="Kuvaselite-ellipsi 12"/>
          <p:cNvSpPr/>
          <p:nvPr/>
        </p:nvSpPr>
        <p:spPr>
          <a:xfrm>
            <a:off x="1210980" y="1043529"/>
            <a:ext cx="2655866" cy="1742124"/>
          </a:xfrm>
          <a:prstGeom prst="wedgeEllipseCallout">
            <a:avLst>
              <a:gd name="adj1" fmla="val 42320"/>
              <a:gd name="adj2" fmla="val 585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smtClean="0">
                <a:solidFill>
                  <a:schemeClr val="bg1"/>
                </a:solidFill>
              </a:rPr>
              <a:t>”</a:t>
            </a:r>
            <a:r>
              <a:rPr lang="en-GB" sz="1200" i="1" dirty="0" smtClean="0"/>
              <a:t>Olin </a:t>
            </a:r>
            <a:r>
              <a:rPr lang="en-GB" sz="1200" i="1" dirty="0" err="1"/>
              <a:t>nuorena</a:t>
            </a:r>
            <a:r>
              <a:rPr lang="en-GB" sz="1200" i="1" dirty="0"/>
              <a:t> </a:t>
            </a:r>
            <a:r>
              <a:rPr lang="en-GB" sz="1200" i="1" dirty="0" err="1"/>
              <a:t>päiväkerhossa</a:t>
            </a:r>
            <a:r>
              <a:rPr lang="en-GB" sz="1200" i="1" dirty="0"/>
              <a:t>, </a:t>
            </a:r>
            <a:r>
              <a:rPr lang="en-GB" sz="1200" i="1" dirty="0" err="1" smtClean="0"/>
              <a:t>ajattelin</a:t>
            </a:r>
            <a:r>
              <a:rPr lang="en-GB" sz="1200" i="1" dirty="0" smtClean="0"/>
              <a:t> </a:t>
            </a:r>
            <a:r>
              <a:rPr lang="en-GB" sz="1200" i="1" dirty="0" err="1"/>
              <a:t>hoitoalaa</a:t>
            </a:r>
            <a:r>
              <a:rPr lang="en-GB" sz="1200" i="1" dirty="0"/>
              <a:t>, </a:t>
            </a:r>
            <a:r>
              <a:rPr lang="en-GB" sz="1200" i="1" dirty="0" err="1"/>
              <a:t>mutta</a:t>
            </a:r>
            <a:r>
              <a:rPr lang="en-GB" sz="1200" i="1" dirty="0"/>
              <a:t> se </a:t>
            </a:r>
            <a:r>
              <a:rPr lang="en-GB" sz="1200" i="1" dirty="0" err="1"/>
              <a:t>jäi</a:t>
            </a:r>
            <a:r>
              <a:rPr lang="en-GB" sz="1200" i="1" dirty="0"/>
              <a:t>, kun </a:t>
            </a:r>
            <a:r>
              <a:rPr lang="en-GB" sz="1200" i="1" dirty="0" err="1" smtClean="0"/>
              <a:t>sain</a:t>
            </a:r>
            <a:r>
              <a:rPr lang="en-GB" sz="1200" i="1" dirty="0" smtClean="0"/>
              <a:t> </a:t>
            </a:r>
            <a:r>
              <a:rPr lang="en-GB" sz="1200" i="1" dirty="0" err="1"/>
              <a:t>työpaikan</a:t>
            </a:r>
            <a:r>
              <a:rPr lang="en-GB" sz="1200" i="1" dirty="0"/>
              <a:t>. </a:t>
            </a:r>
            <a:r>
              <a:rPr lang="en-GB" sz="1200" i="1" dirty="0" err="1" smtClean="0"/>
              <a:t>Ajattelin</a:t>
            </a:r>
            <a:r>
              <a:rPr lang="en-GB" sz="1200" i="1" dirty="0" smtClean="0"/>
              <a:t> </a:t>
            </a:r>
            <a:r>
              <a:rPr lang="en-GB" sz="1200" i="1" dirty="0" err="1"/>
              <a:t>että</a:t>
            </a:r>
            <a:r>
              <a:rPr lang="en-GB" sz="1200" i="1" dirty="0"/>
              <a:t> kai </a:t>
            </a:r>
            <a:r>
              <a:rPr lang="en-GB" sz="1200" i="1" dirty="0" err="1"/>
              <a:t>vielä</a:t>
            </a:r>
            <a:r>
              <a:rPr lang="en-GB" sz="1200" i="1" dirty="0"/>
              <a:t> </a:t>
            </a:r>
            <a:r>
              <a:rPr lang="en-GB" sz="1200" i="1" dirty="0" err="1"/>
              <a:t>viisikymppisenä</a:t>
            </a:r>
            <a:r>
              <a:rPr lang="en-GB" sz="1200" i="1" dirty="0"/>
              <a:t> </a:t>
            </a:r>
            <a:r>
              <a:rPr lang="en-GB" sz="1200" i="1" dirty="0" err="1"/>
              <a:t>voi</a:t>
            </a:r>
            <a:r>
              <a:rPr lang="en-GB" sz="1200" i="1" dirty="0"/>
              <a:t> </a:t>
            </a:r>
            <a:r>
              <a:rPr lang="en-GB" sz="1200" i="1" dirty="0" err="1" smtClean="0"/>
              <a:t>opiskella</a:t>
            </a:r>
            <a:r>
              <a:rPr lang="en-GB" sz="1200" i="1" dirty="0" smtClean="0">
                <a:solidFill>
                  <a:schemeClr val="bg1"/>
                </a:solidFill>
              </a:rPr>
              <a:t>.” </a:t>
            </a:r>
          </a:p>
          <a:p>
            <a:pPr algn="ctr"/>
            <a:r>
              <a:rPr lang="en-GB" sz="1200" i="1" dirty="0" smtClean="0">
                <a:solidFill>
                  <a:schemeClr val="bg1"/>
                </a:solidFill>
              </a:rPr>
              <a:t>LÄHIHOITAJA</a:t>
            </a:r>
            <a:endParaRPr lang="en-GB" sz="1200" i="1" dirty="0">
              <a:solidFill>
                <a:schemeClr val="bg1"/>
              </a:solidFill>
            </a:endParaRPr>
          </a:p>
        </p:txBody>
      </p:sp>
    </p:spTree>
    <p:extLst>
      <p:ext uri="{BB962C8B-B14F-4D97-AF65-F5344CB8AC3E}">
        <p14:creationId xmlns:p14="http://schemas.microsoft.com/office/powerpoint/2010/main" val="1205998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p:cNvSpPr txBox="1"/>
          <p:nvPr/>
        </p:nvSpPr>
        <p:spPr>
          <a:xfrm>
            <a:off x="1593748" y="1208406"/>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Tutkimuksen tavoitteet ja </a:t>
            </a:r>
            <a:r>
              <a:rPr lang="fi-FI" dirty="0">
                <a:solidFill>
                  <a:schemeClr val="bg1"/>
                </a:solidFill>
              </a:rPr>
              <a:t>toteutus, </a:t>
            </a:r>
            <a:r>
              <a:rPr lang="fi-FI" dirty="0" smtClean="0">
                <a:solidFill>
                  <a:schemeClr val="bg1"/>
                </a:solidFill>
              </a:rPr>
              <a:t>haastateltavien taustatiedot</a:t>
            </a:r>
            <a:endParaRPr lang="fi-FI" dirty="0">
              <a:solidFill>
                <a:schemeClr val="bg1"/>
              </a:solidFill>
            </a:endParaRPr>
          </a:p>
        </p:txBody>
      </p:sp>
      <p:sp>
        <p:nvSpPr>
          <p:cNvPr id="6" name="Tekstiruutu 5"/>
          <p:cNvSpPr txBox="1"/>
          <p:nvPr/>
        </p:nvSpPr>
        <p:spPr>
          <a:xfrm>
            <a:off x="1593748" y="1697937"/>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Motiivi ammatinvaihtoon</a:t>
            </a:r>
            <a:endParaRPr lang="fi-FI" dirty="0">
              <a:solidFill>
                <a:schemeClr val="bg1"/>
              </a:solidFill>
            </a:endParaRPr>
          </a:p>
        </p:txBody>
      </p:sp>
      <p:sp>
        <p:nvSpPr>
          <p:cNvPr id="7" name="Tekstiruutu 6"/>
          <p:cNvSpPr txBox="1"/>
          <p:nvPr/>
        </p:nvSpPr>
        <p:spPr>
          <a:xfrm>
            <a:off x="1593748" y="2187468"/>
            <a:ext cx="6731781" cy="369332"/>
          </a:xfrm>
          <a:prstGeom prst="rect">
            <a:avLst/>
          </a:prstGeom>
          <a:solidFill>
            <a:schemeClr val="accent3"/>
          </a:solidFill>
          <a:ln>
            <a:solidFill>
              <a:srgbClr val="BB0441"/>
            </a:solidFill>
          </a:ln>
        </p:spPr>
        <p:txBody>
          <a:bodyPr wrap="square" rtlCol="0">
            <a:spAutoFit/>
          </a:bodyPr>
          <a:lstStyle/>
          <a:p>
            <a:pPr algn="ctr"/>
            <a:r>
              <a:rPr lang="fi-FI" dirty="0">
                <a:solidFill>
                  <a:schemeClr val="bg1"/>
                </a:solidFill>
              </a:rPr>
              <a:t>Tiedonhakukanavat ja ammatinvaihdon valmennus</a:t>
            </a:r>
          </a:p>
        </p:txBody>
      </p:sp>
      <p:sp>
        <p:nvSpPr>
          <p:cNvPr id="8" name="Tekstiruutu 7"/>
          <p:cNvSpPr txBox="1"/>
          <p:nvPr/>
        </p:nvSpPr>
        <p:spPr>
          <a:xfrm>
            <a:off x="1593748" y="2676999"/>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a:solidFill>
                  <a:schemeClr val="bg1"/>
                </a:solidFill>
              </a:rPr>
              <a:t>Opiskeluun haku</a:t>
            </a:r>
          </a:p>
        </p:txBody>
      </p:sp>
      <p:sp>
        <p:nvSpPr>
          <p:cNvPr id="9" name="Tekstiruutu 8"/>
          <p:cNvSpPr txBox="1"/>
          <p:nvPr/>
        </p:nvSpPr>
        <p:spPr>
          <a:xfrm>
            <a:off x="1593748" y="3656061"/>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Opiskelu, opiskelutaidot, motivaatio ja verkottuminen</a:t>
            </a:r>
            <a:endParaRPr lang="fi-FI" dirty="0">
              <a:solidFill>
                <a:schemeClr val="bg1"/>
              </a:solidFill>
            </a:endParaRPr>
          </a:p>
        </p:txBody>
      </p:sp>
      <p:sp>
        <p:nvSpPr>
          <p:cNvPr id="10" name="Tekstiruutu 9"/>
          <p:cNvSpPr txBox="1"/>
          <p:nvPr/>
        </p:nvSpPr>
        <p:spPr>
          <a:xfrm>
            <a:off x="1593748" y="3166530"/>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Rahoitus</a:t>
            </a:r>
            <a:endParaRPr lang="fi-FI" dirty="0">
              <a:solidFill>
                <a:schemeClr val="bg1"/>
              </a:solidFill>
            </a:endParaRPr>
          </a:p>
        </p:txBody>
      </p:sp>
      <p:sp>
        <p:nvSpPr>
          <p:cNvPr id="11" name="Tekstiruutu 10"/>
          <p:cNvSpPr txBox="1"/>
          <p:nvPr/>
        </p:nvSpPr>
        <p:spPr>
          <a:xfrm>
            <a:off x="1593748" y="4145592"/>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Työnhaku ja ammatti-identiteetti</a:t>
            </a:r>
            <a:endParaRPr lang="fi-FI" dirty="0">
              <a:solidFill>
                <a:schemeClr val="bg1"/>
              </a:solidFill>
            </a:endParaRPr>
          </a:p>
        </p:txBody>
      </p:sp>
      <p:sp>
        <p:nvSpPr>
          <p:cNvPr id="13" name="Tekstiruutu 12"/>
          <p:cNvSpPr txBox="1"/>
          <p:nvPr/>
        </p:nvSpPr>
        <p:spPr>
          <a:xfrm>
            <a:off x="1593748" y="5124654"/>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Johtopäätökset</a:t>
            </a:r>
            <a:endParaRPr lang="fi-FI" dirty="0">
              <a:solidFill>
                <a:schemeClr val="bg1"/>
              </a:solidFill>
            </a:endParaRPr>
          </a:p>
        </p:txBody>
      </p:sp>
      <p:sp>
        <p:nvSpPr>
          <p:cNvPr id="14" name="Tekstiruutu 13"/>
          <p:cNvSpPr txBox="1"/>
          <p:nvPr/>
        </p:nvSpPr>
        <p:spPr>
          <a:xfrm>
            <a:off x="1593748" y="5614185"/>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Uuteen ammattiin -polut</a:t>
            </a:r>
            <a:endParaRPr lang="fi-FI" dirty="0">
              <a:solidFill>
                <a:schemeClr val="bg1"/>
              </a:solidFill>
            </a:endParaRPr>
          </a:p>
        </p:txBody>
      </p:sp>
      <p:sp>
        <p:nvSpPr>
          <p:cNvPr id="15" name="Tekstiruutu 14"/>
          <p:cNvSpPr txBox="1"/>
          <p:nvPr/>
        </p:nvSpPr>
        <p:spPr>
          <a:xfrm>
            <a:off x="1593748" y="4635123"/>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Ammatti-identiteetin löytyminen</a:t>
            </a:r>
            <a:endParaRPr lang="fi-FI" dirty="0">
              <a:solidFill>
                <a:schemeClr val="bg1"/>
              </a:solidFill>
            </a:endParaRPr>
          </a:p>
        </p:txBody>
      </p:sp>
    </p:spTree>
    <p:extLst>
      <p:ext uri="{BB962C8B-B14F-4D97-AF65-F5344CB8AC3E}">
        <p14:creationId xmlns:p14="http://schemas.microsoft.com/office/powerpoint/2010/main" val="1898135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Tiedonhakukanavat ja ammatinvaihdon valmennus</a:t>
            </a:r>
            <a:endParaRPr lang="fi-FI" dirty="0"/>
          </a:p>
        </p:txBody>
      </p:sp>
      <p:sp>
        <p:nvSpPr>
          <p:cNvPr id="5" name="Sisällön paikkamerkki 4"/>
          <p:cNvSpPr>
            <a:spLocks noGrp="1"/>
          </p:cNvSpPr>
          <p:nvPr>
            <p:ph sz="quarter" idx="14"/>
          </p:nvPr>
        </p:nvSpPr>
        <p:spPr>
          <a:xfrm>
            <a:off x="511443" y="1557051"/>
            <a:ext cx="8933219" cy="4983234"/>
          </a:xfrm>
        </p:spPr>
        <p:txBody>
          <a:bodyPr>
            <a:normAutofit fontScale="55000" lnSpcReduction="20000"/>
          </a:bodyPr>
          <a:lstStyle/>
          <a:p>
            <a:endParaRPr lang="fi-FI" sz="1600" dirty="0"/>
          </a:p>
          <a:p>
            <a:endParaRPr lang="fi-FI" sz="1600" dirty="0"/>
          </a:p>
          <a:p>
            <a:endParaRPr lang="fi-FI" sz="1600" dirty="0"/>
          </a:p>
          <a:p>
            <a:endParaRPr lang="fi-FI" sz="1600" dirty="0"/>
          </a:p>
          <a:p>
            <a:endParaRPr lang="fi-FI" dirty="0" smtClean="0"/>
          </a:p>
          <a:p>
            <a:endParaRPr lang="fi-FI" dirty="0"/>
          </a:p>
          <a:p>
            <a:endParaRPr lang="fi-FI" dirty="0" smtClean="0"/>
          </a:p>
          <a:p>
            <a:pPr>
              <a:lnSpc>
                <a:spcPct val="120000"/>
              </a:lnSpc>
              <a:spcBef>
                <a:spcPts val="0"/>
              </a:spcBef>
            </a:pPr>
            <a:endParaRPr lang="fi-FI" sz="2600" dirty="0" smtClean="0"/>
          </a:p>
          <a:p>
            <a:pPr>
              <a:lnSpc>
                <a:spcPct val="120000"/>
              </a:lnSpc>
              <a:spcBef>
                <a:spcPts val="0"/>
              </a:spcBef>
            </a:pPr>
            <a:r>
              <a:rPr lang="fi-FI" sz="2600" dirty="0" smtClean="0"/>
              <a:t>Tiedonhakukanavia </a:t>
            </a:r>
            <a:r>
              <a:rPr lang="fi-FI" sz="2600" dirty="0"/>
              <a:t>oli monia, mutta tyypillisesti käytettiin vain </a:t>
            </a:r>
            <a:r>
              <a:rPr lang="fi-FI" sz="2600" dirty="0" smtClean="0"/>
              <a:t>muutamaa. Osa etsi tietoisesti koulutuspaikkaa (verkko), osalle se tuli ”yllättäen” vastaan (lehti-ilmoitus) tai osalle sitä ehdotettiin (valmentaja).</a:t>
            </a:r>
          </a:p>
          <a:p>
            <a:pPr>
              <a:lnSpc>
                <a:spcPct val="120000"/>
              </a:lnSpc>
              <a:spcBef>
                <a:spcPts val="0"/>
              </a:spcBef>
            </a:pPr>
            <a:r>
              <a:rPr lang="fi-FI" sz="2600" dirty="0" smtClean="0"/>
              <a:t>Haasteltavat eivät kokeneet oppilaitoksen löytymistä ongelmaksi, vaan heidän kertomansa perusteella koulutuspaikka löytyi varsin helposti.</a:t>
            </a:r>
          </a:p>
          <a:p>
            <a:pPr>
              <a:lnSpc>
                <a:spcPct val="120000"/>
              </a:lnSpc>
              <a:spcBef>
                <a:spcPts val="0"/>
              </a:spcBef>
            </a:pPr>
            <a:r>
              <a:rPr lang="fi-FI" sz="2600" dirty="0" smtClean="0"/>
              <a:t>Korkea motiivi ja oma aktiivisuus olivat olennaisia opiskelupaikan löytymisessä. </a:t>
            </a:r>
          </a:p>
          <a:p>
            <a:pPr>
              <a:lnSpc>
                <a:spcPct val="120000"/>
              </a:lnSpc>
              <a:spcBef>
                <a:spcPts val="0"/>
              </a:spcBef>
            </a:pPr>
            <a:r>
              <a:rPr lang="fi-FI" sz="2600" dirty="0" smtClean="0"/>
              <a:t>Muutama haastateltava oli käynyt työvoimahallinnon järjestämän kurssin, tai saanut työvoimahallinnon tai eläkeyhtiön koulutuskonsultin valmennuspalvelut käyttöönsä. Näitä </a:t>
            </a:r>
            <a:r>
              <a:rPr lang="fi-FI" sz="2600" dirty="0"/>
              <a:t>pidettiin kullanarvoisina apuina uuden </a:t>
            </a:r>
            <a:r>
              <a:rPr lang="fi-FI" sz="2600" dirty="0" smtClean="0"/>
              <a:t>ammatin/koulutuspaikan </a:t>
            </a:r>
            <a:r>
              <a:rPr lang="fi-FI" sz="2600" dirty="0"/>
              <a:t>löytymiselle</a:t>
            </a:r>
            <a:r>
              <a:rPr lang="fi-FI" sz="2600" dirty="0" smtClean="0"/>
              <a:t>. Tärkeää oli luottamus valmentajaan sekä henkilökemioiden toimivuus.</a:t>
            </a:r>
          </a:p>
          <a:p>
            <a:pPr>
              <a:lnSpc>
                <a:spcPct val="120000"/>
              </a:lnSpc>
              <a:spcBef>
                <a:spcPts val="0"/>
              </a:spcBef>
            </a:pPr>
            <a:r>
              <a:rPr lang="fi-FI" sz="2600" dirty="0" smtClean="0"/>
              <a:t>Koulutusvalmennuksella oli suuri merkitys, koska se auttoi löytämään opiskelu-alan/-suunnan ja auttoi myös koulutuksen hakemenettelyssä sekä motivoi koulutukseen aloittamisessa. Keskustelukumppanina ja ”palloseinänä” valmentajan tuki koettiin tärkeäksi. </a:t>
            </a:r>
          </a:p>
          <a:p>
            <a:pPr>
              <a:lnSpc>
                <a:spcPct val="120000"/>
              </a:lnSpc>
              <a:spcBef>
                <a:spcPts val="0"/>
              </a:spcBef>
            </a:pPr>
            <a:r>
              <a:rPr lang="fi-FI" sz="2600" dirty="0" smtClean="0"/>
              <a:t>Koe- tai tutustumistyöharjoittelut lyhyehköjen valmennuskurssien yhteydessä tarjosivat kokemuspohjaista tuntumaa ja varmuutta uudesta alasta, ja näiden työharjoittelujen ohjaaja koettiin myös valmentajaksi. </a:t>
            </a:r>
            <a:endParaRPr lang="fi-FI" sz="2600" dirty="0"/>
          </a:p>
          <a:p>
            <a:pPr>
              <a:lnSpc>
                <a:spcPct val="120000"/>
              </a:lnSpc>
              <a:spcBef>
                <a:spcPts val="0"/>
              </a:spcBef>
            </a:pPr>
            <a:r>
              <a:rPr lang="fi-FI" sz="2600" dirty="0"/>
              <a:t>Tarvetta tuntuisi olevan valmentajan tai </a:t>
            </a:r>
            <a:r>
              <a:rPr lang="fi-FI" sz="2600" dirty="0" err="1"/>
              <a:t>coachin</a:t>
            </a:r>
            <a:r>
              <a:rPr lang="fi-FI" sz="2600" dirty="0"/>
              <a:t> konsultointipalveluille ja mahdollisille työhön tutustumisjaksoille ennen koulutuksen ja oppilaitoksen </a:t>
            </a:r>
            <a:r>
              <a:rPr lang="fi-FI" sz="2600" dirty="0" smtClean="0"/>
              <a:t>valintaa</a:t>
            </a:r>
            <a:r>
              <a:rPr lang="fi-FI" dirty="0" smtClean="0"/>
              <a:t>.</a:t>
            </a:r>
            <a:endParaRPr lang="fi-FI" dirty="0"/>
          </a:p>
        </p:txBody>
      </p:sp>
      <p:graphicFrame>
        <p:nvGraphicFramePr>
          <p:cNvPr id="10" name="Sisällön paikkamerkki 5"/>
          <p:cNvGraphicFramePr>
            <a:graphicFrameLocks/>
          </p:cNvGraphicFramePr>
          <p:nvPr>
            <p:extLst>
              <p:ext uri="{D42A27DB-BD31-4B8C-83A1-F6EECF244321}">
                <p14:modId xmlns:p14="http://schemas.microsoft.com/office/powerpoint/2010/main" val="220640035"/>
              </p:ext>
            </p:extLst>
          </p:nvPr>
        </p:nvGraphicFramePr>
        <p:xfrm>
          <a:off x="350488" y="1220756"/>
          <a:ext cx="8305315" cy="1367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5235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Tiedonhakukanavat</a:t>
            </a:r>
            <a:endParaRPr lang="fi-FI" dirty="0"/>
          </a:p>
        </p:txBody>
      </p:sp>
      <p:sp>
        <p:nvSpPr>
          <p:cNvPr id="10" name="Kuvaselite-ellipsi 9"/>
          <p:cNvSpPr/>
          <p:nvPr/>
        </p:nvSpPr>
        <p:spPr>
          <a:xfrm>
            <a:off x="774671" y="3636832"/>
            <a:ext cx="2183108" cy="1154312"/>
          </a:xfrm>
          <a:prstGeom prst="wedgeEllipseCallout">
            <a:avLst>
              <a:gd name="adj1" fmla="val 55387"/>
              <a:gd name="adj2" fmla="val -2305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”Työvoimatoimiston </a:t>
            </a:r>
            <a:r>
              <a:rPr lang="fi-FI" sz="1100" i="1" dirty="0" err="1">
                <a:solidFill>
                  <a:schemeClr val="bg1"/>
                </a:solidFill>
              </a:rPr>
              <a:t>Professi</a:t>
            </a:r>
            <a:r>
              <a:rPr lang="fi-FI" sz="1100" i="1" dirty="0">
                <a:solidFill>
                  <a:schemeClr val="bg1"/>
                </a:solidFill>
              </a:rPr>
              <a:t> löysi </a:t>
            </a:r>
            <a:r>
              <a:rPr lang="fi-FI" sz="1100" i="1" dirty="0" smtClean="0">
                <a:solidFill>
                  <a:schemeClr val="bg1"/>
                </a:solidFill>
              </a:rPr>
              <a:t>koulutuspaikan”</a:t>
            </a:r>
          </a:p>
          <a:p>
            <a:pPr algn="ctr"/>
            <a:r>
              <a:rPr lang="fi-FI" sz="1100" i="1" dirty="0" smtClean="0">
                <a:solidFill>
                  <a:schemeClr val="bg1"/>
                </a:solidFill>
              </a:rPr>
              <a:t>KERHO-OHJAAJA</a:t>
            </a:r>
            <a:endParaRPr lang="fi-FI" sz="1100" i="1" dirty="0">
              <a:solidFill>
                <a:schemeClr val="bg1"/>
              </a:solidFill>
            </a:endParaRPr>
          </a:p>
        </p:txBody>
      </p:sp>
      <p:sp>
        <p:nvSpPr>
          <p:cNvPr id="11" name="Kuvaselite-ellipsi 10"/>
          <p:cNvSpPr/>
          <p:nvPr/>
        </p:nvSpPr>
        <p:spPr>
          <a:xfrm>
            <a:off x="609600" y="1939846"/>
            <a:ext cx="2513251" cy="882935"/>
          </a:xfrm>
          <a:prstGeom prst="wedgeEllipseCallout">
            <a:avLst>
              <a:gd name="adj1" fmla="val 48049"/>
              <a:gd name="adj2" fmla="val 8174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”Omin voimin työmarkkinoille </a:t>
            </a:r>
            <a:r>
              <a:rPr lang="fi-FI" sz="1100" i="1" dirty="0" smtClean="0">
                <a:solidFill>
                  <a:schemeClr val="bg1"/>
                </a:solidFill>
              </a:rPr>
              <a:t/>
            </a:r>
            <a:br>
              <a:rPr lang="fi-FI" sz="1100" i="1" dirty="0" smtClean="0">
                <a:solidFill>
                  <a:schemeClr val="bg1"/>
                </a:solidFill>
              </a:rPr>
            </a:br>
            <a:r>
              <a:rPr lang="fi-FI" sz="1100" i="1" dirty="0" smtClean="0">
                <a:solidFill>
                  <a:schemeClr val="bg1"/>
                </a:solidFill>
              </a:rPr>
              <a:t>-kurssi </a:t>
            </a:r>
            <a:r>
              <a:rPr lang="fi-FI" sz="1100" i="1" dirty="0">
                <a:solidFill>
                  <a:schemeClr val="bg1"/>
                </a:solidFill>
              </a:rPr>
              <a:t>työvoimahallinnon järjestämä” </a:t>
            </a:r>
            <a:endParaRPr lang="fi-FI" sz="1100" i="1" dirty="0" smtClean="0">
              <a:solidFill>
                <a:schemeClr val="bg1"/>
              </a:solidFill>
            </a:endParaRPr>
          </a:p>
          <a:p>
            <a:pPr algn="ctr"/>
            <a:r>
              <a:rPr lang="fi-FI" sz="1100" i="1" dirty="0" smtClean="0">
                <a:solidFill>
                  <a:schemeClr val="bg1"/>
                </a:solidFill>
              </a:rPr>
              <a:t>LÄHIHOITAJA</a:t>
            </a:r>
            <a:endParaRPr lang="fi-FI" sz="1100" i="1" dirty="0">
              <a:solidFill>
                <a:schemeClr val="bg1"/>
              </a:solidFill>
            </a:endParaRPr>
          </a:p>
        </p:txBody>
      </p:sp>
      <p:sp>
        <p:nvSpPr>
          <p:cNvPr id="12" name="Kuvaselite-ellipsi 11"/>
          <p:cNvSpPr/>
          <p:nvPr/>
        </p:nvSpPr>
        <p:spPr>
          <a:xfrm>
            <a:off x="3450629" y="1439694"/>
            <a:ext cx="2133693" cy="1277554"/>
          </a:xfrm>
          <a:prstGeom prst="wedgeEllipseCallout">
            <a:avLst>
              <a:gd name="adj1" fmla="val 34033"/>
              <a:gd name="adj2" fmla="val 631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300" i="1" dirty="0">
                <a:solidFill>
                  <a:schemeClr val="bg1"/>
                </a:solidFill>
              </a:rPr>
              <a:t>”Vakuutusyhtiön uravalmentaja löysi minulle sopivan koulun” </a:t>
            </a:r>
            <a:endParaRPr lang="fi-FI" sz="1300" i="1" dirty="0" smtClean="0">
              <a:solidFill>
                <a:schemeClr val="bg1"/>
              </a:solidFill>
            </a:endParaRPr>
          </a:p>
          <a:p>
            <a:pPr algn="ctr"/>
            <a:r>
              <a:rPr lang="fi-FI" sz="1300" i="1" dirty="0" smtClean="0">
                <a:solidFill>
                  <a:schemeClr val="bg1"/>
                </a:solidFill>
              </a:rPr>
              <a:t>MYYJÄ</a:t>
            </a:r>
            <a:endParaRPr lang="fi-FI" sz="1300" i="1" dirty="0">
              <a:solidFill>
                <a:schemeClr val="bg1"/>
              </a:solidFill>
            </a:endParaRPr>
          </a:p>
        </p:txBody>
      </p:sp>
      <p:sp>
        <p:nvSpPr>
          <p:cNvPr id="15" name="Kuvaselite-ellipsi 14"/>
          <p:cNvSpPr/>
          <p:nvPr/>
        </p:nvSpPr>
        <p:spPr>
          <a:xfrm>
            <a:off x="2800201" y="4868470"/>
            <a:ext cx="2144650" cy="768085"/>
          </a:xfrm>
          <a:prstGeom prst="wedgeEllipseCallout">
            <a:avLst>
              <a:gd name="adj1" fmla="val 35323"/>
              <a:gd name="adj2" fmla="val -600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”Eläkeyhtiön kautta väylä työtehoseuraan” </a:t>
            </a:r>
            <a:endParaRPr lang="fi-FI" sz="1200" i="1" dirty="0" smtClean="0">
              <a:solidFill>
                <a:schemeClr val="bg1"/>
              </a:solidFill>
            </a:endParaRPr>
          </a:p>
          <a:p>
            <a:pPr algn="ctr"/>
            <a:r>
              <a:rPr lang="fi-FI" sz="1200" i="1" dirty="0" smtClean="0">
                <a:solidFill>
                  <a:schemeClr val="bg1"/>
                </a:solidFill>
              </a:rPr>
              <a:t>PIENKONEASENTAJA</a:t>
            </a:r>
            <a:endParaRPr lang="fi-FI" sz="1200" i="1" dirty="0">
              <a:solidFill>
                <a:schemeClr val="bg1"/>
              </a:solidFill>
            </a:endParaRPr>
          </a:p>
        </p:txBody>
      </p:sp>
      <p:sp>
        <p:nvSpPr>
          <p:cNvPr id="24" name="Kuvaselite-ellipsi 23"/>
          <p:cNvSpPr/>
          <p:nvPr/>
        </p:nvSpPr>
        <p:spPr>
          <a:xfrm>
            <a:off x="6519422" y="1999281"/>
            <a:ext cx="2678662" cy="1233017"/>
          </a:xfrm>
          <a:prstGeom prst="wedgeEllipseCallout">
            <a:avLst>
              <a:gd name="adj1" fmla="val -55260"/>
              <a:gd name="adj2" fmla="val 3405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”Työvoimatoimiston työnhakuvalmentaja ehdotti minulle koulua, jossa oli myös itse opettajana” </a:t>
            </a:r>
            <a:endParaRPr lang="fi-FI" sz="1200" i="1" dirty="0" smtClean="0">
              <a:solidFill>
                <a:schemeClr val="bg1"/>
              </a:solidFill>
            </a:endParaRPr>
          </a:p>
          <a:p>
            <a:pPr algn="ctr"/>
            <a:r>
              <a:rPr lang="fi-FI" sz="1200" i="1" dirty="0" smtClean="0">
                <a:solidFill>
                  <a:schemeClr val="bg1"/>
                </a:solidFill>
              </a:rPr>
              <a:t>TIETOKONEASENTAJA</a:t>
            </a:r>
            <a:endParaRPr lang="fi-FI" sz="1200" i="1" dirty="0">
              <a:solidFill>
                <a:schemeClr val="bg1"/>
              </a:solidFill>
            </a:endParaRPr>
          </a:p>
        </p:txBody>
      </p:sp>
      <p:sp>
        <p:nvSpPr>
          <p:cNvPr id="26" name="Kuvaselite-ellipsi 25"/>
          <p:cNvSpPr/>
          <p:nvPr/>
        </p:nvSpPr>
        <p:spPr>
          <a:xfrm>
            <a:off x="6519422" y="3910152"/>
            <a:ext cx="2158969" cy="1340809"/>
          </a:xfrm>
          <a:prstGeom prst="wedgeEllipseCallout">
            <a:avLst>
              <a:gd name="adj1" fmla="val -55486"/>
              <a:gd name="adj2" fmla="val -4793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”Työvoimatoimistossa esiteltiin eri vaihtoehtoja ja 2 viikon kokeilujaksolla sain päättää mihin koulutukseen haen” </a:t>
            </a:r>
            <a:endParaRPr lang="fi-FI" sz="1100" i="1" dirty="0" smtClean="0">
              <a:solidFill>
                <a:schemeClr val="bg1"/>
              </a:solidFill>
            </a:endParaRPr>
          </a:p>
          <a:p>
            <a:pPr algn="ctr"/>
            <a:r>
              <a:rPr lang="fi-FI" sz="1100" i="1" dirty="0" smtClean="0">
                <a:solidFill>
                  <a:schemeClr val="bg1"/>
                </a:solidFill>
              </a:rPr>
              <a:t>KONEASENTAJA</a:t>
            </a:r>
            <a:endParaRPr lang="fi-FI" sz="1100" i="1" dirty="0">
              <a:solidFill>
                <a:schemeClr val="bg1"/>
              </a:solidFill>
            </a:endParaRPr>
          </a:p>
        </p:txBody>
      </p:sp>
      <p:sp>
        <p:nvSpPr>
          <p:cNvPr id="3" name="Pyöristetty suorakulmio 2"/>
          <p:cNvSpPr/>
          <p:nvPr/>
        </p:nvSpPr>
        <p:spPr>
          <a:xfrm>
            <a:off x="3699796" y="3112851"/>
            <a:ext cx="2224349" cy="10209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Valmentaja/valmen-nuspalvelu</a:t>
            </a:r>
            <a:r>
              <a:rPr lang="fi-FI" dirty="0" smtClean="0"/>
              <a:t> käytettävissä</a:t>
            </a:r>
            <a:endParaRPr lang="fi-FI" dirty="0"/>
          </a:p>
        </p:txBody>
      </p:sp>
      <p:sp>
        <p:nvSpPr>
          <p:cNvPr id="4" name="Suorakulmio 3"/>
          <p:cNvSpPr/>
          <p:nvPr/>
        </p:nvSpPr>
        <p:spPr>
          <a:xfrm>
            <a:off x="694175" y="6335948"/>
            <a:ext cx="2013625" cy="2918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1. TERVEYS</a:t>
            </a:r>
            <a:endParaRPr lang="fi-FI" dirty="0"/>
          </a:p>
        </p:txBody>
      </p:sp>
      <p:sp>
        <p:nvSpPr>
          <p:cNvPr id="29" name="Suorakulmio 28"/>
          <p:cNvSpPr/>
          <p:nvPr/>
        </p:nvSpPr>
        <p:spPr>
          <a:xfrm>
            <a:off x="5087565" y="6358645"/>
            <a:ext cx="2013625" cy="29183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3. TYÖTTÖMYYS</a:t>
            </a:r>
            <a:endParaRPr lang="fi-FI" dirty="0"/>
          </a:p>
        </p:txBody>
      </p:sp>
      <p:sp>
        <p:nvSpPr>
          <p:cNvPr id="30" name="Suorakulmio 29"/>
          <p:cNvSpPr/>
          <p:nvPr/>
        </p:nvSpPr>
        <p:spPr>
          <a:xfrm>
            <a:off x="2957614" y="6355403"/>
            <a:ext cx="2013625" cy="2918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2. OMA HALU</a:t>
            </a:r>
            <a:endParaRPr lang="fi-FI" dirty="0"/>
          </a:p>
        </p:txBody>
      </p:sp>
    </p:spTree>
    <p:extLst>
      <p:ext uri="{BB962C8B-B14F-4D97-AF65-F5344CB8AC3E}">
        <p14:creationId xmlns:p14="http://schemas.microsoft.com/office/powerpoint/2010/main" val="798835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Tiedonhakukanavat</a:t>
            </a:r>
            <a:endParaRPr lang="fi-FI" dirty="0"/>
          </a:p>
        </p:txBody>
      </p:sp>
      <p:sp>
        <p:nvSpPr>
          <p:cNvPr id="7" name="Kuvaselite-ellipsi 6"/>
          <p:cNvSpPr/>
          <p:nvPr/>
        </p:nvSpPr>
        <p:spPr>
          <a:xfrm>
            <a:off x="4884994" y="1334962"/>
            <a:ext cx="1701616" cy="1019724"/>
          </a:xfrm>
          <a:prstGeom prst="wedgeEllipseCallout">
            <a:avLst>
              <a:gd name="adj1" fmla="val -66751"/>
              <a:gd name="adj2" fmla="val 8176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300" i="1" dirty="0">
                <a:solidFill>
                  <a:schemeClr val="bg1"/>
                </a:solidFill>
              </a:rPr>
              <a:t>”Kuulin kaverin kaverilta ja </a:t>
            </a:r>
            <a:r>
              <a:rPr lang="fi-FI" sz="1300" i="1" dirty="0" err="1" smtClean="0">
                <a:solidFill>
                  <a:schemeClr val="bg1"/>
                </a:solidFill>
              </a:rPr>
              <a:t>googlasin</a:t>
            </a:r>
            <a:r>
              <a:rPr lang="fi-FI" sz="1300" i="1" dirty="0" smtClean="0">
                <a:solidFill>
                  <a:schemeClr val="bg1"/>
                </a:solidFill>
              </a:rPr>
              <a:t>.” </a:t>
            </a:r>
          </a:p>
          <a:p>
            <a:pPr algn="ctr"/>
            <a:r>
              <a:rPr lang="fi-FI" sz="1300" i="1" dirty="0" smtClean="0">
                <a:solidFill>
                  <a:schemeClr val="bg1"/>
                </a:solidFill>
              </a:rPr>
              <a:t>ISÄNNÖITSIJÄ</a:t>
            </a:r>
            <a:endParaRPr lang="fi-FI" sz="1300" i="1" dirty="0">
              <a:solidFill>
                <a:schemeClr val="bg1"/>
              </a:solidFill>
            </a:endParaRPr>
          </a:p>
        </p:txBody>
      </p:sp>
      <p:sp>
        <p:nvSpPr>
          <p:cNvPr id="16" name="Kuvaselite-ellipsi 15"/>
          <p:cNvSpPr/>
          <p:nvPr/>
        </p:nvSpPr>
        <p:spPr>
          <a:xfrm>
            <a:off x="3044775" y="4765729"/>
            <a:ext cx="3181382" cy="1165682"/>
          </a:xfrm>
          <a:prstGeom prst="wedgeEllipseCallout">
            <a:avLst>
              <a:gd name="adj1" fmla="val 8281"/>
              <a:gd name="adj2" fmla="val -8021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a:t>
            </a:r>
            <a:r>
              <a:rPr lang="en-GB" sz="1100" i="1" dirty="0" err="1">
                <a:solidFill>
                  <a:schemeClr val="bg1"/>
                </a:solidFill>
              </a:rPr>
              <a:t>Soittelin</a:t>
            </a:r>
            <a:r>
              <a:rPr lang="en-GB" sz="1100" i="1" dirty="0">
                <a:solidFill>
                  <a:schemeClr val="bg1"/>
                </a:solidFill>
              </a:rPr>
              <a:t> </a:t>
            </a:r>
            <a:r>
              <a:rPr lang="en-GB" sz="1100" i="1" dirty="0" err="1">
                <a:solidFill>
                  <a:schemeClr val="bg1"/>
                </a:solidFill>
              </a:rPr>
              <a:t>lehti-ilmoitusten</a:t>
            </a:r>
            <a:r>
              <a:rPr lang="en-GB" sz="1100" i="1" dirty="0">
                <a:solidFill>
                  <a:schemeClr val="bg1"/>
                </a:solidFill>
              </a:rPr>
              <a:t> </a:t>
            </a:r>
            <a:r>
              <a:rPr lang="en-GB" sz="1100" i="1" dirty="0" err="1">
                <a:solidFill>
                  <a:schemeClr val="bg1"/>
                </a:solidFill>
              </a:rPr>
              <a:t>perusteella</a:t>
            </a:r>
            <a:r>
              <a:rPr lang="en-GB" sz="1100" i="1" dirty="0">
                <a:solidFill>
                  <a:schemeClr val="bg1"/>
                </a:solidFill>
              </a:rPr>
              <a:t> </a:t>
            </a:r>
            <a:r>
              <a:rPr lang="en-GB" sz="1100" i="1" dirty="0" err="1" smtClean="0">
                <a:solidFill>
                  <a:schemeClr val="bg1"/>
                </a:solidFill>
              </a:rPr>
              <a:t>ilmoituksissa</a:t>
            </a:r>
            <a:r>
              <a:rPr lang="en-GB" sz="1100" i="1" dirty="0" smtClean="0">
                <a:solidFill>
                  <a:schemeClr val="bg1"/>
                </a:solidFill>
              </a:rPr>
              <a:t> </a:t>
            </a:r>
            <a:r>
              <a:rPr lang="en-GB" sz="1100" i="1" dirty="0" err="1">
                <a:solidFill>
                  <a:schemeClr val="bg1"/>
                </a:solidFill>
              </a:rPr>
              <a:t>mainituille</a:t>
            </a:r>
            <a:r>
              <a:rPr lang="en-GB" sz="1100" i="1" dirty="0">
                <a:solidFill>
                  <a:schemeClr val="bg1"/>
                </a:solidFill>
              </a:rPr>
              <a:t> </a:t>
            </a:r>
            <a:r>
              <a:rPr lang="en-GB" sz="1100" i="1" dirty="0" err="1">
                <a:solidFill>
                  <a:schemeClr val="bg1"/>
                </a:solidFill>
              </a:rPr>
              <a:t>yhteyshenkilöille</a:t>
            </a:r>
            <a:r>
              <a:rPr lang="en-GB" sz="1100" i="1" dirty="0">
                <a:solidFill>
                  <a:schemeClr val="bg1"/>
                </a:solidFill>
              </a:rPr>
              <a:t> </a:t>
            </a:r>
            <a:r>
              <a:rPr lang="en-GB" sz="1100" i="1" dirty="0" err="1">
                <a:solidFill>
                  <a:schemeClr val="bg1"/>
                </a:solidFill>
              </a:rPr>
              <a:t>aikuiskoulutus-paikkoihin</a:t>
            </a:r>
            <a:r>
              <a:rPr lang="en-GB" sz="1100" i="1" dirty="0">
                <a:solidFill>
                  <a:schemeClr val="bg1"/>
                </a:solidFill>
              </a:rPr>
              <a:t>.” </a:t>
            </a:r>
            <a:r>
              <a:rPr lang="en-GB" sz="1100" i="1" dirty="0" smtClean="0">
                <a:solidFill>
                  <a:schemeClr val="bg1"/>
                </a:solidFill>
              </a:rPr>
              <a:t/>
            </a:r>
            <a:br>
              <a:rPr lang="en-GB" sz="1100" i="1" dirty="0" smtClean="0">
                <a:solidFill>
                  <a:schemeClr val="bg1"/>
                </a:solidFill>
              </a:rPr>
            </a:br>
            <a:r>
              <a:rPr lang="en-GB" sz="1100" i="1" dirty="0" smtClean="0">
                <a:solidFill>
                  <a:schemeClr val="bg1"/>
                </a:solidFill>
              </a:rPr>
              <a:t>KIINTEISTÖNHOITAJA</a:t>
            </a:r>
            <a:endParaRPr lang="en-GB" sz="1100" i="1" dirty="0">
              <a:solidFill>
                <a:schemeClr val="bg1"/>
              </a:solidFill>
            </a:endParaRPr>
          </a:p>
        </p:txBody>
      </p:sp>
      <p:sp>
        <p:nvSpPr>
          <p:cNvPr id="19" name="Kuvaselite-ellipsi 18"/>
          <p:cNvSpPr/>
          <p:nvPr/>
        </p:nvSpPr>
        <p:spPr>
          <a:xfrm>
            <a:off x="6846725" y="3632290"/>
            <a:ext cx="2158969" cy="803523"/>
          </a:xfrm>
          <a:prstGeom prst="wedgeEllipseCallout">
            <a:avLst>
              <a:gd name="adj1" fmla="val -67489"/>
              <a:gd name="adj2" fmla="val -2759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a:t>
            </a:r>
            <a:r>
              <a:rPr lang="fi-FI" sz="1200" i="1" dirty="0" err="1">
                <a:solidFill>
                  <a:schemeClr val="bg1"/>
                </a:solidFill>
              </a:rPr>
              <a:t>TE-toimiston</a:t>
            </a:r>
            <a:r>
              <a:rPr lang="fi-FI" sz="1200" i="1" dirty="0">
                <a:solidFill>
                  <a:schemeClr val="bg1"/>
                </a:solidFill>
              </a:rPr>
              <a:t> sivuilta löytyi </a:t>
            </a:r>
            <a:r>
              <a:rPr lang="fi-FI" sz="1200" i="1" dirty="0" smtClean="0">
                <a:solidFill>
                  <a:schemeClr val="bg1"/>
                </a:solidFill>
              </a:rPr>
              <a:t>vaihtoehto.”</a:t>
            </a:r>
          </a:p>
          <a:p>
            <a:pPr algn="ctr"/>
            <a:r>
              <a:rPr lang="fi-FI" sz="1200" i="1" dirty="0" smtClean="0">
                <a:solidFill>
                  <a:schemeClr val="bg1"/>
                </a:solidFill>
              </a:rPr>
              <a:t>ISÄNNÖITSIJÄ</a:t>
            </a:r>
            <a:endParaRPr lang="fi-FI" sz="1200" i="1" dirty="0">
              <a:solidFill>
                <a:schemeClr val="bg1"/>
              </a:solidFill>
            </a:endParaRPr>
          </a:p>
        </p:txBody>
      </p:sp>
      <p:sp>
        <p:nvSpPr>
          <p:cNvPr id="21" name="Kuvaselite-ellipsi 20"/>
          <p:cNvSpPr/>
          <p:nvPr/>
        </p:nvSpPr>
        <p:spPr>
          <a:xfrm>
            <a:off x="700177" y="1749082"/>
            <a:ext cx="2437669" cy="1014585"/>
          </a:xfrm>
          <a:prstGeom prst="wedgeEllipseCallout">
            <a:avLst>
              <a:gd name="adj1" fmla="val 44302"/>
              <a:gd name="adj2" fmla="val 6145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”Tiesin koulun jo entuudestaan, varmistin Googlella että jos olisi löytynyt muu </a:t>
            </a:r>
            <a:r>
              <a:rPr lang="fi-FI" sz="1100" i="1" dirty="0" smtClean="0">
                <a:solidFill>
                  <a:schemeClr val="bg1"/>
                </a:solidFill>
              </a:rPr>
              <a:t>vaihtoehto.” </a:t>
            </a:r>
          </a:p>
          <a:p>
            <a:pPr algn="ctr"/>
            <a:r>
              <a:rPr lang="fi-FI" sz="1100" i="1" dirty="0" smtClean="0">
                <a:solidFill>
                  <a:schemeClr val="bg1"/>
                </a:solidFill>
              </a:rPr>
              <a:t>AJO-OPETTAJA</a:t>
            </a:r>
            <a:endParaRPr lang="fi-FI" sz="1100" i="1" dirty="0">
              <a:solidFill>
                <a:schemeClr val="bg1"/>
              </a:solidFill>
            </a:endParaRPr>
          </a:p>
        </p:txBody>
      </p:sp>
      <p:sp>
        <p:nvSpPr>
          <p:cNvPr id="22" name="Kuvaselite-ellipsi 21"/>
          <p:cNvSpPr/>
          <p:nvPr/>
        </p:nvSpPr>
        <p:spPr>
          <a:xfrm>
            <a:off x="7286017" y="2681207"/>
            <a:ext cx="2002715" cy="665107"/>
          </a:xfrm>
          <a:prstGeom prst="wedgeEllipseCallout">
            <a:avLst>
              <a:gd name="adj1" fmla="val -95417"/>
              <a:gd name="adj2" fmla="val 499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”Lehdessä oli </a:t>
            </a:r>
            <a:r>
              <a:rPr lang="fi-FI" sz="1200" i="1" dirty="0" smtClean="0">
                <a:solidFill>
                  <a:schemeClr val="bg1"/>
                </a:solidFill>
              </a:rPr>
              <a:t>ilmoitus.” </a:t>
            </a:r>
          </a:p>
          <a:p>
            <a:pPr algn="ctr"/>
            <a:r>
              <a:rPr lang="fi-FI" sz="1200" i="1" dirty="0" smtClean="0">
                <a:solidFill>
                  <a:schemeClr val="bg1"/>
                </a:solidFill>
              </a:rPr>
              <a:t>LÄHIHOITAJA</a:t>
            </a:r>
            <a:endParaRPr lang="fi-FI" sz="1200" i="1" dirty="0">
              <a:solidFill>
                <a:schemeClr val="bg1"/>
              </a:solidFill>
            </a:endParaRPr>
          </a:p>
        </p:txBody>
      </p:sp>
      <p:sp>
        <p:nvSpPr>
          <p:cNvPr id="27" name="Kuvaselite-ellipsi 26"/>
          <p:cNvSpPr/>
          <p:nvPr/>
        </p:nvSpPr>
        <p:spPr>
          <a:xfrm>
            <a:off x="362980" y="3802623"/>
            <a:ext cx="2574791" cy="864097"/>
          </a:xfrm>
          <a:prstGeom prst="wedgeEllipseCallout">
            <a:avLst>
              <a:gd name="adj1" fmla="val 65853"/>
              <a:gd name="adj2" fmla="val -7289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”Selvitin Googlen avulla eri vaihtoehtoja ja valitsin </a:t>
            </a:r>
            <a:r>
              <a:rPr lang="fi-FI" sz="1100" i="1" dirty="0" err="1">
                <a:solidFill>
                  <a:schemeClr val="bg1"/>
                </a:solidFill>
              </a:rPr>
              <a:t>Omnian</a:t>
            </a:r>
            <a:r>
              <a:rPr lang="fi-FI" sz="1100" i="1" dirty="0">
                <a:solidFill>
                  <a:schemeClr val="bg1"/>
                </a:solidFill>
              </a:rPr>
              <a:t>, koska se oli lähinnä </a:t>
            </a:r>
            <a:r>
              <a:rPr lang="fi-FI" sz="1100" i="1" dirty="0" smtClean="0">
                <a:solidFill>
                  <a:schemeClr val="bg1"/>
                </a:solidFill>
              </a:rPr>
              <a:t>kotia.” </a:t>
            </a:r>
          </a:p>
          <a:p>
            <a:pPr algn="ctr"/>
            <a:r>
              <a:rPr lang="fi-FI" sz="1100" i="1" dirty="0" smtClean="0">
                <a:solidFill>
                  <a:schemeClr val="bg1"/>
                </a:solidFill>
              </a:rPr>
              <a:t>LÄHIHOITAJA</a:t>
            </a:r>
            <a:endParaRPr lang="fi-FI" sz="1100" i="1" dirty="0">
              <a:solidFill>
                <a:schemeClr val="bg1"/>
              </a:solidFill>
            </a:endParaRPr>
          </a:p>
        </p:txBody>
      </p:sp>
      <p:sp>
        <p:nvSpPr>
          <p:cNvPr id="23" name="Pyöristetty suorakulmio 22"/>
          <p:cNvSpPr/>
          <p:nvPr/>
        </p:nvSpPr>
        <p:spPr>
          <a:xfrm>
            <a:off x="3699796" y="3112851"/>
            <a:ext cx="2224349" cy="10209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Median/verkko-sivujen kautta</a:t>
            </a:r>
            <a:endParaRPr lang="fi-FI" dirty="0"/>
          </a:p>
        </p:txBody>
      </p:sp>
      <p:sp>
        <p:nvSpPr>
          <p:cNvPr id="29" name="Kuvaselite-ellipsi 28"/>
          <p:cNvSpPr/>
          <p:nvPr/>
        </p:nvSpPr>
        <p:spPr>
          <a:xfrm>
            <a:off x="6846725" y="4666720"/>
            <a:ext cx="2083266" cy="965596"/>
          </a:xfrm>
          <a:prstGeom prst="wedgeEllipseCallout">
            <a:avLst>
              <a:gd name="adj1" fmla="val -84632"/>
              <a:gd name="adj2" fmla="val -4580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smtClean="0">
                <a:solidFill>
                  <a:schemeClr val="bg1"/>
                </a:solidFill>
              </a:rPr>
              <a:t>”Netistä </a:t>
            </a:r>
            <a:r>
              <a:rPr lang="fi-FI" sz="1200" i="1" dirty="0" err="1" smtClean="0">
                <a:solidFill>
                  <a:schemeClr val="bg1"/>
                </a:solidFill>
              </a:rPr>
              <a:t>googlaamalla</a:t>
            </a:r>
            <a:r>
              <a:rPr lang="fi-FI" sz="1200" i="1" dirty="0" smtClean="0">
                <a:solidFill>
                  <a:schemeClr val="bg1"/>
                </a:solidFill>
              </a:rPr>
              <a:t> </a:t>
            </a:r>
            <a:r>
              <a:rPr lang="fi-FI" sz="1200" i="1" dirty="0" err="1" smtClean="0">
                <a:solidFill>
                  <a:schemeClr val="bg1"/>
                </a:solidFill>
              </a:rPr>
              <a:t>oppilaistosten</a:t>
            </a:r>
            <a:r>
              <a:rPr lang="fi-FI" sz="1200" i="1" dirty="0" smtClean="0">
                <a:solidFill>
                  <a:schemeClr val="bg1"/>
                </a:solidFill>
              </a:rPr>
              <a:t> sivuilta.” LÄHIHOITAJA</a:t>
            </a:r>
            <a:endParaRPr lang="fi-FI" sz="1200" i="1" dirty="0">
              <a:solidFill>
                <a:schemeClr val="bg1"/>
              </a:solidFill>
            </a:endParaRPr>
          </a:p>
        </p:txBody>
      </p:sp>
    </p:spTree>
    <p:extLst>
      <p:ext uri="{BB962C8B-B14F-4D97-AF65-F5344CB8AC3E}">
        <p14:creationId xmlns:p14="http://schemas.microsoft.com/office/powerpoint/2010/main" val="1365957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p:cNvSpPr txBox="1"/>
          <p:nvPr/>
        </p:nvSpPr>
        <p:spPr>
          <a:xfrm>
            <a:off x="1593748" y="1208406"/>
            <a:ext cx="6731781" cy="369332"/>
          </a:xfrm>
          <a:prstGeom prst="rect">
            <a:avLst/>
          </a:prstGeom>
          <a:solidFill>
            <a:schemeClr val="accent3"/>
          </a:solidFill>
          <a:ln>
            <a:solidFill>
              <a:srgbClr val="BB0441"/>
            </a:solidFill>
          </a:ln>
        </p:spPr>
        <p:txBody>
          <a:bodyPr wrap="square" rtlCol="0">
            <a:spAutoFit/>
          </a:bodyPr>
          <a:lstStyle/>
          <a:p>
            <a:pPr algn="ctr"/>
            <a:r>
              <a:rPr lang="fi-FI" dirty="0" smtClean="0">
                <a:solidFill>
                  <a:schemeClr val="bg1"/>
                </a:solidFill>
              </a:rPr>
              <a:t>Tutkimuksen tavoitteet ja </a:t>
            </a:r>
            <a:r>
              <a:rPr lang="fi-FI" dirty="0">
                <a:solidFill>
                  <a:schemeClr val="bg1"/>
                </a:solidFill>
              </a:rPr>
              <a:t>toteutus, </a:t>
            </a:r>
            <a:r>
              <a:rPr lang="fi-FI" dirty="0" smtClean="0">
                <a:solidFill>
                  <a:schemeClr val="bg1"/>
                </a:solidFill>
              </a:rPr>
              <a:t>haastateltavien taustatiedot</a:t>
            </a:r>
            <a:endParaRPr lang="fi-FI" dirty="0">
              <a:solidFill>
                <a:schemeClr val="bg1"/>
              </a:solidFill>
            </a:endParaRPr>
          </a:p>
        </p:txBody>
      </p:sp>
      <p:sp>
        <p:nvSpPr>
          <p:cNvPr id="6" name="Tekstiruutu 5"/>
          <p:cNvSpPr txBox="1"/>
          <p:nvPr/>
        </p:nvSpPr>
        <p:spPr>
          <a:xfrm>
            <a:off x="1593748" y="1697937"/>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Motiivi ammatinvaihtoon</a:t>
            </a:r>
            <a:endParaRPr lang="fi-FI" dirty="0">
              <a:solidFill>
                <a:schemeClr val="bg1"/>
              </a:solidFill>
            </a:endParaRPr>
          </a:p>
        </p:txBody>
      </p:sp>
      <p:sp>
        <p:nvSpPr>
          <p:cNvPr id="7" name="Tekstiruutu 6"/>
          <p:cNvSpPr txBox="1"/>
          <p:nvPr/>
        </p:nvSpPr>
        <p:spPr>
          <a:xfrm>
            <a:off x="1593748" y="2187468"/>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a:solidFill>
                  <a:schemeClr val="bg1"/>
                </a:solidFill>
              </a:rPr>
              <a:t>Tiedonhakukanavat ja ammatinvaihdon valmennus</a:t>
            </a:r>
          </a:p>
        </p:txBody>
      </p:sp>
      <p:sp>
        <p:nvSpPr>
          <p:cNvPr id="8" name="Tekstiruutu 7"/>
          <p:cNvSpPr txBox="1"/>
          <p:nvPr/>
        </p:nvSpPr>
        <p:spPr>
          <a:xfrm>
            <a:off x="1593748" y="2676999"/>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a:solidFill>
                  <a:schemeClr val="bg1"/>
                </a:solidFill>
              </a:rPr>
              <a:t>Opiskeluun haku</a:t>
            </a:r>
          </a:p>
        </p:txBody>
      </p:sp>
      <p:sp>
        <p:nvSpPr>
          <p:cNvPr id="9" name="Tekstiruutu 8"/>
          <p:cNvSpPr txBox="1"/>
          <p:nvPr/>
        </p:nvSpPr>
        <p:spPr>
          <a:xfrm>
            <a:off x="1593748" y="3656061"/>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Opiskelu, opiskelutaidot, motivaatio ja verkottuminen</a:t>
            </a:r>
            <a:endParaRPr lang="fi-FI" dirty="0">
              <a:solidFill>
                <a:schemeClr val="bg1"/>
              </a:solidFill>
            </a:endParaRPr>
          </a:p>
        </p:txBody>
      </p:sp>
      <p:sp>
        <p:nvSpPr>
          <p:cNvPr id="10" name="Tekstiruutu 9"/>
          <p:cNvSpPr txBox="1"/>
          <p:nvPr/>
        </p:nvSpPr>
        <p:spPr>
          <a:xfrm>
            <a:off x="1593748" y="3166530"/>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Rahoitus</a:t>
            </a:r>
            <a:endParaRPr lang="fi-FI" dirty="0">
              <a:solidFill>
                <a:schemeClr val="bg1"/>
              </a:solidFill>
            </a:endParaRPr>
          </a:p>
        </p:txBody>
      </p:sp>
      <p:sp>
        <p:nvSpPr>
          <p:cNvPr id="11" name="Tekstiruutu 10"/>
          <p:cNvSpPr txBox="1"/>
          <p:nvPr/>
        </p:nvSpPr>
        <p:spPr>
          <a:xfrm>
            <a:off x="1593748" y="4145592"/>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Työnhaku ja ammatti-identiteetti</a:t>
            </a:r>
            <a:endParaRPr lang="fi-FI" dirty="0">
              <a:solidFill>
                <a:schemeClr val="bg1"/>
              </a:solidFill>
            </a:endParaRPr>
          </a:p>
        </p:txBody>
      </p:sp>
      <p:sp>
        <p:nvSpPr>
          <p:cNvPr id="13" name="Tekstiruutu 12"/>
          <p:cNvSpPr txBox="1"/>
          <p:nvPr/>
        </p:nvSpPr>
        <p:spPr>
          <a:xfrm>
            <a:off x="1593748" y="5124654"/>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Johtopäätökset</a:t>
            </a:r>
            <a:endParaRPr lang="fi-FI" dirty="0">
              <a:solidFill>
                <a:schemeClr val="bg1"/>
              </a:solidFill>
            </a:endParaRPr>
          </a:p>
        </p:txBody>
      </p:sp>
      <p:sp>
        <p:nvSpPr>
          <p:cNvPr id="14" name="Tekstiruutu 13"/>
          <p:cNvSpPr txBox="1"/>
          <p:nvPr/>
        </p:nvSpPr>
        <p:spPr>
          <a:xfrm>
            <a:off x="1593748" y="5614185"/>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Uuteen ammattiin -polut</a:t>
            </a:r>
            <a:endParaRPr lang="fi-FI" dirty="0">
              <a:solidFill>
                <a:schemeClr val="bg1"/>
              </a:solidFill>
            </a:endParaRPr>
          </a:p>
        </p:txBody>
      </p:sp>
      <p:sp>
        <p:nvSpPr>
          <p:cNvPr id="15" name="Tekstiruutu 14"/>
          <p:cNvSpPr txBox="1"/>
          <p:nvPr/>
        </p:nvSpPr>
        <p:spPr>
          <a:xfrm>
            <a:off x="1593748" y="4635123"/>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Ammatti-identiteetin löytyminen</a:t>
            </a:r>
            <a:endParaRPr lang="fi-FI" dirty="0">
              <a:solidFill>
                <a:schemeClr val="bg1"/>
              </a:solidFill>
            </a:endParaRPr>
          </a:p>
        </p:txBody>
      </p:sp>
      <p:sp>
        <p:nvSpPr>
          <p:cNvPr id="17" name="Otsikko 1"/>
          <p:cNvSpPr>
            <a:spLocks noGrp="1"/>
          </p:cNvSpPr>
          <p:nvPr>
            <p:ph type="title"/>
          </p:nvPr>
        </p:nvSpPr>
        <p:spPr>
          <a:xfrm>
            <a:off x="495300" y="274638"/>
            <a:ext cx="8915400" cy="1143000"/>
          </a:xfrm>
        </p:spPr>
        <p:txBody>
          <a:bodyPr/>
          <a:lstStyle/>
          <a:p>
            <a:r>
              <a:rPr lang="fi-FI" dirty="0" smtClean="0"/>
              <a:t>Sisällysluettelo</a:t>
            </a:r>
            <a:endParaRPr lang="fi-FI" dirty="0"/>
          </a:p>
        </p:txBody>
      </p:sp>
    </p:spTree>
    <p:extLst>
      <p:ext uri="{BB962C8B-B14F-4D97-AF65-F5344CB8AC3E}">
        <p14:creationId xmlns:p14="http://schemas.microsoft.com/office/powerpoint/2010/main" val="4197729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Tiedonhakukanavat</a:t>
            </a:r>
            <a:endParaRPr lang="fi-FI" dirty="0"/>
          </a:p>
        </p:txBody>
      </p:sp>
      <p:sp>
        <p:nvSpPr>
          <p:cNvPr id="13" name="Kuvaselite-ellipsi 12"/>
          <p:cNvSpPr/>
          <p:nvPr/>
        </p:nvSpPr>
        <p:spPr>
          <a:xfrm>
            <a:off x="1742892" y="1871969"/>
            <a:ext cx="2090369" cy="864095"/>
          </a:xfrm>
          <a:prstGeom prst="wedgeEllipseCallout">
            <a:avLst>
              <a:gd name="adj1" fmla="val 80852"/>
              <a:gd name="adj2" fmla="val 6229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”Työnantaja löysi minulle koulutuspaikan (oppisopimus</a:t>
            </a:r>
            <a:r>
              <a:rPr lang="fi-FI" sz="1100" i="1" dirty="0" smtClean="0">
                <a:solidFill>
                  <a:schemeClr val="bg1"/>
                </a:solidFill>
              </a:rPr>
              <a:t>).”</a:t>
            </a:r>
          </a:p>
          <a:p>
            <a:pPr algn="ctr"/>
            <a:r>
              <a:rPr lang="fi-FI" sz="1100" i="1" dirty="0" smtClean="0">
                <a:solidFill>
                  <a:schemeClr val="bg1"/>
                </a:solidFill>
              </a:rPr>
              <a:t>LÄHIHOITAJA</a:t>
            </a:r>
            <a:endParaRPr lang="fi-FI" sz="1100" i="1" dirty="0">
              <a:solidFill>
                <a:schemeClr val="bg1"/>
              </a:solidFill>
            </a:endParaRPr>
          </a:p>
        </p:txBody>
      </p:sp>
      <p:sp>
        <p:nvSpPr>
          <p:cNvPr id="17" name="Kuvaselite-ellipsi 16"/>
          <p:cNvSpPr/>
          <p:nvPr/>
        </p:nvSpPr>
        <p:spPr>
          <a:xfrm>
            <a:off x="6275260" y="1846510"/>
            <a:ext cx="2964329" cy="1477491"/>
          </a:xfrm>
          <a:prstGeom prst="wedgeEllipseCallout">
            <a:avLst>
              <a:gd name="adj1" fmla="val -55260"/>
              <a:gd name="adj2" fmla="val 3405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GB" sz="1200" i="1" dirty="0">
                <a:solidFill>
                  <a:schemeClr val="bg1"/>
                </a:solidFill>
              </a:rPr>
              <a:t>“</a:t>
            </a:r>
            <a:r>
              <a:rPr lang="en-GB" sz="1200" i="1" dirty="0" err="1">
                <a:solidFill>
                  <a:schemeClr val="bg1"/>
                </a:solidFill>
              </a:rPr>
              <a:t>Kotoa</a:t>
            </a:r>
            <a:r>
              <a:rPr lang="en-GB" sz="1200" i="1" dirty="0">
                <a:solidFill>
                  <a:schemeClr val="bg1"/>
                </a:solidFill>
              </a:rPr>
              <a:t> </a:t>
            </a:r>
            <a:r>
              <a:rPr lang="en-GB" sz="1200" i="1" dirty="0" err="1">
                <a:solidFill>
                  <a:schemeClr val="bg1"/>
                </a:solidFill>
              </a:rPr>
              <a:t>tuli</a:t>
            </a:r>
            <a:r>
              <a:rPr lang="en-GB" sz="1200" i="1" dirty="0">
                <a:solidFill>
                  <a:schemeClr val="bg1"/>
                </a:solidFill>
              </a:rPr>
              <a:t> </a:t>
            </a:r>
            <a:r>
              <a:rPr lang="en-GB" sz="1200" i="1" dirty="0" err="1">
                <a:solidFill>
                  <a:schemeClr val="bg1"/>
                </a:solidFill>
              </a:rPr>
              <a:t>ehdotus</a:t>
            </a:r>
            <a:r>
              <a:rPr lang="en-GB" sz="1200" i="1" dirty="0">
                <a:solidFill>
                  <a:schemeClr val="bg1"/>
                </a:solidFill>
              </a:rPr>
              <a:t>, </a:t>
            </a:r>
            <a:r>
              <a:rPr lang="en-GB" sz="1200" i="1" dirty="0" err="1">
                <a:solidFill>
                  <a:schemeClr val="bg1"/>
                </a:solidFill>
              </a:rPr>
              <a:t>että</a:t>
            </a:r>
            <a:r>
              <a:rPr lang="en-GB" sz="1200" i="1" dirty="0">
                <a:solidFill>
                  <a:schemeClr val="bg1"/>
                </a:solidFill>
              </a:rPr>
              <a:t> </a:t>
            </a:r>
            <a:r>
              <a:rPr lang="en-GB" sz="1200" i="1" dirty="0" err="1">
                <a:solidFill>
                  <a:schemeClr val="bg1"/>
                </a:solidFill>
              </a:rPr>
              <a:t>voisin</a:t>
            </a:r>
            <a:r>
              <a:rPr lang="en-GB" sz="1200" i="1" dirty="0">
                <a:solidFill>
                  <a:schemeClr val="bg1"/>
                </a:solidFill>
              </a:rPr>
              <a:t> </a:t>
            </a:r>
            <a:r>
              <a:rPr lang="en-GB" sz="1200" i="1" dirty="0" err="1">
                <a:solidFill>
                  <a:schemeClr val="bg1"/>
                </a:solidFill>
              </a:rPr>
              <a:t>kokeilla</a:t>
            </a:r>
            <a:r>
              <a:rPr lang="en-GB" sz="1200" i="1" dirty="0">
                <a:solidFill>
                  <a:schemeClr val="bg1"/>
                </a:solidFill>
              </a:rPr>
              <a:t> </a:t>
            </a:r>
            <a:r>
              <a:rPr lang="en-GB" sz="1200" i="1" dirty="0" err="1">
                <a:solidFill>
                  <a:schemeClr val="bg1"/>
                </a:solidFill>
              </a:rPr>
              <a:t>jotain</a:t>
            </a:r>
            <a:r>
              <a:rPr lang="en-GB" sz="1200" i="1" dirty="0">
                <a:solidFill>
                  <a:schemeClr val="bg1"/>
                </a:solidFill>
              </a:rPr>
              <a:t> </a:t>
            </a:r>
            <a:r>
              <a:rPr lang="en-GB" sz="1200" i="1" dirty="0" err="1">
                <a:solidFill>
                  <a:schemeClr val="bg1"/>
                </a:solidFill>
              </a:rPr>
              <a:t>muuta</a:t>
            </a:r>
            <a:r>
              <a:rPr lang="en-GB" sz="1200" i="1" dirty="0">
                <a:solidFill>
                  <a:schemeClr val="bg1"/>
                </a:solidFill>
              </a:rPr>
              <a:t> </a:t>
            </a:r>
            <a:r>
              <a:rPr lang="en-GB" sz="1200" i="1" dirty="0" err="1">
                <a:solidFill>
                  <a:schemeClr val="bg1"/>
                </a:solidFill>
              </a:rPr>
              <a:t>hommaa</a:t>
            </a:r>
            <a:r>
              <a:rPr lang="en-GB" sz="1200" i="1" dirty="0">
                <a:solidFill>
                  <a:schemeClr val="bg1"/>
                </a:solidFill>
              </a:rPr>
              <a:t>, </a:t>
            </a:r>
            <a:r>
              <a:rPr lang="en-GB" sz="1200" i="1" dirty="0" err="1">
                <a:solidFill>
                  <a:schemeClr val="bg1"/>
                </a:solidFill>
              </a:rPr>
              <a:t>esim</a:t>
            </a:r>
            <a:r>
              <a:rPr lang="en-GB" sz="1200" i="1" dirty="0">
                <a:solidFill>
                  <a:schemeClr val="bg1"/>
                </a:solidFill>
              </a:rPr>
              <a:t>. </a:t>
            </a:r>
            <a:r>
              <a:rPr lang="en-GB" sz="1200" i="1" dirty="0" err="1">
                <a:solidFill>
                  <a:schemeClr val="bg1"/>
                </a:solidFill>
              </a:rPr>
              <a:t>kiinteistönhoitoa</a:t>
            </a:r>
            <a:r>
              <a:rPr lang="en-GB" sz="1200" i="1" dirty="0">
                <a:solidFill>
                  <a:schemeClr val="bg1"/>
                </a:solidFill>
              </a:rPr>
              <a:t>, </a:t>
            </a:r>
            <a:r>
              <a:rPr lang="en-GB" sz="1200" i="1" dirty="0" err="1">
                <a:solidFill>
                  <a:schemeClr val="bg1"/>
                </a:solidFill>
              </a:rPr>
              <a:t>koska</a:t>
            </a:r>
            <a:r>
              <a:rPr lang="en-GB" sz="1200" i="1" dirty="0">
                <a:solidFill>
                  <a:schemeClr val="bg1"/>
                </a:solidFill>
              </a:rPr>
              <a:t> on </a:t>
            </a:r>
            <a:r>
              <a:rPr lang="en-GB" sz="1200" i="1" dirty="0" err="1">
                <a:solidFill>
                  <a:schemeClr val="bg1"/>
                </a:solidFill>
              </a:rPr>
              <a:t>käytännönläheistä</a:t>
            </a:r>
            <a:r>
              <a:rPr lang="en-GB" sz="1200" i="1" dirty="0">
                <a:solidFill>
                  <a:schemeClr val="bg1"/>
                </a:solidFill>
              </a:rPr>
              <a:t> </a:t>
            </a:r>
            <a:r>
              <a:rPr lang="en-GB" sz="1200" i="1" dirty="0" err="1">
                <a:solidFill>
                  <a:schemeClr val="bg1"/>
                </a:solidFill>
              </a:rPr>
              <a:t>eikä</a:t>
            </a:r>
            <a:r>
              <a:rPr lang="en-GB" sz="1200" i="1" dirty="0">
                <a:solidFill>
                  <a:schemeClr val="bg1"/>
                </a:solidFill>
              </a:rPr>
              <a:t> </a:t>
            </a:r>
            <a:r>
              <a:rPr lang="en-GB" sz="1200" i="1" dirty="0" err="1">
                <a:solidFill>
                  <a:schemeClr val="bg1"/>
                </a:solidFill>
              </a:rPr>
              <a:t>näytä</a:t>
            </a:r>
            <a:r>
              <a:rPr lang="en-GB" sz="1200" i="1" dirty="0">
                <a:solidFill>
                  <a:schemeClr val="bg1"/>
                </a:solidFill>
              </a:rPr>
              <a:t> </a:t>
            </a:r>
            <a:r>
              <a:rPr lang="en-GB" sz="1200" i="1" dirty="0" err="1">
                <a:solidFill>
                  <a:schemeClr val="bg1"/>
                </a:solidFill>
              </a:rPr>
              <a:t>niin</a:t>
            </a:r>
            <a:r>
              <a:rPr lang="en-GB" sz="1200" i="1" dirty="0">
                <a:solidFill>
                  <a:schemeClr val="bg1"/>
                </a:solidFill>
              </a:rPr>
              <a:t> </a:t>
            </a:r>
            <a:r>
              <a:rPr lang="en-GB" sz="1200" i="1" dirty="0" err="1">
                <a:solidFill>
                  <a:schemeClr val="bg1"/>
                </a:solidFill>
              </a:rPr>
              <a:t>vaikealta</a:t>
            </a:r>
            <a:r>
              <a:rPr lang="en-GB" sz="1200" i="1" dirty="0">
                <a:solidFill>
                  <a:schemeClr val="bg1"/>
                </a:solidFill>
              </a:rPr>
              <a:t>” </a:t>
            </a:r>
            <a:r>
              <a:rPr lang="en-GB" sz="1200" i="1" dirty="0" smtClean="0">
                <a:solidFill>
                  <a:schemeClr val="bg1"/>
                </a:solidFill>
              </a:rPr>
              <a:t/>
            </a:r>
            <a:br>
              <a:rPr lang="en-GB" sz="1200" i="1" dirty="0" smtClean="0">
                <a:solidFill>
                  <a:schemeClr val="bg1"/>
                </a:solidFill>
              </a:rPr>
            </a:br>
            <a:r>
              <a:rPr lang="en-GB" sz="1200" i="1" dirty="0" smtClean="0">
                <a:solidFill>
                  <a:schemeClr val="bg1"/>
                </a:solidFill>
              </a:rPr>
              <a:t>KIINTEISTÖNHOITAJA</a:t>
            </a:r>
            <a:endParaRPr lang="en-GB" sz="1200" i="1" dirty="0">
              <a:solidFill>
                <a:schemeClr val="bg1"/>
              </a:solidFill>
            </a:endParaRPr>
          </a:p>
        </p:txBody>
      </p:sp>
      <p:sp>
        <p:nvSpPr>
          <p:cNvPr id="18" name="Kuvaselite-ellipsi 17"/>
          <p:cNvSpPr/>
          <p:nvPr/>
        </p:nvSpPr>
        <p:spPr>
          <a:xfrm>
            <a:off x="3463871" y="4813209"/>
            <a:ext cx="2655679" cy="1610837"/>
          </a:xfrm>
          <a:prstGeom prst="wedgeEllipseCallout">
            <a:avLst>
              <a:gd name="adj1" fmla="val -34170"/>
              <a:gd name="adj2" fmla="val -775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GB" sz="1100" i="1" dirty="0">
                <a:solidFill>
                  <a:schemeClr val="bg1"/>
                </a:solidFill>
              </a:rPr>
              <a:t>”</a:t>
            </a:r>
            <a:r>
              <a:rPr lang="en-GB" sz="1100" i="1" dirty="0" err="1">
                <a:solidFill>
                  <a:schemeClr val="bg1"/>
                </a:solidFill>
              </a:rPr>
              <a:t>Meillä</a:t>
            </a:r>
            <a:r>
              <a:rPr lang="en-GB" sz="1100" i="1" dirty="0">
                <a:solidFill>
                  <a:schemeClr val="bg1"/>
                </a:solidFill>
              </a:rPr>
              <a:t> on </a:t>
            </a:r>
            <a:r>
              <a:rPr lang="en-GB" sz="1100" i="1" dirty="0" err="1">
                <a:solidFill>
                  <a:schemeClr val="bg1"/>
                </a:solidFill>
              </a:rPr>
              <a:t>oma</a:t>
            </a:r>
            <a:r>
              <a:rPr lang="en-GB" sz="1100" i="1" dirty="0">
                <a:solidFill>
                  <a:schemeClr val="bg1"/>
                </a:solidFill>
              </a:rPr>
              <a:t> </a:t>
            </a:r>
            <a:r>
              <a:rPr lang="en-GB" sz="1100" i="1" dirty="0" err="1">
                <a:solidFill>
                  <a:schemeClr val="bg1"/>
                </a:solidFill>
              </a:rPr>
              <a:t>mökki</a:t>
            </a:r>
            <a:r>
              <a:rPr lang="en-GB" sz="1100" i="1" dirty="0">
                <a:solidFill>
                  <a:schemeClr val="bg1"/>
                </a:solidFill>
              </a:rPr>
              <a:t> </a:t>
            </a:r>
            <a:r>
              <a:rPr lang="en-GB" sz="1100" i="1" dirty="0" err="1">
                <a:solidFill>
                  <a:schemeClr val="bg1"/>
                </a:solidFill>
              </a:rPr>
              <a:t>Hartolassa</a:t>
            </a:r>
            <a:r>
              <a:rPr lang="en-GB" sz="1100" i="1" dirty="0">
                <a:solidFill>
                  <a:schemeClr val="bg1"/>
                </a:solidFill>
              </a:rPr>
              <a:t>, </a:t>
            </a:r>
            <a:r>
              <a:rPr lang="en-GB" sz="1100" i="1" dirty="0" err="1">
                <a:solidFill>
                  <a:schemeClr val="bg1"/>
                </a:solidFill>
              </a:rPr>
              <a:t>törmäsin</a:t>
            </a:r>
            <a:r>
              <a:rPr lang="en-GB" sz="1100" i="1" dirty="0">
                <a:solidFill>
                  <a:schemeClr val="bg1"/>
                </a:solidFill>
              </a:rPr>
              <a:t> </a:t>
            </a:r>
            <a:r>
              <a:rPr lang="en-GB" sz="1100" i="1" dirty="0" err="1">
                <a:solidFill>
                  <a:schemeClr val="bg1"/>
                </a:solidFill>
              </a:rPr>
              <a:t>siellä</a:t>
            </a:r>
            <a:r>
              <a:rPr lang="en-GB" sz="1100" i="1" dirty="0">
                <a:solidFill>
                  <a:schemeClr val="bg1"/>
                </a:solidFill>
              </a:rPr>
              <a:t> </a:t>
            </a:r>
            <a:r>
              <a:rPr lang="en-GB" sz="1100" i="1" dirty="0" err="1">
                <a:solidFill>
                  <a:schemeClr val="bg1"/>
                </a:solidFill>
              </a:rPr>
              <a:t>eka</a:t>
            </a:r>
            <a:r>
              <a:rPr lang="en-GB" sz="1100" i="1" dirty="0">
                <a:solidFill>
                  <a:schemeClr val="bg1"/>
                </a:solidFill>
              </a:rPr>
              <a:t> </a:t>
            </a:r>
            <a:r>
              <a:rPr lang="en-GB" sz="1100" i="1" dirty="0" err="1">
                <a:solidFill>
                  <a:schemeClr val="bg1"/>
                </a:solidFill>
              </a:rPr>
              <a:t>kertaa</a:t>
            </a:r>
            <a:r>
              <a:rPr lang="en-GB" sz="1100" i="1" dirty="0">
                <a:solidFill>
                  <a:schemeClr val="bg1"/>
                </a:solidFill>
              </a:rPr>
              <a:t> </a:t>
            </a:r>
            <a:r>
              <a:rPr lang="en-GB" sz="1100" i="1" dirty="0" err="1">
                <a:solidFill>
                  <a:schemeClr val="bg1"/>
                </a:solidFill>
              </a:rPr>
              <a:t>hieronta-koulutukseen</a:t>
            </a:r>
            <a:r>
              <a:rPr lang="en-GB" sz="1100" i="1" dirty="0">
                <a:solidFill>
                  <a:schemeClr val="bg1"/>
                </a:solidFill>
              </a:rPr>
              <a:t>, Kansan-</a:t>
            </a:r>
            <a:r>
              <a:rPr lang="en-GB" sz="1100" i="1" dirty="0" err="1">
                <a:solidFill>
                  <a:schemeClr val="bg1"/>
                </a:solidFill>
              </a:rPr>
              <a:t>lähetysseura</a:t>
            </a:r>
            <a:r>
              <a:rPr lang="en-GB" sz="1100" i="1" dirty="0">
                <a:solidFill>
                  <a:schemeClr val="bg1"/>
                </a:solidFill>
              </a:rPr>
              <a:t>, </a:t>
            </a:r>
            <a:r>
              <a:rPr lang="en-GB" sz="1100" i="1" dirty="0" err="1">
                <a:solidFill>
                  <a:schemeClr val="bg1"/>
                </a:solidFill>
              </a:rPr>
              <a:t>jossa</a:t>
            </a:r>
            <a:r>
              <a:rPr lang="en-GB" sz="1100" i="1" dirty="0">
                <a:solidFill>
                  <a:schemeClr val="bg1"/>
                </a:solidFill>
              </a:rPr>
              <a:t> </a:t>
            </a:r>
            <a:r>
              <a:rPr lang="en-GB" sz="1100" i="1" dirty="0" err="1">
                <a:solidFill>
                  <a:schemeClr val="bg1"/>
                </a:solidFill>
              </a:rPr>
              <a:t>opiskelen</a:t>
            </a:r>
            <a:r>
              <a:rPr lang="en-GB" sz="1100" i="1" dirty="0">
                <a:solidFill>
                  <a:schemeClr val="bg1"/>
                </a:solidFill>
              </a:rPr>
              <a:t> </a:t>
            </a:r>
            <a:r>
              <a:rPr lang="en-GB" sz="1100" i="1" dirty="0" err="1">
                <a:solidFill>
                  <a:schemeClr val="bg1"/>
                </a:solidFill>
              </a:rPr>
              <a:t>jatkoa</a:t>
            </a:r>
            <a:r>
              <a:rPr lang="en-GB" sz="1100" i="1" dirty="0">
                <a:solidFill>
                  <a:schemeClr val="bg1"/>
                </a:solidFill>
              </a:rPr>
              <a:t> </a:t>
            </a:r>
            <a:r>
              <a:rPr lang="en-GB" sz="1100" i="1" dirty="0" err="1" smtClean="0">
                <a:solidFill>
                  <a:schemeClr val="bg1"/>
                </a:solidFill>
              </a:rPr>
              <a:t>hieronta-koulutukseen</a:t>
            </a:r>
            <a:r>
              <a:rPr lang="en-GB" sz="1100" i="1" dirty="0" smtClean="0">
                <a:solidFill>
                  <a:schemeClr val="bg1"/>
                </a:solidFill>
              </a:rPr>
              <a:t>.” </a:t>
            </a:r>
          </a:p>
          <a:p>
            <a:pPr algn="ctr"/>
            <a:r>
              <a:rPr lang="en-GB" sz="1100" i="1" dirty="0" smtClean="0">
                <a:solidFill>
                  <a:schemeClr val="bg1"/>
                </a:solidFill>
              </a:rPr>
              <a:t>HIEROJA</a:t>
            </a:r>
            <a:endParaRPr lang="en-GB" sz="1100" i="1" dirty="0">
              <a:solidFill>
                <a:schemeClr val="bg1"/>
              </a:solidFill>
            </a:endParaRPr>
          </a:p>
        </p:txBody>
      </p:sp>
      <p:sp>
        <p:nvSpPr>
          <p:cNvPr id="20" name="Kuvaselite-ellipsi 19"/>
          <p:cNvSpPr/>
          <p:nvPr/>
        </p:nvSpPr>
        <p:spPr>
          <a:xfrm>
            <a:off x="6366377" y="4333505"/>
            <a:ext cx="2082178" cy="1003930"/>
          </a:xfrm>
          <a:prstGeom prst="wedgeEllipseCallout">
            <a:avLst>
              <a:gd name="adj1" fmla="val -43299"/>
              <a:gd name="adj2" fmla="val -7299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”Isä </a:t>
            </a:r>
            <a:r>
              <a:rPr lang="fi-FI" sz="1200" i="1" dirty="0" smtClean="0">
                <a:solidFill>
                  <a:schemeClr val="bg1"/>
                </a:solidFill>
              </a:rPr>
              <a:t>tiesi ja löysi oppisopimuspaikan”</a:t>
            </a:r>
          </a:p>
          <a:p>
            <a:pPr algn="ctr"/>
            <a:r>
              <a:rPr lang="fi-FI" sz="1200" i="1" dirty="0" smtClean="0">
                <a:solidFill>
                  <a:schemeClr val="bg1"/>
                </a:solidFill>
              </a:rPr>
              <a:t>NUOHOOJA</a:t>
            </a:r>
            <a:endParaRPr lang="fi-FI" sz="1200" i="1" dirty="0">
              <a:solidFill>
                <a:schemeClr val="bg1"/>
              </a:solidFill>
            </a:endParaRPr>
          </a:p>
        </p:txBody>
      </p:sp>
      <p:sp>
        <p:nvSpPr>
          <p:cNvPr id="28" name="Kuvaselite-ellipsi 27"/>
          <p:cNvSpPr/>
          <p:nvPr/>
        </p:nvSpPr>
        <p:spPr>
          <a:xfrm>
            <a:off x="609601" y="4045057"/>
            <a:ext cx="2528806" cy="1580827"/>
          </a:xfrm>
          <a:prstGeom prst="wedgeEllipseCallout">
            <a:avLst>
              <a:gd name="adj1" fmla="val 47920"/>
              <a:gd name="adj2" fmla="val -4549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a:t>
            </a:r>
            <a:r>
              <a:rPr lang="en-GB" sz="1100" i="1" dirty="0" err="1">
                <a:solidFill>
                  <a:schemeClr val="bg1"/>
                </a:solidFill>
              </a:rPr>
              <a:t>Tutustuin</a:t>
            </a:r>
            <a:r>
              <a:rPr lang="en-GB" sz="1100" i="1" dirty="0">
                <a:solidFill>
                  <a:schemeClr val="bg1"/>
                </a:solidFill>
              </a:rPr>
              <a:t> </a:t>
            </a:r>
            <a:r>
              <a:rPr lang="en-GB" sz="1100" i="1" dirty="0" err="1">
                <a:solidFill>
                  <a:schemeClr val="bg1"/>
                </a:solidFill>
              </a:rPr>
              <a:t>työnantajan</a:t>
            </a:r>
            <a:r>
              <a:rPr lang="en-GB" sz="1100" i="1" dirty="0">
                <a:solidFill>
                  <a:schemeClr val="bg1"/>
                </a:solidFill>
              </a:rPr>
              <a:t> </a:t>
            </a:r>
            <a:r>
              <a:rPr lang="en-GB" sz="1100" i="1" dirty="0" err="1">
                <a:solidFill>
                  <a:schemeClr val="bg1"/>
                </a:solidFill>
              </a:rPr>
              <a:t>keräämään</a:t>
            </a:r>
            <a:r>
              <a:rPr lang="en-GB" sz="1100" i="1" dirty="0">
                <a:solidFill>
                  <a:schemeClr val="bg1"/>
                </a:solidFill>
              </a:rPr>
              <a:t> </a:t>
            </a:r>
            <a:r>
              <a:rPr lang="en-GB" sz="1100" i="1" dirty="0" err="1">
                <a:solidFill>
                  <a:schemeClr val="bg1"/>
                </a:solidFill>
              </a:rPr>
              <a:t>koulutus-oppaaseen</a:t>
            </a:r>
            <a:r>
              <a:rPr lang="en-GB" sz="1100" i="1" dirty="0">
                <a:solidFill>
                  <a:schemeClr val="bg1"/>
                </a:solidFill>
              </a:rPr>
              <a:t>, </a:t>
            </a:r>
            <a:r>
              <a:rPr lang="en-GB" sz="1100" i="1" dirty="0" err="1">
                <a:solidFill>
                  <a:schemeClr val="bg1"/>
                </a:solidFill>
              </a:rPr>
              <a:t>josta</a:t>
            </a:r>
            <a:r>
              <a:rPr lang="en-GB" sz="1100" i="1" dirty="0">
                <a:solidFill>
                  <a:schemeClr val="bg1"/>
                </a:solidFill>
              </a:rPr>
              <a:t> </a:t>
            </a:r>
            <a:r>
              <a:rPr lang="en-GB" sz="1100" i="1" dirty="0" err="1" smtClean="0">
                <a:solidFill>
                  <a:schemeClr val="bg1"/>
                </a:solidFill>
              </a:rPr>
              <a:t>löytyi</a:t>
            </a:r>
            <a:r>
              <a:rPr lang="en-GB" sz="1100" i="1" dirty="0" smtClean="0">
                <a:solidFill>
                  <a:schemeClr val="bg1"/>
                </a:solidFill>
              </a:rPr>
              <a:t> </a:t>
            </a:r>
            <a:r>
              <a:rPr lang="en-GB" sz="1100" i="1" dirty="0" err="1" smtClean="0">
                <a:solidFill>
                  <a:schemeClr val="bg1"/>
                </a:solidFill>
              </a:rPr>
              <a:t>virastomestarin</a:t>
            </a:r>
            <a:r>
              <a:rPr lang="en-GB" sz="1100" i="1" dirty="0" smtClean="0">
                <a:solidFill>
                  <a:schemeClr val="bg1"/>
                </a:solidFill>
              </a:rPr>
              <a:t> </a:t>
            </a:r>
            <a:r>
              <a:rPr lang="en-GB" sz="1100" i="1" dirty="0" err="1">
                <a:solidFill>
                  <a:schemeClr val="bg1"/>
                </a:solidFill>
              </a:rPr>
              <a:t>koulutus-ohjelma</a:t>
            </a:r>
            <a:r>
              <a:rPr lang="en-GB" sz="1100" i="1" dirty="0">
                <a:solidFill>
                  <a:schemeClr val="bg1"/>
                </a:solidFill>
              </a:rPr>
              <a:t> </a:t>
            </a:r>
            <a:r>
              <a:rPr lang="en-GB" sz="1100" i="1" dirty="0" err="1">
                <a:solidFill>
                  <a:schemeClr val="bg1"/>
                </a:solidFill>
              </a:rPr>
              <a:t>Amiedun</a:t>
            </a:r>
            <a:r>
              <a:rPr lang="en-GB" sz="1100" i="1" dirty="0">
                <a:solidFill>
                  <a:schemeClr val="bg1"/>
                </a:solidFill>
              </a:rPr>
              <a:t> </a:t>
            </a:r>
            <a:r>
              <a:rPr lang="en-GB" sz="1100" i="1" dirty="0" err="1" smtClean="0">
                <a:solidFill>
                  <a:schemeClr val="bg1"/>
                </a:solidFill>
              </a:rPr>
              <a:t>tuottamana</a:t>
            </a:r>
            <a:r>
              <a:rPr lang="en-GB" sz="1100" i="1" dirty="0" smtClean="0">
                <a:solidFill>
                  <a:schemeClr val="bg1"/>
                </a:solidFill>
              </a:rPr>
              <a:t>.” </a:t>
            </a:r>
          </a:p>
          <a:p>
            <a:pPr algn="ctr"/>
            <a:r>
              <a:rPr lang="en-GB" sz="1100" i="1" dirty="0" smtClean="0">
                <a:solidFill>
                  <a:schemeClr val="bg1"/>
                </a:solidFill>
              </a:rPr>
              <a:t>VIRASTOMESTARI</a:t>
            </a:r>
            <a:endParaRPr lang="fi-FI" sz="1100" i="1" dirty="0">
              <a:solidFill>
                <a:schemeClr val="bg1"/>
              </a:solidFill>
            </a:endParaRPr>
          </a:p>
        </p:txBody>
      </p:sp>
      <p:sp>
        <p:nvSpPr>
          <p:cNvPr id="23" name="Pyöristetty suorakulmio 22"/>
          <p:cNvSpPr/>
          <p:nvPr/>
        </p:nvSpPr>
        <p:spPr>
          <a:xfrm>
            <a:off x="3699796" y="3112851"/>
            <a:ext cx="2224349" cy="10209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Perhe, tuttavat, työnantaja</a:t>
            </a:r>
            <a:endParaRPr lang="fi-FI" dirty="0"/>
          </a:p>
        </p:txBody>
      </p:sp>
    </p:spTree>
    <p:extLst>
      <p:ext uri="{BB962C8B-B14F-4D97-AF65-F5344CB8AC3E}">
        <p14:creationId xmlns:p14="http://schemas.microsoft.com/office/powerpoint/2010/main" val="3257541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p:cNvSpPr txBox="1"/>
          <p:nvPr/>
        </p:nvSpPr>
        <p:spPr>
          <a:xfrm>
            <a:off x="1593748" y="1208406"/>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Tutkimuksen tavoitteet ja </a:t>
            </a:r>
            <a:r>
              <a:rPr lang="fi-FI" dirty="0">
                <a:solidFill>
                  <a:schemeClr val="bg1"/>
                </a:solidFill>
              </a:rPr>
              <a:t>toteutus, </a:t>
            </a:r>
            <a:r>
              <a:rPr lang="fi-FI" dirty="0" smtClean="0">
                <a:solidFill>
                  <a:schemeClr val="bg1"/>
                </a:solidFill>
              </a:rPr>
              <a:t>haastateltavien taustatiedot</a:t>
            </a:r>
            <a:endParaRPr lang="fi-FI" dirty="0">
              <a:solidFill>
                <a:schemeClr val="bg1"/>
              </a:solidFill>
            </a:endParaRPr>
          </a:p>
        </p:txBody>
      </p:sp>
      <p:sp>
        <p:nvSpPr>
          <p:cNvPr id="6" name="Tekstiruutu 5"/>
          <p:cNvSpPr txBox="1"/>
          <p:nvPr/>
        </p:nvSpPr>
        <p:spPr>
          <a:xfrm>
            <a:off x="1593748" y="1697937"/>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Motiivi ammatinvaihtoon</a:t>
            </a:r>
            <a:endParaRPr lang="fi-FI" dirty="0">
              <a:solidFill>
                <a:schemeClr val="bg1"/>
              </a:solidFill>
            </a:endParaRPr>
          </a:p>
        </p:txBody>
      </p:sp>
      <p:sp>
        <p:nvSpPr>
          <p:cNvPr id="7" name="Tekstiruutu 6"/>
          <p:cNvSpPr txBox="1"/>
          <p:nvPr/>
        </p:nvSpPr>
        <p:spPr>
          <a:xfrm>
            <a:off x="1593748" y="2187468"/>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a:solidFill>
                  <a:schemeClr val="bg1"/>
                </a:solidFill>
              </a:rPr>
              <a:t>Tiedonhakukanavat ja ammatinvaihdon valmennus</a:t>
            </a:r>
          </a:p>
        </p:txBody>
      </p:sp>
      <p:sp>
        <p:nvSpPr>
          <p:cNvPr id="8" name="Tekstiruutu 7"/>
          <p:cNvSpPr txBox="1"/>
          <p:nvPr/>
        </p:nvSpPr>
        <p:spPr>
          <a:xfrm>
            <a:off x="1593748" y="2676999"/>
            <a:ext cx="6731781" cy="369332"/>
          </a:xfrm>
          <a:prstGeom prst="rect">
            <a:avLst/>
          </a:prstGeom>
          <a:solidFill>
            <a:schemeClr val="accent3"/>
          </a:solidFill>
          <a:ln>
            <a:solidFill>
              <a:srgbClr val="BB0441"/>
            </a:solidFill>
          </a:ln>
        </p:spPr>
        <p:txBody>
          <a:bodyPr wrap="square" rtlCol="0">
            <a:spAutoFit/>
          </a:bodyPr>
          <a:lstStyle/>
          <a:p>
            <a:pPr algn="ctr"/>
            <a:r>
              <a:rPr lang="fi-FI" dirty="0">
                <a:solidFill>
                  <a:schemeClr val="bg1"/>
                </a:solidFill>
              </a:rPr>
              <a:t>Opiskeluun haku</a:t>
            </a:r>
          </a:p>
        </p:txBody>
      </p:sp>
      <p:sp>
        <p:nvSpPr>
          <p:cNvPr id="9" name="Tekstiruutu 8"/>
          <p:cNvSpPr txBox="1"/>
          <p:nvPr/>
        </p:nvSpPr>
        <p:spPr>
          <a:xfrm>
            <a:off x="1593748" y="3656061"/>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Opiskelu, opiskelutaidot, motivaatio ja verkottuminen</a:t>
            </a:r>
            <a:endParaRPr lang="fi-FI" dirty="0">
              <a:solidFill>
                <a:schemeClr val="bg1"/>
              </a:solidFill>
            </a:endParaRPr>
          </a:p>
        </p:txBody>
      </p:sp>
      <p:sp>
        <p:nvSpPr>
          <p:cNvPr id="10" name="Tekstiruutu 9"/>
          <p:cNvSpPr txBox="1"/>
          <p:nvPr/>
        </p:nvSpPr>
        <p:spPr>
          <a:xfrm>
            <a:off x="1593748" y="3166530"/>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Rahoitus</a:t>
            </a:r>
            <a:endParaRPr lang="fi-FI" dirty="0">
              <a:solidFill>
                <a:schemeClr val="bg1"/>
              </a:solidFill>
            </a:endParaRPr>
          </a:p>
        </p:txBody>
      </p:sp>
      <p:sp>
        <p:nvSpPr>
          <p:cNvPr id="11" name="Tekstiruutu 10"/>
          <p:cNvSpPr txBox="1"/>
          <p:nvPr/>
        </p:nvSpPr>
        <p:spPr>
          <a:xfrm>
            <a:off x="1593748" y="4145592"/>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Työnhaku ja ammatti-identiteetti</a:t>
            </a:r>
            <a:endParaRPr lang="fi-FI" dirty="0">
              <a:solidFill>
                <a:schemeClr val="bg1"/>
              </a:solidFill>
            </a:endParaRPr>
          </a:p>
        </p:txBody>
      </p:sp>
      <p:sp>
        <p:nvSpPr>
          <p:cNvPr id="13" name="Tekstiruutu 12"/>
          <p:cNvSpPr txBox="1"/>
          <p:nvPr/>
        </p:nvSpPr>
        <p:spPr>
          <a:xfrm>
            <a:off x="1593748" y="5124654"/>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Johtopäätökset</a:t>
            </a:r>
            <a:endParaRPr lang="fi-FI" dirty="0">
              <a:solidFill>
                <a:schemeClr val="bg1"/>
              </a:solidFill>
            </a:endParaRPr>
          </a:p>
        </p:txBody>
      </p:sp>
      <p:sp>
        <p:nvSpPr>
          <p:cNvPr id="14" name="Tekstiruutu 13"/>
          <p:cNvSpPr txBox="1"/>
          <p:nvPr/>
        </p:nvSpPr>
        <p:spPr>
          <a:xfrm>
            <a:off x="1593748" y="5614185"/>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Uuteen ammattiin -polut</a:t>
            </a:r>
            <a:endParaRPr lang="fi-FI" dirty="0">
              <a:solidFill>
                <a:schemeClr val="bg1"/>
              </a:solidFill>
            </a:endParaRPr>
          </a:p>
        </p:txBody>
      </p:sp>
      <p:sp>
        <p:nvSpPr>
          <p:cNvPr id="15" name="Tekstiruutu 14"/>
          <p:cNvSpPr txBox="1"/>
          <p:nvPr/>
        </p:nvSpPr>
        <p:spPr>
          <a:xfrm>
            <a:off x="1593748" y="4635123"/>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Ammatti-identiteetin löytyminen</a:t>
            </a:r>
            <a:endParaRPr lang="fi-FI" dirty="0">
              <a:solidFill>
                <a:schemeClr val="bg1"/>
              </a:solidFill>
            </a:endParaRPr>
          </a:p>
        </p:txBody>
      </p:sp>
    </p:spTree>
    <p:extLst>
      <p:ext uri="{BB962C8B-B14F-4D97-AF65-F5344CB8AC3E}">
        <p14:creationId xmlns:p14="http://schemas.microsoft.com/office/powerpoint/2010/main" val="1898135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Opiskeluun haku 1/2</a:t>
            </a:r>
            <a:endParaRPr lang="fi-FI" dirty="0"/>
          </a:p>
        </p:txBody>
      </p:sp>
      <p:sp>
        <p:nvSpPr>
          <p:cNvPr id="4" name="Dian numeron paikkamerkki 3"/>
          <p:cNvSpPr>
            <a:spLocks noGrp="1"/>
          </p:cNvSpPr>
          <p:nvPr>
            <p:ph type="sldNum" sz="quarter" idx="12"/>
          </p:nvPr>
        </p:nvSpPr>
        <p:spPr>
          <a:xfrm>
            <a:off x="8463390" y="6192000"/>
            <a:ext cx="479148" cy="432000"/>
          </a:xfrm>
        </p:spPr>
        <p:txBody>
          <a:bodyPr/>
          <a:lstStyle/>
          <a:p>
            <a:pPr algn="l"/>
            <a:fld id="{B142173B-15BF-4EB6-9337-26FE14823897}" type="slidenum">
              <a:rPr lang="fi-FI" smtClean="0">
                <a:solidFill>
                  <a:srgbClr val="FFFFFF"/>
                </a:solidFill>
              </a:rPr>
              <a:pPr algn="l"/>
              <a:t>22</a:t>
            </a:fld>
            <a:endParaRPr lang="fi-FI">
              <a:solidFill>
                <a:srgbClr val="FFFFFF"/>
              </a:solidFill>
            </a:endParaRPr>
          </a:p>
        </p:txBody>
      </p:sp>
      <p:sp>
        <p:nvSpPr>
          <p:cNvPr id="6" name="Sisällön paikkamerkki 5"/>
          <p:cNvSpPr>
            <a:spLocks noGrp="1"/>
          </p:cNvSpPr>
          <p:nvPr>
            <p:ph sz="quarter" idx="14"/>
          </p:nvPr>
        </p:nvSpPr>
        <p:spPr>
          <a:xfrm>
            <a:off x="511444" y="1558688"/>
            <a:ext cx="8887052" cy="4507200"/>
          </a:xfrm>
        </p:spPr>
        <p:txBody>
          <a:bodyPr>
            <a:noAutofit/>
          </a:bodyPr>
          <a:lstStyle/>
          <a:p>
            <a:r>
              <a:rPr lang="fi-FI" sz="1400" dirty="0"/>
              <a:t>Pääsääntöisesti haastateltavat hakivat vain yhteen opiskelupaikkaan ja tiesivät </a:t>
            </a:r>
            <a:r>
              <a:rPr lang="fi-FI" sz="1400" dirty="0" smtClean="0"/>
              <a:t>hakuvaiheessa, osin mietinnän ja osin valmennuksen perusteella, mihin </a:t>
            </a:r>
            <a:r>
              <a:rPr lang="fi-FI" sz="1400" dirty="0"/>
              <a:t>ammattiin he </a:t>
            </a:r>
            <a:r>
              <a:rPr lang="fi-FI" sz="1400" dirty="0" smtClean="0"/>
              <a:t>halusivat. Muutama joutui hakemaan opiskelupaikkaan kaksi kertaa, mutta muut pääsivät heti ensimmäisellä hakukerralla haluamaansa paikkaan.</a:t>
            </a:r>
          </a:p>
          <a:p>
            <a:r>
              <a:rPr lang="fi-FI" sz="1400" dirty="0"/>
              <a:t>Hakumenettelyt vaihtelivat jonkin verran, mutta pääsääntöisesti kirjallisia pääsykokeita ei juurikaan ollut, lähihoitajan tai autokoulun </a:t>
            </a:r>
            <a:r>
              <a:rPr lang="fi-FI" sz="1400" dirty="0" smtClean="0"/>
              <a:t>opettajan koulutusta </a:t>
            </a:r>
            <a:r>
              <a:rPr lang="fi-FI" sz="1400" dirty="0"/>
              <a:t>lukuun ottamatta. Valintamenettely </a:t>
            </a:r>
            <a:r>
              <a:rPr lang="fi-FI" sz="1400" dirty="0" smtClean="0"/>
              <a:t>tapahtui hakemusten ja haastattelujen </a:t>
            </a:r>
            <a:r>
              <a:rPr lang="fi-FI" sz="1400" dirty="0"/>
              <a:t>perusteella, toisissa paikoissa oli vain yksi haastattelija, toisissa heitä oli useita</a:t>
            </a:r>
            <a:r>
              <a:rPr lang="fi-FI" sz="1400" dirty="0" smtClean="0"/>
              <a:t>. Pääsykokeisiin lukemista ei siis muutamaa poikkeusta lukuun ottamatta haastateltavilla ollut.</a:t>
            </a:r>
          </a:p>
          <a:p>
            <a:r>
              <a:rPr lang="fi-FI" sz="1400" dirty="0" smtClean="0"/>
              <a:t>Ne, joilla oli valmentaja käytettävissään saivat apua hakemuksen tekemiseen heiltä.</a:t>
            </a:r>
            <a:endParaRPr lang="fi-FI" sz="1400" dirty="0"/>
          </a:p>
          <a:p>
            <a:r>
              <a:rPr lang="fi-FI" sz="1400" dirty="0"/>
              <a:t>Valintamenettelyn tavoitteena </a:t>
            </a:r>
            <a:r>
              <a:rPr lang="fi-FI" sz="1400" dirty="0" smtClean="0"/>
              <a:t>oli haastateltavien käsityksen mukaan varmistaa </a:t>
            </a:r>
            <a:r>
              <a:rPr lang="fi-FI" sz="1400" dirty="0"/>
              <a:t>soveltuvuus ja motivaatio, mutta pelkkä haastattelu tuntui subjektiiviselta valintakriteeriltä</a:t>
            </a:r>
            <a:r>
              <a:rPr lang="fi-FI" sz="1400" dirty="0" smtClean="0"/>
              <a:t>. Tosin ei varsinaisia pääsykokeita kaivattukaan.</a:t>
            </a:r>
            <a:endParaRPr lang="fi-FI" sz="1400" dirty="0"/>
          </a:p>
          <a:p>
            <a:r>
              <a:rPr lang="fi-FI" sz="1400" dirty="0"/>
              <a:t>Opiskelutaitoja ei varmistettu erikseen valintamenettelyssä. </a:t>
            </a:r>
          </a:p>
          <a:p>
            <a:r>
              <a:rPr lang="fi-FI" sz="1400" dirty="0"/>
              <a:t>Tärkeää oli myös </a:t>
            </a:r>
            <a:r>
              <a:rPr lang="fi-FI" sz="1400" dirty="0" err="1"/>
              <a:t>nopea(hko</a:t>
            </a:r>
            <a:r>
              <a:rPr lang="fi-FI" sz="1400" dirty="0"/>
              <a:t>) opintojen aloitus, mikä valtaosalla toteutuikin. Tyhjäkäyntiaikaa ei juurikaan jäänyt tai se oli melko lyhyt. Jos olisi joutunut odottamaan pitkään opiskelujen alkamista, olisi opiskelun aloitusinto </a:t>
            </a:r>
            <a:r>
              <a:rPr lang="fi-FI" sz="1400" dirty="0" smtClean="0"/>
              <a:t>luultavimmin </a:t>
            </a:r>
            <a:r>
              <a:rPr lang="fi-FI" sz="1400" dirty="0"/>
              <a:t>laskenut</a:t>
            </a:r>
            <a:r>
              <a:rPr lang="fi-FI" sz="1400" dirty="0" smtClean="0"/>
              <a:t>.</a:t>
            </a:r>
          </a:p>
          <a:p>
            <a:r>
              <a:rPr lang="fi-FI" sz="1400" dirty="0"/>
              <a:t>Muutama pääsi aloittamaan opinnot hieman myöhässä, kun koulutus oli jo alkanut, mutta ehti mukaan kurssiohjelmaan kuitenkin hyvin</a:t>
            </a:r>
            <a:r>
              <a:rPr lang="fi-FI" sz="1400" dirty="0" smtClean="0"/>
              <a:t>.</a:t>
            </a:r>
            <a:endParaRPr lang="fi-FI" sz="1400" dirty="0"/>
          </a:p>
        </p:txBody>
      </p:sp>
    </p:spTree>
    <p:extLst>
      <p:ext uri="{BB962C8B-B14F-4D97-AF65-F5344CB8AC3E}">
        <p14:creationId xmlns:p14="http://schemas.microsoft.com/office/powerpoint/2010/main" val="1991640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Opiskeluun haku 2/2</a:t>
            </a:r>
            <a:endParaRPr lang="fi-FI" dirty="0"/>
          </a:p>
        </p:txBody>
      </p:sp>
      <p:sp>
        <p:nvSpPr>
          <p:cNvPr id="4" name="Dian numeron paikkamerkki 3"/>
          <p:cNvSpPr>
            <a:spLocks noGrp="1"/>
          </p:cNvSpPr>
          <p:nvPr>
            <p:ph type="sldNum" sz="quarter" idx="12"/>
          </p:nvPr>
        </p:nvSpPr>
        <p:spPr>
          <a:xfrm>
            <a:off x="8463390" y="6192000"/>
            <a:ext cx="479148" cy="432000"/>
          </a:xfrm>
        </p:spPr>
        <p:txBody>
          <a:bodyPr/>
          <a:lstStyle/>
          <a:p>
            <a:pPr algn="l"/>
            <a:fld id="{B142173B-15BF-4EB6-9337-26FE14823897}" type="slidenum">
              <a:rPr lang="fi-FI" smtClean="0">
                <a:solidFill>
                  <a:srgbClr val="FFFFFF"/>
                </a:solidFill>
              </a:rPr>
              <a:pPr algn="l"/>
              <a:t>23</a:t>
            </a:fld>
            <a:endParaRPr lang="fi-FI">
              <a:solidFill>
                <a:srgbClr val="FFFFFF"/>
              </a:solidFill>
            </a:endParaRPr>
          </a:p>
        </p:txBody>
      </p:sp>
      <p:sp>
        <p:nvSpPr>
          <p:cNvPr id="6" name="Sisällön paikkamerkki 5"/>
          <p:cNvSpPr>
            <a:spLocks noGrp="1"/>
          </p:cNvSpPr>
          <p:nvPr>
            <p:ph sz="quarter" idx="14"/>
          </p:nvPr>
        </p:nvSpPr>
        <p:spPr>
          <a:xfrm>
            <a:off x="511444" y="1558688"/>
            <a:ext cx="8887052" cy="4507200"/>
          </a:xfrm>
        </p:spPr>
        <p:txBody>
          <a:bodyPr>
            <a:noAutofit/>
          </a:bodyPr>
          <a:lstStyle/>
          <a:p>
            <a:r>
              <a:rPr lang="fi-FI" sz="1400" dirty="0" smtClean="0"/>
              <a:t>Haastetta </a:t>
            </a:r>
            <a:r>
              <a:rPr lang="fi-FI" sz="1400" dirty="0"/>
              <a:t>toivat erityisesti ne opiskelumuodot, jotka edellyttivät jo valmiiksi sovitun harjoittelupaikan. Uudelta </a:t>
            </a:r>
            <a:r>
              <a:rPr lang="fi-FI" sz="1400" dirty="0" smtClean="0"/>
              <a:t>alalta, josta ei ollut kokomusta, ei </a:t>
            </a:r>
            <a:r>
              <a:rPr lang="fi-FI" sz="1400" dirty="0"/>
              <a:t>ennen koulutuksen alkua ollut mitenkään helppoa löytää harjoittelupaikkaa, se edellytti suuren määrän yhteydenottoja ja koettiin todella turhauttavaksi</a:t>
            </a:r>
            <a:r>
              <a:rPr lang="fi-FI" sz="1400" dirty="0" smtClean="0"/>
              <a:t>. Tässä olisi toivottu apua koulutuspaikalta, vaikka oman aktiivisuuden merkitys myönnettiin ja hakuun toki oltiin valmiita panostamaan.</a:t>
            </a:r>
            <a:endParaRPr lang="fi-FI" sz="1400" dirty="0"/>
          </a:p>
          <a:p>
            <a:r>
              <a:rPr lang="fi-FI" sz="1400" dirty="0"/>
              <a:t>Opiskelupaikan sijainti oli myös tärkeä valintakriteeri, sillä jo kustannussyistä ei haluttu muuttaa tai kulkea liian pitkää koulumatkaa. Myös perhetilanne vaikutti siihen, että koulutuspaikka haluttiin läheltä</a:t>
            </a:r>
            <a:r>
              <a:rPr lang="fi-FI" sz="1400" dirty="0" smtClean="0"/>
              <a:t>.</a:t>
            </a:r>
          </a:p>
          <a:p>
            <a:r>
              <a:rPr lang="fi-FI" sz="1400" dirty="0" smtClean="0"/>
              <a:t>Perheen tuki vaikutti itsestään selvältä, sillä sitä ei tuotu automaattisesti esille. Kysyttäessä kaikkien perheet tukivat opiskelua.</a:t>
            </a:r>
            <a:endParaRPr lang="fi-FI" sz="1400" dirty="0"/>
          </a:p>
        </p:txBody>
      </p:sp>
    </p:spTree>
    <p:extLst>
      <p:ext uri="{BB962C8B-B14F-4D97-AF65-F5344CB8AC3E}">
        <p14:creationId xmlns:p14="http://schemas.microsoft.com/office/powerpoint/2010/main" val="2707207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89156" y="75610"/>
            <a:ext cx="8915400" cy="1143000"/>
          </a:xfrm>
        </p:spPr>
        <p:txBody>
          <a:bodyPr/>
          <a:lstStyle/>
          <a:p>
            <a:r>
              <a:rPr lang="fi-FI" dirty="0" smtClean="0"/>
              <a:t>Opiskeluun haku</a:t>
            </a:r>
            <a:endParaRPr lang="fi-FI" dirty="0"/>
          </a:p>
        </p:txBody>
      </p:sp>
      <p:sp>
        <p:nvSpPr>
          <p:cNvPr id="7" name="Kuvaselite-ellipsi 6"/>
          <p:cNvSpPr/>
          <p:nvPr/>
        </p:nvSpPr>
        <p:spPr>
          <a:xfrm>
            <a:off x="5343232" y="2277480"/>
            <a:ext cx="1701616" cy="1019724"/>
          </a:xfrm>
          <a:prstGeom prst="wedgeEllipseCallout">
            <a:avLst>
              <a:gd name="adj1" fmla="val -38439"/>
              <a:gd name="adj2" fmla="val -5049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300" i="1" dirty="0">
                <a:solidFill>
                  <a:schemeClr val="bg1"/>
                </a:solidFill>
              </a:rPr>
              <a:t>”Hakemuksen perusteella valittiin” </a:t>
            </a:r>
            <a:r>
              <a:rPr lang="fi-FI" sz="1300" i="1" dirty="0" smtClean="0">
                <a:solidFill>
                  <a:schemeClr val="bg1"/>
                </a:solidFill>
              </a:rPr>
              <a:t>LÄHIHOITAJA</a:t>
            </a:r>
            <a:endParaRPr lang="fi-FI" sz="1300" i="1" dirty="0">
              <a:solidFill>
                <a:schemeClr val="bg1"/>
              </a:solidFill>
            </a:endParaRPr>
          </a:p>
        </p:txBody>
      </p:sp>
      <p:sp>
        <p:nvSpPr>
          <p:cNvPr id="8" name="Kuvaselite-ellipsi 7"/>
          <p:cNvSpPr/>
          <p:nvPr/>
        </p:nvSpPr>
        <p:spPr>
          <a:xfrm>
            <a:off x="7285648" y="361948"/>
            <a:ext cx="2299112" cy="1584681"/>
          </a:xfrm>
          <a:prstGeom prst="wedgeEllipseCallout">
            <a:avLst>
              <a:gd name="adj1" fmla="val -55260"/>
              <a:gd name="adj2" fmla="val 3405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”Koulusta otettiin yhteyttä, kun olin käynyt koulun sivuilla, halusivat ulkomaisia opiskelijoita kouluun </a:t>
            </a:r>
            <a:br>
              <a:rPr lang="fi-FI" sz="1200" i="1" dirty="0">
                <a:solidFill>
                  <a:schemeClr val="bg1"/>
                </a:solidFill>
              </a:rPr>
            </a:br>
            <a:r>
              <a:rPr lang="fi-FI" sz="1200" i="1" dirty="0">
                <a:solidFill>
                  <a:schemeClr val="bg1"/>
                </a:solidFill>
              </a:rPr>
              <a:t>(USA:ssa</a:t>
            </a:r>
            <a:r>
              <a:rPr lang="fi-FI" sz="1200" i="1" dirty="0" smtClean="0">
                <a:solidFill>
                  <a:schemeClr val="bg1"/>
                </a:solidFill>
              </a:rPr>
              <a:t>)” </a:t>
            </a:r>
            <a:br>
              <a:rPr lang="fi-FI" sz="1200" i="1" dirty="0" smtClean="0">
                <a:solidFill>
                  <a:schemeClr val="bg1"/>
                </a:solidFill>
              </a:rPr>
            </a:br>
            <a:r>
              <a:rPr lang="fi-FI" sz="1200" i="1" dirty="0" smtClean="0">
                <a:solidFill>
                  <a:schemeClr val="bg1"/>
                </a:solidFill>
              </a:rPr>
              <a:t>KENGITYSSEPPÄ</a:t>
            </a:r>
            <a:endParaRPr lang="fi-FI" sz="1200" i="1" dirty="0">
              <a:solidFill>
                <a:schemeClr val="bg1"/>
              </a:solidFill>
            </a:endParaRPr>
          </a:p>
        </p:txBody>
      </p:sp>
      <p:sp>
        <p:nvSpPr>
          <p:cNvPr id="11" name="Kuvaselite-ellipsi 10"/>
          <p:cNvSpPr/>
          <p:nvPr/>
        </p:nvSpPr>
        <p:spPr>
          <a:xfrm>
            <a:off x="376052" y="1154289"/>
            <a:ext cx="2970263" cy="1008244"/>
          </a:xfrm>
          <a:prstGeom prst="wedgeEllipseCallout">
            <a:avLst>
              <a:gd name="adj1" fmla="val 48049"/>
              <a:gd name="adj2" fmla="val 8174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300" i="1" dirty="0" smtClean="0">
                <a:solidFill>
                  <a:schemeClr val="bg1"/>
                </a:solidFill>
              </a:rPr>
              <a:t>”Hakupaperit lähetettiin </a:t>
            </a:r>
            <a:r>
              <a:rPr lang="fi-FI" sz="1300" i="1" dirty="0" err="1" smtClean="0">
                <a:solidFill>
                  <a:schemeClr val="bg1"/>
                </a:solidFill>
              </a:rPr>
              <a:t>TE-toimiston</a:t>
            </a:r>
            <a:r>
              <a:rPr lang="fi-FI" sz="1300" i="1" dirty="0" smtClean="0">
                <a:solidFill>
                  <a:schemeClr val="bg1"/>
                </a:solidFill>
              </a:rPr>
              <a:t> kautta, haastattelun perusteella valittiin” KONEASENTAJA</a:t>
            </a:r>
            <a:endParaRPr lang="fi-FI" sz="1300" i="1" dirty="0">
              <a:solidFill>
                <a:schemeClr val="bg1"/>
              </a:solidFill>
            </a:endParaRPr>
          </a:p>
        </p:txBody>
      </p:sp>
      <p:sp>
        <p:nvSpPr>
          <p:cNvPr id="12" name="Kuvaselite-ellipsi 11"/>
          <p:cNvSpPr/>
          <p:nvPr/>
        </p:nvSpPr>
        <p:spPr>
          <a:xfrm>
            <a:off x="3262958" y="1755934"/>
            <a:ext cx="2133693" cy="845899"/>
          </a:xfrm>
          <a:prstGeom prst="wedgeEllipseCallout">
            <a:avLst>
              <a:gd name="adj1" fmla="val 34033"/>
              <a:gd name="adj2" fmla="val 631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400" i="1" dirty="0">
                <a:solidFill>
                  <a:schemeClr val="bg1"/>
                </a:solidFill>
              </a:rPr>
              <a:t>”Uravalmentaja etsi koulutuspaikan” </a:t>
            </a:r>
            <a:r>
              <a:rPr lang="fi-FI" sz="1400" i="1" dirty="0" smtClean="0">
                <a:solidFill>
                  <a:schemeClr val="bg1"/>
                </a:solidFill>
              </a:rPr>
              <a:t>MYYJÄ</a:t>
            </a:r>
            <a:endParaRPr lang="fi-FI" sz="1400" i="1" dirty="0">
              <a:solidFill>
                <a:schemeClr val="bg1"/>
              </a:solidFill>
            </a:endParaRPr>
          </a:p>
        </p:txBody>
      </p:sp>
      <p:sp>
        <p:nvSpPr>
          <p:cNvPr id="13" name="Kuvaselite-ellipsi 12"/>
          <p:cNvSpPr/>
          <p:nvPr/>
        </p:nvSpPr>
        <p:spPr>
          <a:xfrm>
            <a:off x="77154" y="4098054"/>
            <a:ext cx="2122299" cy="930766"/>
          </a:xfrm>
          <a:prstGeom prst="wedgeEllipseCallout">
            <a:avLst>
              <a:gd name="adj1" fmla="val 65030"/>
              <a:gd name="adj2" fmla="val -6214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300" i="1" dirty="0">
                <a:solidFill>
                  <a:schemeClr val="bg1"/>
                </a:solidFill>
              </a:rPr>
              <a:t>”Hakemus, josta kävi ilmi motiivit ja haastattelu” </a:t>
            </a:r>
            <a:r>
              <a:rPr lang="fi-FI" sz="1300" i="1" dirty="0" smtClean="0">
                <a:solidFill>
                  <a:schemeClr val="bg1"/>
                </a:solidFill>
              </a:rPr>
              <a:t>ISÄNNÖITSIJÄ</a:t>
            </a:r>
            <a:endParaRPr lang="fi-FI" sz="1300" i="1" dirty="0">
              <a:solidFill>
                <a:schemeClr val="bg1"/>
              </a:solidFill>
            </a:endParaRPr>
          </a:p>
        </p:txBody>
      </p:sp>
      <p:sp>
        <p:nvSpPr>
          <p:cNvPr id="15" name="Kuvaselite-ellipsi 14"/>
          <p:cNvSpPr/>
          <p:nvPr/>
        </p:nvSpPr>
        <p:spPr>
          <a:xfrm>
            <a:off x="2199453" y="4098052"/>
            <a:ext cx="2144650" cy="768085"/>
          </a:xfrm>
          <a:prstGeom prst="wedgeEllipseCallout">
            <a:avLst>
              <a:gd name="adj1" fmla="val 35323"/>
              <a:gd name="adj2" fmla="val -6008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”Muodolliset soveltuvuustestit” </a:t>
            </a:r>
            <a:r>
              <a:rPr lang="fi-FI" sz="1200" i="1" dirty="0" smtClean="0">
                <a:solidFill>
                  <a:schemeClr val="bg1"/>
                </a:solidFill>
              </a:rPr>
              <a:t>LÄHIHOITAJA</a:t>
            </a:r>
            <a:endParaRPr lang="fi-FI" sz="1200" i="1" dirty="0">
              <a:solidFill>
                <a:schemeClr val="bg1"/>
              </a:solidFill>
            </a:endParaRPr>
          </a:p>
        </p:txBody>
      </p:sp>
      <p:sp>
        <p:nvSpPr>
          <p:cNvPr id="16" name="Kuvaselite-ellipsi 15"/>
          <p:cNvSpPr/>
          <p:nvPr/>
        </p:nvSpPr>
        <p:spPr>
          <a:xfrm>
            <a:off x="7661946" y="3171578"/>
            <a:ext cx="1783612" cy="1217527"/>
          </a:xfrm>
          <a:prstGeom prst="wedgeEllipseCallout">
            <a:avLst>
              <a:gd name="adj1" fmla="val -73905"/>
              <a:gd name="adj2" fmla="val -241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defRPr/>
            </a:pPr>
            <a:r>
              <a:rPr lang="fi-FI" sz="1100" i="1" dirty="0">
                <a:solidFill>
                  <a:schemeClr val="bg1"/>
                </a:solidFill>
              </a:rPr>
              <a:t>”</a:t>
            </a:r>
            <a:r>
              <a:rPr lang="en-GB" sz="1100" i="1" dirty="0" err="1">
                <a:solidFill>
                  <a:schemeClr val="bg1"/>
                </a:solidFill>
              </a:rPr>
              <a:t>Haussa</a:t>
            </a:r>
            <a:r>
              <a:rPr lang="en-GB" sz="1100" i="1" dirty="0">
                <a:solidFill>
                  <a:schemeClr val="bg1"/>
                </a:solidFill>
              </a:rPr>
              <a:t> </a:t>
            </a:r>
            <a:r>
              <a:rPr lang="en-GB" sz="1100" i="1" dirty="0" err="1">
                <a:solidFill>
                  <a:schemeClr val="bg1"/>
                </a:solidFill>
              </a:rPr>
              <a:t>täytettiin</a:t>
            </a:r>
            <a:r>
              <a:rPr lang="en-GB" sz="1100" i="1" dirty="0">
                <a:solidFill>
                  <a:schemeClr val="bg1"/>
                </a:solidFill>
              </a:rPr>
              <a:t> </a:t>
            </a:r>
            <a:r>
              <a:rPr lang="en-GB" sz="1100" i="1" dirty="0" err="1">
                <a:solidFill>
                  <a:schemeClr val="bg1"/>
                </a:solidFill>
              </a:rPr>
              <a:t>monisivuinen</a:t>
            </a:r>
            <a:r>
              <a:rPr lang="en-GB" sz="1100" i="1" dirty="0">
                <a:solidFill>
                  <a:schemeClr val="bg1"/>
                </a:solidFill>
              </a:rPr>
              <a:t> </a:t>
            </a:r>
            <a:r>
              <a:rPr lang="en-GB" sz="1100" i="1" dirty="0" err="1">
                <a:solidFill>
                  <a:schemeClr val="bg1"/>
                </a:solidFill>
              </a:rPr>
              <a:t>lomake</a:t>
            </a:r>
            <a:r>
              <a:rPr lang="en-GB" sz="1100" i="1" dirty="0">
                <a:solidFill>
                  <a:schemeClr val="bg1"/>
                </a:solidFill>
              </a:rPr>
              <a:t> </a:t>
            </a:r>
            <a:r>
              <a:rPr lang="en-GB" sz="1100" i="1" dirty="0" err="1">
                <a:solidFill>
                  <a:schemeClr val="bg1"/>
                </a:solidFill>
              </a:rPr>
              <a:t>ja</a:t>
            </a:r>
            <a:r>
              <a:rPr lang="en-GB" sz="1100" i="1" dirty="0">
                <a:solidFill>
                  <a:schemeClr val="bg1"/>
                </a:solidFill>
              </a:rPr>
              <a:t> </a:t>
            </a:r>
            <a:r>
              <a:rPr lang="en-GB" sz="1100" i="1" dirty="0" err="1">
                <a:solidFill>
                  <a:schemeClr val="bg1"/>
                </a:solidFill>
              </a:rPr>
              <a:t>tehtiin</a:t>
            </a:r>
            <a:r>
              <a:rPr lang="en-GB" sz="1100" i="1" dirty="0">
                <a:solidFill>
                  <a:schemeClr val="bg1"/>
                </a:solidFill>
              </a:rPr>
              <a:t> </a:t>
            </a:r>
            <a:r>
              <a:rPr lang="en-GB" sz="1100" i="1" dirty="0" err="1">
                <a:solidFill>
                  <a:schemeClr val="bg1"/>
                </a:solidFill>
              </a:rPr>
              <a:t>tehtävä</a:t>
            </a:r>
            <a:r>
              <a:rPr lang="en-GB" sz="1100" i="1" dirty="0">
                <a:solidFill>
                  <a:schemeClr val="bg1"/>
                </a:solidFill>
              </a:rPr>
              <a:t>, </a:t>
            </a:r>
            <a:r>
              <a:rPr lang="en-GB" sz="1100" i="1" dirty="0" err="1">
                <a:solidFill>
                  <a:schemeClr val="bg1"/>
                </a:solidFill>
              </a:rPr>
              <a:t>muttei</a:t>
            </a:r>
            <a:r>
              <a:rPr lang="en-GB" sz="1100" i="1" dirty="0">
                <a:solidFill>
                  <a:schemeClr val="bg1"/>
                </a:solidFill>
              </a:rPr>
              <a:t> </a:t>
            </a:r>
            <a:r>
              <a:rPr lang="en-GB" sz="1100" i="1" dirty="0" err="1">
                <a:solidFill>
                  <a:schemeClr val="bg1"/>
                </a:solidFill>
              </a:rPr>
              <a:t>muita</a:t>
            </a:r>
            <a:r>
              <a:rPr lang="en-GB" sz="1100" i="1" dirty="0">
                <a:solidFill>
                  <a:schemeClr val="bg1"/>
                </a:solidFill>
              </a:rPr>
              <a:t> </a:t>
            </a:r>
            <a:r>
              <a:rPr lang="en-GB" sz="1100" i="1" dirty="0" err="1">
                <a:solidFill>
                  <a:schemeClr val="bg1"/>
                </a:solidFill>
              </a:rPr>
              <a:t>vaatimuksia</a:t>
            </a:r>
            <a:r>
              <a:rPr lang="fi-FI" sz="1100" i="1" dirty="0">
                <a:solidFill>
                  <a:schemeClr val="bg1"/>
                </a:solidFill>
              </a:rPr>
              <a:t>”</a:t>
            </a:r>
            <a:r>
              <a:rPr lang="en-GB" sz="1100" i="1" dirty="0">
                <a:solidFill>
                  <a:schemeClr val="bg1"/>
                </a:solidFill>
              </a:rPr>
              <a:t> </a:t>
            </a:r>
            <a:r>
              <a:rPr lang="en-GB" sz="1100" i="1" dirty="0" smtClean="0">
                <a:solidFill>
                  <a:schemeClr val="bg1"/>
                </a:solidFill>
              </a:rPr>
              <a:t>SISUSTAJA</a:t>
            </a:r>
            <a:endParaRPr lang="en-GB" sz="1100" i="1" dirty="0">
              <a:solidFill>
                <a:schemeClr val="bg1"/>
              </a:solidFill>
            </a:endParaRPr>
          </a:p>
        </p:txBody>
      </p:sp>
      <p:sp>
        <p:nvSpPr>
          <p:cNvPr id="17" name="Kuvaselite-ellipsi 16"/>
          <p:cNvSpPr/>
          <p:nvPr/>
        </p:nvSpPr>
        <p:spPr>
          <a:xfrm>
            <a:off x="4652117" y="3463047"/>
            <a:ext cx="2868600" cy="1922614"/>
          </a:xfrm>
          <a:prstGeom prst="wedgeEllipseCallout">
            <a:avLst>
              <a:gd name="adj1" fmla="val -55260"/>
              <a:gd name="adj2" fmla="val 3405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”Verkkohakemus, edellytyksenä riittävä työkokemus, rikkeettömyys liikenteessä, </a:t>
            </a:r>
            <a:r>
              <a:rPr lang="fi-FI" sz="1200" i="1" dirty="0" smtClean="0">
                <a:solidFill>
                  <a:schemeClr val="bg1"/>
                </a:solidFill>
              </a:rPr>
              <a:t>raskasajoneuvokortti</a:t>
            </a:r>
            <a:r>
              <a:rPr lang="fi-FI" sz="1200" i="1" dirty="0">
                <a:solidFill>
                  <a:schemeClr val="bg1"/>
                </a:solidFill>
              </a:rPr>
              <a:t>, terveysvaatimukset sekä pääsykoe, jonka materiaali ei liittynyt ajo-opettajan </a:t>
            </a:r>
            <a:r>
              <a:rPr lang="fi-FI" sz="1200" i="1" dirty="0" smtClean="0">
                <a:solidFill>
                  <a:schemeClr val="bg1"/>
                </a:solidFill>
              </a:rPr>
              <a:t>työhön.” </a:t>
            </a:r>
            <a:br>
              <a:rPr lang="fi-FI" sz="1200" i="1" dirty="0" smtClean="0">
                <a:solidFill>
                  <a:schemeClr val="bg1"/>
                </a:solidFill>
              </a:rPr>
            </a:br>
            <a:r>
              <a:rPr lang="fi-FI" sz="1200" i="1" dirty="0" smtClean="0">
                <a:solidFill>
                  <a:schemeClr val="bg1"/>
                </a:solidFill>
              </a:rPr>
              <a:t>AJONEUVO-OPETTAJA</a:t>
            </a:r>
            <a:endParaRPr lang="fi-FI" sz="1200" i="1" dirty="0">
              <a:solidFill>
                <a:schemeClr val="bg1"/>
              </a:solidFill>
            </a:endParaRPr>
          </a:p>
        </p:txBody>
      </p:sp>
      <p:sp>
        <p:nvSpPr>
          <p:cNvPr id="18" name="Kuvaselite-ellipsi 17"/>
          <p:cNvSpPr/>
          <p:nvPr/>
        </p:nvSpPr>
        <p:spPr>
          <a:xfrm>
            <a:off x="5235608" y="823469"/>
            <a:ext cx="1916858" cy="1325794"/>
          </a:xfrm>
          <a:prstGeom prst="wedgeEllipseCallout">
            <a:avLst>
              <a:gd name="adj1" fmla="val -63828"/>
              <a:gd name="adj2" fmla="val 254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300" i="1" dirty="0">
                <a:solidFill>
                  <a:schemeClr val="bg1"/>
                </a:solidFill>
              </a:rPr>
              <a:t>”Pääsykoe, johon ei tarvinnut valmistautua ja haastattelu</a:t>
            </a:r>
            <a:r>
              <a:rPr lang="fi-FI" sz="1300" i="1" dirty="0" smtClean="0">
                <a:solidFill>
                  <a:schemeClr val="bg1"/>
                </a:solidFill>
              </a:rPr>
              <a:t>” LÄHIHOITAJA</a:t>
            </a:r>
            <a:endParaRPr lang="fi-FI" sz="1300" i="1" dirty="0">
              <a:solidFill>
                <a:schemeClr val="bg1"/>
              </a:solidFill>
            </a:endParaRPr>
          </a:p>
        </p:txBody>
      </p:sp>
      <p:sp>
        <p:nvSpPr>
          <p:cNvPr id="21" name="Kuvaselite-ellipsi 20"/>
          <p:cNvSpPr/>
          <p:nvPr/>
        </p:nvSpPr>
        <p:spPr>
          <a:xfrm>
            <a:off x="97063" y="2178884"/>
            <a:ext cx="2359660" cy="1805284"/>
          </a:xfrm>
          <a:prstGeom prst="wedgeEllipseCallout">
            <a:avLst>
              <a:gd name="adj1" fmla="val 58400"/>
              <a:gd name="adj2" fmla="val 4100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300" i="1" dirty="0">
                <a:solidFill>
                  <a:schemeClr val="bg1"/>
                </a:solidFill>
              </a:rPr>
              <a:t>”Eläkeyhtiö ilmoitti koulutukseen ja oppisopimuspaikan pomoa haastateltiin. Sitten postista tuli vaan lukujärjestys” </a:t>
            </a:r>
            <a:r>
              <a:rPr lang="fi-FI" sz="1300" i="1" dirty="0" smtClean="0">
                <a:solidFill>
                  <a:schemeClr val="bg1"/>
                </a:solidFill>
              </a:rPr>
              <a:t>PIENKONEASENTAJA</a:t>
            </a:r>
            <a:endParaRPr lang="fi-FI" sz="1300" i="1" dirty="0">
              <a:solidFill>
                <a:schemeClr val="bg1"/>
              </a:solidFill>
            </a:endParaRPr>
          </a:p>
        </p:txBody>
      </p:sp>
      <p:sp>
        <p:nvSpPr>
          <p:cNvPr id="24" name="Kuvaselite-ellipsi 23"/>
          <p:cNvSpPr/>
          <p:nvPr/>
        </p:nvSpPr>
        <p:spPr>
          <a:xfrm>
            <a:off x="7095873" y="1968961"/>
            <a:ext cx="2678662" cy="1112565"/>
          </a:xfrm>
          <a:prstGeom prst="wedgeEllipseCallout">
            <a:avLst>
              <a:gd name="adj1" fmla="val -43399"/>
              <a:gd name="adj2" fmla="val 8838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”Olin itse </a:t>
            </a:r>
            <a:r>
              <a:rPr lang="fi-FI" sz="1200" i="1" dirty="0" err="1">
                <a:solidFill>
                  <a:schemeClr val="bg1"/>
                </a:solidFill>
              </a:rPr>
              <a:t>Akk:n</a:t>
            </a:r>
            <a:r>
              <a:rPr lang="fi-FI" sz="1200" i="1" dirty="0">
                <a:solidFill>
                  <a:schemeClr val="bg1"/>
                </a:solidFill>
              </a:rPr>
              <a:t> pääopettajaan yhteydessä ja sovin tapaamisen, jonka perusteella sain </a:t>
            </a:r>
            <a:r>
              <a:rPr lang="fi-FI" sz="1200" i="1" dirty="0" smtClean="0">
                <a:solidFill>
                  <a:schemeClr val="bg1"/>
                </a:solidFill>
              </a:rPr>
              <a:t>opiskelupaikan.” TIETOKONEASENTAJA</a:t>
            </a:r>
            <a:endParaRPr lang="fi-FI" sz="1200" i="1" dirty="0">
              <a:solidFill>
                <a:schemeClr val="bg1"/>
              </a:solidFill>
            </a:endParaRPr>
          </a:p>
        </p:txBody>
      </p:sp>
      <p:sp>
        <p:nvSpPr>
          <p:cNvPr id="26" name="Kuvaselite-ellipsi 25"/>
          <p:cNvSpPr/>
          <p:nvPr/>
        </p:nvSpPr>
        <p:spPr>
          <a:xfrm>
            <a:off x="2822665" y="2637189"/>
            <a:ext cx="2158969" cy="1340809"/>
          </a:xfrm>
          <a:prstGeom prst="wedgeEllipseCallout">
            <a:avLst>
              <a:gd name="adj1" fmla="val -55486"/>
              <a:gd name="adj2" fmla="val -479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400" i="1" dirty="0">
                <a:solidFill>
                  <a:schemeClr val="bg1"/>
                </a:solidFill>
              </a:rPr>
              <a:t>”Haastattelu ja tutustumistyöpaikan ohjaajan </a:t>
            </a:r>
            <a:r>
              <a:rPr lang="fi-FI" sz="1400" i="1" dirty="0" smtClean="0">
                <a:solidFill>
                  <a:schemeClr val="bg1"/>
                </a:solidFill>
              </a:rPr>
              <a:t>suositus”</a:t>
            </a:r>
            <a:br>
              <a:rPr lang="fi-FI" sz="1400" i="1" dirty="0" smtClean="0">
                <a:solidFill>
                  <a:schemeClr val="bg1"/>
                </a:solidFill>
              </a:rPr>
            </a:br>
            <a:r>
              <a:rPr lang="fi-FI" sz="1400" i="1" dirty="0" smtClean="0">
                <a:solidFill>
                  <a:schemeClr val="bg1"/>
                </a:solidFill>
              </a:rPr>
              <a:t>LÄHIHOITAJA </a:t>
            </a:r>
            <a:endParaRPr lang="fi-FI" sz="1400" i="1" dirty="0">
              <a:solidFill>
                <a:schemeClr val="bg1"/>
              </a:solidFill>
            </a:endParaRPr>
          </a:p>
        </p:txBody>
      </p:sp>
      <p:sp>
        <p:nvSpPr>
          <p:cNvPr id="27" name="Kuvaselite-ellipsi 26"/>
          <p:cNvSpPr/>
          <p:nvPr/>
        </p:nvSpPr>
        <p:spPr>
          <a:xfrm>
            <a:off x="3397553" y="5668150"/>
            <a:ext cx="3168161" cy="817599"/>
          </a:xfrm>
          <a:prstGeom prst="wedgeEllipseCallout">
            <a:avLst>
              <a:gd name="adj1" fmla="val 17494"/>
              <a:gd name="adj2" fmla="val -695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300" i="1" dirty="0" smtClean="0">
                <a:solidFill>
                  <a:schemeClr val="bg1"/>
                </a:solidFill>
              </a:rPr>
              <a:t>”Tutustumistyöpaikan ohjaaja suositteli ja haastattelu” KERHO-OHJAAJA</a:t>
            </a:r>
            <a:endParaRPr lang="fi-FI" sz="1300" i="1" dirty="0">
              <a:solidFill>
                <a:schemeClr val="bg1"/>
              </a:solidFill>
            </a:endParaRPr>
          </a:p>
        </p:txBody>
      </p:sp>
      <p:sp>
        <p:nvSpPr>
          <p:cNvPr id="25" name="Kuvaselite-ellipsi 24"/>
          <p:cNvSpPr/>
          <p:nvPr/>
        </p:nvSpPr>
        <p:spPr>
          <a:xfrm>
            <a:off x="7446937" y="4437112"/>
            <a:ext cx="2327598" cy="1585683"/>
          </a:xfrm>
          <a:prstGeom prst="wedgeEllipseCallout">
            <a:avLst>
              <a:gd name="adj1" fmla="val -61060"/>
              <a:gd name="adj2" fmla="val -103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defRPr/>
            </a:pPr>
            <a:r>
              <a:rPr lang="fi-FI" sz="1200" i="1" dirty="0">
                <a:solidFill>
                  <a:schemeClr val="bg1"/>
                </a:solidFill>
              </a:rPr>
              <a:t>”</a:t>
            </a:r>
            <a:r>
              <a:rPr lang="en-GB" sz="1200" i="1" dirty="0" err="1">
                <a:solidFill>
                  <a:schemeClr val="bg1"/>
                </a:solidFill>
              </a:rPr>
              <a:t>Ensin</a:t>
            </a:r>
            <a:r>
              <a:rPr lang="en-GB" sz="1200" i="1" dirty="0">
                <a:solidFill>
                  <a:schemeClr val="bg1"/>
                </a:solidFill>
              </a:rPr>
              <a:t> </a:t>
            </a:r>
            <a:r>
              <a:rPr lang="en-GB" sz="1200" i="1" dirty="0" err="1">
                <a:solidFill>
                  <a:schemeClr val="bg1"/>
                </a:solidFill>
              </a:rPr>
              <a:t>alkuhaastattelu</a:t>
            </a:r>
            <a:r>
              <a:rPr lang="en-GB" sz="1200" i="1" dirty="0">
                <a:solidFill>
                  <a:schemeClr val="bg1"/>
                </a:solidFill>
              </a:rPr>
              <a:t>, </a:t>
            </a:r>
            <a:r>
              <a:rPr lang="en-GB" sz="1200" i="1" dirty="0" err="1">
                <a:solidFill>
                  <a:schemeClr val="bg1"/>
                </a:solidFill>
              </a:rPr>
              <a:t>sitten</a:t>
            </a:r>
            <a:r>
              <a:rPr lang="en-GB" sz="1200" i="1" dirty="0">
                <a:solidFill>
                  <a:schemeClr val="bg1"/>
                </a:solidFill>
              </a:rPr>
              <a:t> </a:t>
            </a:r>
            <a:r>
              <a:rPr lang="en-GB" sz="1200" i="1" dirty="0" err="1">
                <a:solidFill>
                  <a:schemeClr val="bg1"/>
                </a:solidFill>
              </a:rPr>
              <a:t>toinen</a:t>
            </a:r>
            <a:r>
              <a:rPr lang="en-GB" sz="1200" i="1" dirty="0">
                <a:solidFill>
                  <a:schemeClr val="bg1"/>
                </a:solidFill>
              </a:rPr>
              <a:t> </a:t>
            </a:r>
            <a:r>
              <a:rPr lang="en-GB" sz="1200" i="1" dirty="0" err="1">
                <a:solidFill>
                  <a:schemeClr val="bg1"/>
                </a:solidFill>
              </a:rPr>
              <a:t>jossa</a:t>
            </a:r>
            <a:r>
              <a:rPr lang="en-GB" sz="1200" i="1" dirty="0">
                <a:solidFill>
                  <a:schemeClr val="bg1"/>
                </a:solidFill>
              </a:rPr>
              <a:t> </a:t>
            </a:r>
            <a:r>
              <a:rPr lang="en-GB" sz="1200" i="1" dirty="0" err="1">
                <a:solidFill>
                  <a:schemeClr val="bg1"/>
                </a:solidFill>
              </a:rPr>
              <a:t>opettajia</a:t>
            </a:r>
            <a:r>
              <a:rPr lang="en-GB" sz="1200" i="1" dirty="0">
                <a:solidFill>
                  <a:schemeClr val="bg1"/>
                </a:solidFill>
              </a:rPr>
              <a:t> </a:t>
            </a:r>
            <a:r>
              <a:rPr lang="en-GB" sz="1200" i="1" dirty="0" err="1">
                <a:solidFill>
                  <a:schemeClr val="bg1"/>
                </a:solidFill>
              </a:rPr>
              <a:t>ja</a:t>
            </a:r>
            <a:r>
              <a:rPr lang="en-GB" sz="1200" i="1" dirty="0">
                <a:solidFill>
                  <a:schemeClr val="bg1"/>
                </a:solidFill>
              </a:rPr>
              <a:t> </a:t>
            </a:r>
            <a:r>
              <a:rPr lang="en-GB" sz="1200" i="1" dirty="0" err="1">
                <a:solidFill>
                  <a:schemeClr val="bg1"/>
                </a:solidFill>
              </a:rPr>
              <a:t>psykologi</a:t>
            </a:r>
            <a:r>
              <a:rPr lang="en-GB" sz="1200" i="1" dirty="0">
                <a:solidFill>
                  <a:schemeClr val="bg1"/>
                </a:solidFill>
              </a:rPr>
              <a:t> </a:t>
            </a:r>
            <a:r>
              <a:rPr lang="en-GB" sz="1200" i="1" dirty="0" err="1">
                <a:solidFill>
                  <a:schemeClr val="bg1"/>
                </a:solidFill>
              </a:rPr>
              <a:t>soveltuvuutta</a:t>
            </a:r>
            <a:r>
              <a:rPr lang="en-GB" sz="1200" i="1" dirty="0">
                <a:solidFill>
                  <a:schemeClr val="bg1"/>
                </a:solidFill>
              </a:rPr>
              <a:t> </a:t>
            </a:r>
            <a:r>
              <a:rPr lang="en-GB" sz="1200" i="1" dirty="0" err="1">
                <a:solidFill>
                  <a:schemeClr val="bg1"/>
                </a:solidFill>
              </a:rPr>
              <a:t>arvioimassa</a:t>
            </a:r>
            <a:r>
              <a:rPr lang="en-GB" sz="1200" i="1" dirty="0">
                <a:solidFill>
                  <a:schemeClr val="bg1"/>
                </a:solidFill>
              </a:rPr>
              <a:t>, </a:t>
            </a:r>
            <a:r>
              <a:rPr lang="en-GB" sz="1200" i="1" dirty="0" err="1">
                <a:solidFill>
                  <a:schemeClr val="bg1"/>
                </a:solidFill>
              </a:rPr>
              <a:t>ja</a:t>
            </a:r>
            <a:r>
              <a:rPr lang="en-GB" sz="1200" i="1" dirty="0">
                <a:solidFill>
                  <a:schemeClr val="bg1"/>
                </a:solidFill>
              </a:rPr>
              <a:t> </a:t>
            </a:r>
            <a:r>
              <a:rPr lang="en-GB" sz="1200" i="1" dirty="0" err="1">
                <a:solidFill>
                  <a:schemeClr val="bg1"/>
                </a:solidFill>
              </a:rPr>
              <a:t>lopuksi</a:t>
            </a:r>
            <a:r>
              <a:rPr lang="en-GB" sz="1200" i="1" dirty="0">
                <a:solidFill>
                  <a:schemeClr val="bg1"/>
                </a:solidFill>
              </a:rPr>
              <a:t> </a:t>
            </a:r>
            <a:r>
              <a:rPr lang="en-GB" sz="1200" i="1" dirty="0" err="1">
                <a:solidFill>
                  <a:schemeClr val="bg1"/>
                </a:solidFill>
              </a:rPr>
              <a:t>kolmas</a:t>
            </a:r>
            <a:r>
              <a:rPr lang="en-GB" sz="1200" i="1" dirty="0">
                <a:solidFill>
                  <a:schemeClr val="bg1"/>
                </a:solidFill>
              </a:rPr>
              <a:t>.” </a:t>
            </a:r>
            <a:r>
              <a:rPr lang="en-GB" sz="1200" i="1" dirty="0" smtClean="0">
                <a:solidFill>
                  <a:schemeClr val="bg1"/>
                </a:solidFill>
              </a:rPr>
              <a:t/>
            </a:r>
            <a:br>
              <a:rPr lang="en-GB" sz="1200" i="1" dirty="0" smtClean="0">
                <a:solidFill>
                  <a:schemeClr val="bg1"/>
                </a:solidFill>
              </a:rPr>
            </a:br>
            <a:r>
              <a:rPr lang="en-GB" sz="1200" i="1" dirty="0" smtClean="0">
                <a:solidFill>
                  <a:schemeClr val="bg1"/>
                </a:solidFill>
              </a:rPr>
              <a:t>LÄHIHOITAJA</a:t>
            </a:r>
            <a:endParaRPr lang="fi-FI" sz="1200" i="1" dirty="0">
              <a:solidFill>
                <a:schemeClr val="bg1"/>
              </a:solidFill>
            </a:endParaRPr>
          </a:p>
        </p:txBody>
      </p:sp>
      <p:sp>
        <p:nvSpPr>
          <p:cNvPr id="28" name="Kuvaselite-ellipsi 27"/>
          <p:cNvSpPr/>
          <p:nvPr/>
        </p:nvSpPr>
        <p:spPr>
          <a:xfrm>
            <a:off x="994892" y="5149497"/>
            <a:ext cx="2123766" cy="1421579"/>
          </a:xfrm>
          <a:prstGeom prst="wedgeEllipseCallout">
            <a:avLst>
              <a:gd name="adj1" fmla="val 47920"/>
              <a:gd name="adj2" fmla="val -4549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defRPr/>
            </a:pPr>
            <a:r>
              <a:rPr lang="fi-FI" sz="1200" i="1" dirty="0">
                <a:solidFill>
                  <a:schemeClr val="bg1"/>
                </a:solidFill>
              </a:rPr>
              <a:t>”</a:t>
            </a:r>
            <a:r>
              <a:rPr lang="en-GB" sz="1200" i="1" dirty="0" err="1">
                <a:solidFill>
                  <a:schemeClr val="bg1"/>
                </a:solidFill>
              </a:rPr>
              <a:t>Puhelinsoitolla</a:t>
            </a:r>
            <a:r>
              <a:rPr lang="en-GB" sz="1200" i="1" dirty="0">
                <a:solidFill>
                  <a:schemeClr val="bg1"/>
                </a:solidFill>
              </a:rPr>
              <a:t> </a:t>
            </a:r>
            <a:r>
              <a:rPr lang="en-GB" sz="1200" i="1" dirty="0" err="1">
                <a:solidFill>
                  <a:schemeClr val="bg1"/>
                </a:solidFill>
              </a:rPr>
              <a:t>AEL:stä</a:t>
            </a:r>
            <a:r>
              <a:rPr lang="en-GB" sz="1200" i="1" dirty="0">
                <a:solidFill>
                  <a:schemeClr val="bg1"/>
                </a:solidFill>
              </a:rPr>
              <a:t> </a:t>
            </a:r>
            <a:r>
              <a:rPr lang="en-GB" sz="1200" i="1" dirty="0" err="1">
                <a:solidFill>
                  <a:schemeClr val="bg1"/>
                </a:solidFill>
              </a:rPr>
              <a:t>pyyntö</a:t>
            </a:r>
            <a:r>
              <a:rPr lang="en-GB" sz="1200" i="1" dirty="0">
                <a:solidFill>
                  <a:schemeClr val="bg1"/>
                </a:solidFill>
              </a:rPr>
              <a:t> </a:t>
            </a:r>
            <a:r>
              <a:rPr lang="en-GB" sz="1200" i="1" dirty="0" err="1">
                <a:solidFill>
                  <a:schemeClr val="bg1"/>
                </a:solidFill>
              </a:rPr>
              <a:t>käymään</a:t>
            </a:r>
            <a:r>
              <a:rPr lang="en-GB" sz="1200" i="1" dirty="0">
                <a:solidFill>
                  <a:schemeClr val="bg1"/>
                </a:solidFill>
              </a:rPr>
              <a:t>, </a:t>
            </a:r>
            <a:r>
              <a:rPr lang="en-GB" sz="1200" i="1" dirty="0" err="1">
                <a:solidFill>
                  <a:schemeClr val="bg1"/>
                </a:solidFill>
              </a:rPr>
              <a:t>haastattelu</a:t>
            </a:r>
            <a:r>
              <a:rPr lang="en-GB" sz="1200" i="1" dirty="0">
                <a:solidFill>
                  <a:schemeClr val="bg1"/>
                </a:solidFill>
              </a:rPr>
              <a:t> </a:t>
            </a:r>
            <a:r>
              <a:rPr lang="en-GB" sz="1200" i="1" dirty="0" err="1">
                <a:solidFill>
                  <a:schemeClr val="bg1"/>
                </a:solidFill>
              </a:rPr>
              <a:t>lounaan</a:t>
            </a:r>
            <a:r>
              <a:rPr lang="en-GB" sz="1200" i="1" dirty="0">
                <a:solidFill>
                  <a:schemeClr val="bg1"/>
                </a:solidFill>
              </a:rPr>
              <a:t> </a:t>
            </a:r>
            <a:r>
              <a:rPr lang="en-GB" sz="1200" i="1" dirty="0" err="1">
                <a:solidFill>
                  <a:schemeClr val="bg1"/>
                </a:solidFill>
              </a:rPr>
              <a:t>merkeissä</a:t>
            </a:r>
            <a:r>
              <a:rPr lang="en-GB" sz="1200" i="1" dirty="0">
                <a:solidFill>
                  <a:schemeClr val="bg1"/>
                </a:solidFill>
              </a:rPr>
              <a:t>” </a:t>
            </a:r>
            <a:r>
              <a:rPr lang="en-GB" sz="1200" i="1" dirty="0" smtClean="0">
                <a:solidFill>
                  <a:schemeClr val="bg1"/>
                </a:solidFill>
              </a:rPr>
              <a:t>KIINTEISTÖNHOITAJA</a:t>
            </a:r>
            <a:endParaRPr lang="en-GB" sz="1200" i="1" dirty="0">
              <a:solidFill>
                <a:schemeClr val="bg1"/>
              </a:solidFill>
            </a:endParaRPr>
          </a:p>
        </p:txBody>
      </p:sp>
      <p:sp>
        <p:nvSpPr>
          <p:cNvPr id="19" name="Kuvaselite-ellipsi 18"/>
          <p:cNvSpPr/>
          <p:nvPr/>
        </p:nvSpPr>
        <p:spPr>
          <a:xfrm>
            <a:off x="2929218" y="425713"/>
            <a:ext cx="2414014" cy="1088500"/>
          </a:xfrm>
          <a:prstGeom prst="wedgeEllipseCallout">
            <a:avLst>
              <a:gd name="adj1" fmla="val 29706"/>
              <a:gd name="adj2" fmla="val 6664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300" i="1" dirty="0" smtClean="0">
                <a:solidFill>
                  <a:schemeClr val="bg1"/>
                </a:solidFill>
              </a:rPr>
              <a:t>”Oppisopimuspaikan löydyttyä hakupaperit nuohoojakoulutukseen” NUOHOOJA</a:t>
            </a:r>
            <a:endParaRPr lang="fi-FI" sz="1300" i="1" dirty="0">
              <a:solidFill>
                <a:schemeClr val="bg1"/>
              </a:solidFill>
            </a:endParaRPr>
          </a:p>
        </p:txBody>
      </p:sp>
    </p:spTree>
    <p:extLst>
      <p:ext uri="{BB962C8B-B14F-4D97-AF65-F5344CB8AC3E}">
        <p14:creationId xmlns:p14="http://schemas.microsoft.com/office/powerpoint/2010/main" val="1904633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p:cNvSpPr txBox="1"/>
          <p:nvPr/>
        </p:nvSpPr>
        <p:spPr>
          <a:xfrm>
            <a:off x="1593748" y="1208406"/>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Tutkimuksen tavoitteet ja </a:t>
            </a:r>
            <a:r>
              <a:rPr lang="fi-FI" dirty="0">
                <a:solidFill>
                  <a:schemeClr val="bg1"/>
                </a:solidFill>
              </a:rPr>
              <a:t>toteutus, </a:t>
            </a:r>
            <a:r>
              <a:rPr lang="fi-FI" dirty="0" smtClean="0">
                <a:solidFill>
                  <a:schemeClr val="bg1"/>
                </a:solidFill>
              </a:rPr>
              <a:t>haastateltavien taustatiedot</a:t>
            </a:r>
            <a:endParaRPr lang="fi-FI" dirty="0">
              <a:solidFill>
                <a:schemeClr val="bg1"/>
              </a:solidFill>
            </a:endParaRPr>
          </a:p>
        </p:txBody>
      </p:sp>
      <p:sp>
        <p:nvSpPr>
          <p:cNvPr id="6" name="Tekstiruutu 5"/>
          <p:cNvSpPr txBox="1"/>
          <p:nvPr/>
        </p:nvSpPr>
        <p:spPr>
          <a:xfrm>
            <a:off x="1593748" y="1697937"/>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Motiivi ammatinvaihtoon</a:t>
            </a:r>
            <a:endParaRPr lang="fi-FI" dirty="0">
              <a:solidFill>
                <a:schemeClr val="bg1"/>
              </a:solidFill>
            </a:endParaRPr>
          </a:p>
        </p:txBody>
      </p:sp>
      <p:sp>
        <p:nvSpPr>
          <p:cNvPr id="7" name="Tekstiruutu 6"/>
          <p:cNvSpPr txBox="1"/>
          <p:nvPr/>
        </p:nvSpPr>
        <p:spPr>
          <a:xfrm>
            <a:off x="1593748" y="2187468"/>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a:solidFill>
                  <a:schemeClr val="bg1"/>
                </a:solidFill>
              </a:rPr>
              <a:t>Tiedonhakukanavat ja ammatinvaihdon valmennus</a:t>
            </a:r>
          </a:p>
        </p:txBody>
      </p:sp>
      <p:sp>
        <p:nvSpPr>
          <p:cNvPr id="8" name="Tekstiruutu 7"/>
          <p:cNvSpPr txBox="1"/>
          <p:nvPr/>
        </p:nvSpPr>
        <p:spPr>
          <a:xfrm>
            <a:off x="1593748" y="2676999"/>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a:solidFill>
                  <a:schemeClr val="bg1"/>
                </a:solidFill>
              </a:rPr>
              <a:t>Opiskeluun haku</a:t>
            </a:r>
          </a:p>
        </p:txBody>
      </p:sp>
      <p:sp>
        <p:nvSpPr>
          <p:cNvPr id="9" name="Tekstiruutu 8"/>
          <p:cNvSpPr txBox="1"/>
          <p:nvPr/>
        </p:nvSpPr>
        <p:spPr>
          <a:xfrm>
            <a:off x="1593748" y="3656061"/>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Opiskelu, opiskelutaidot, motivaatio ja verkottuminen</a:t>
            </a:r>
            <a:endParaRPr lang="fi-FI" dirty="0">
              <a:solidFill>
                <a:schemeClr val="bg1"/>
              </a:solidFill>
            </a:endParaRPr>
          </a:p>
        </p:txBody>
      </p:sp>
      <p:sp>
        <p:nvSpPr>
          <p:cNvPr id="10" name="Tekstiruutu 9"/>
          <p:cNvSpPr txBox="1"/>
          <p:nvPr/>
        </p:nvSpPr>
        <p:spPr>
          <a:xfrm>
            <a:off x="1593748" y="3166530"/>
            <a:ext cx="6731781" cy="369332"/>
          </a:xfrm>
          <a:prstGeom prst="rect">
            <a:avLst/>
          </a:prstGeom>
          <a:solidFill>
            <a:schemeClr val="accent3"/>
          </a:solidFill>
          <a:ln>
            <a:solidFill>
              <a:srgbClr val="BB0441"/>
            </a:solidFill>
          </a:ln>
        </p:spPr>
        <p:txBody>
          <a:bodyPr wrap="square" rtlCol="0">
            <a:spAutoFit/>
          </a:bodyPr>
          <a:lstStyle/>
          <a:p>
            <a:pPr algn="ctr"/>
            <a:r>
              <a:rPr lang="fi-FI" dirty="0" smtClean="0">
                <a:solidFill>
                  <a:schemeClr val="bg1"/>
                </a:solidFill>
              </a:rPr>
              <a:t>Rahoitus</a:t>
            </a:r>
            <a:endParaRPr lang="fi-FI" dirty="0">
              <a:solidFill>
                <a:schemeClr val="bg1"/>
              </a:solidFill>
            </a:endParaRPr>
          </a:p>
        </p:txBody>
      </p:sp>
      <p:sp>
        <p:nvSpPr>
          <p:cNvPr id="11" name="Tekstiruutu 10"/>
          <p:cNvSpPr txBox="1"/>
          <p:nvPr/>
        </p:nvSpPr>
        <p:spPr>
          <a:xfrm>
            <a:off x="1593748" y="4145592"/>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Työnhaku ja ammatti-identiteetti</a:t>
            </a:r>
            <a:endParaRPr lang="fi-FI" dirty="0">
              <a:solidFill>
                <a:schemeClr val="bg1"/>
              </a:solidFill>
            </a:endParaRPr>
          </a:p>
        </p:txBody>
      </p:sp>
      <p:sp>
        <p:nvSpPr>
          <p:cNvPr id="13" name="Tekstiruutu 12"/>
          <p:cNvSpPr txBox="1"/>
          <p:nvPr/>
        </p:nvSpPr>
        <p:spPr>
          <a:xfrm>
            <a:off x="1593748" y="5124654"/>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Johtopäätökset</a:t>
            </a:r>
            <a:endParaRPr lang="fi-FI" dirty="0">
              <a:solidFill>
                <a:schemeClr val="bg1"/>
              </a:solidFill>
            </a:endParaRPr>
          </a:p>
        </p:txBody>
      </p:sp>
      <p:sp>
        <p:nvSpPr>
          <p:cNvPr id="14" name="Tekstiruutu 13"/>
          <p:cNvSpPr txBox="1"/>
          <p:nvPr/>
        </p:nvSpPr>
        <p:spPr>
          <a:xfrm>
            <a:off x="1593748" y="5614185"/>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Uuteen ammattiin -polut</a:t>
            </a:r>
            <a:endParaRPr lang="fi-FI" dirty="0">
              <a:solidFill>
                <a:schemeClr val="bg1"/>
              </a:solidFill>
            </a:endParaRPr>
          </a:p>
        </p:txBody>
      </p:sp>
      <p:sp>
        <p:nvSpPr>
          <p:cNvPr id="15" name="Tekstiruutu 14"/>
          <p:cNvSpPr txBox="1"/>
          <p:nvPr/>
        </p:nvSpPr>
        <p:spPr>
          <a:xfrm>
            <a:off x="1593748" y="4635123"/>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Ammatti-identiteetin löytyminen</a:t>
            </a:r>
            <a:endParaRPr lang="fi-FI" dirty="0">
              <a:solidFill>
                <a:schemeClr val="bg1"/>
              </a:solidFill>
            </a:endParaRPr>
          </a:p>
        </p:txBody>
      </p:sp>
    </p:spTree>
    <p:extLst>
      <p:ext uri="{BB962C8B-B14F-4D97-AF65-F5344CB8AC3E}">
        <p14:creationId xmlns:p14="http://schemas.microsoft.com/office/powerpoint/2010/main" val="1898135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Rahoitus</a:t>
            </a:r>
            <a:endParaRPr lang="fi-FI" dirty="0"/>
          </a:p>
        </p:txBody>
      </p:sp>
      <p:sp>
        <p:nvSpPr>
          <p:cNvPr id="5" name="Sisällön paikkamerkki 4"/>
          <p:cNvSpPr>
            <a:spLocks noGrp="1"/>
          </p:cNvSpPr>
          <p:nvPr>
            <p:ph sz="quarter" idx="14"/>
          </p:nvPr>
        </p:nvSpPr>
        <p:spPr/>
        <p:txBody>
          <a:bodyPr>
            <a:normAutofit/>
          </a:bodyPr>
          <a:lstStyle/>
          <a:p>
            <a:r>
              <a:rPr lang="fi-FI" sz="1400" dirty="0"/>
              <a:t>Rahoituskanavia oli varsin useita: työttömyyskorvaus/ansiosidonnainen </a:t>
            </a:r>
            <a:r>
              <a:rPr lang="fi-FI" sz="1400" dirty="0" smtClean="0"/>
              <a:t>päiväraha</a:t>
            </a:r>
            <a:r>
              <a:rPr lang="fi-FI" sz="1400" dirty="0"/>
              <a:t>, vakuutusyhtiö, omat säästöt, puolison palkka, aikuisopintotuki, oma </a:t>
            </a:r>
            <a:r>
              <a:rPr lang="fi-FI" sz="1400" dirty="0" smtClean="0"/>
              <a:t>palkka.</a:t>
            </a:r>
            <a:endParaRPr lang="fi-FI" sz="1400" dirty="0"/>
          </a:p>
          <a:p>
            <a:r>
              <a:rPr lang="fi-FI" sz="1400" dirty="0"/>
              <a:t>Opiskelujen rahoitusta ei pidetty ongelmana, koska opiskeluajasta selvittiin taloudellisesti ja opiskeluaika ei ollut kuitenkaan kovin </a:t>
            </a:r>
            <a:r>
              <a:rPr lang="fi-FI" sz="1400" dirty="0" smtClean="0"/>
              <a:t>pitkä.</a:t>
            </a:r>
            <a:endParaRPr lang="fi-FI" sz="1400" dirty="0"/>
          </a:p>
          <a:p>
            <a:r>
              <a:rPr lang="fi-FI" sz="1400" dirty="0" smtClean="0"/>
              <a:t>Rahoituksessa oli kuitenkin osalla nähtävissä haasteita, näistä suurimmat haasteet olivat tukiviidakko ja siitä selviäminen: miten löydän minulle kuuluvat opiskelun rahoitus/tukimuodot, mistä niitä saa hakea, miten niitä haetaan ja kuinka kauan päätökset kestävät.</a:t>
            </a:r>
          </a:p>
          <a:p>
            <a:r>
              <a:rPr lang="fi-FI" sz="1400" dirty="0" smtClean="0"/>
              <a:t>Tarjolla ei ole yhden luukun politiikkaa, josta olisi edes saanut vinkkejä rahoitustukivaihtoehdoista. Opiskelupaikka </a:t>
            </a:r>
            <a:r>
              <a:rPr lang="fi-FI" sz="1400" dirty="0"/>
              <a:t>tai TE-keskus </a:t>
            </a:r>
            <a:r>
              <a:rPr lang="fi-FI" sz="1400" dirty="0" smtClean="0"/>
              <a:t>eivät ainakaan </a:t>
            </a:r>
            <a:r>
              <a:rPr lang="fi-FI" sz="1400" dirty="0"/>
              <a:t>aktiivisesti tarjonnut apuaan vaihtoehtojen löytymiseen – etenkään jos </a:t>
            </a:r>
            <a:r>
              <a:rPr lang="fi-FI" sz="1400" dirty="0" smtClean="0"/>
              <a:t>motiivi alan vaihdosta </a:t>
            </a:r>
            <a:r>
              <a:rPr lang="fi-FI" sz="1400" dirty="0"/>
              <a:t>oli tullut omasta halusta</a:t>
            </a:r>
            <a:r>
              <a:rPr lang="fi-FI" sz="1400" dirty="0" smtClean="0"/>
              <a:t>.</a:t>
            </a:r>
          </a:p>
          <a:p>
            <a:r>
              <a:rPr lang="fi-FI" sz="1400" dirty="0" smtClean="0"/>
              <a:t>Rahoitukseen liittyvät asiat olivat helpompia niillä, joiden koulutuksen maksoi vakuutusyhtiö tai niillä jotka olivat oppisopimuskoulutuksessa, kunhan se oppisopimuspaikka oli ensin löytynyt.</a:t>
            </a:r>
            <a:endParaRPr lang="fi-FI" sz="1400" dirty="0"/>
          </a:p>
          <a:p>
            <a:endParaRPr lang="fi-FI" sz="1400" dirty="0"/>
          </a:p>
          <a:p>
            <a:endParaRPr lang="fi-FI" sz="1400" dirty="0"/>
          </a:p>
        </p:txBody>
      </p:sp>
    </p:spTree>
    <p:extLst>
      <p:ext uri="{BB962C8B-B14F-4D97-AF65-F5344CB8AC3E}">
        <p14:creationId xmlns:p14="http://schemas.microsoft.com/office/powerpoint/2010/main" val="2166168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Rahoitus</a:t>
            </a:r>
            <a:endParaRPr lang="fi-FI" dirty="0"/>
          </a:p>
        </p:txBody>
      </p:sp>
      <p:sp>
        <p:nvSpPr>
          <p:cNvPr id="8" name="Kuvaselite-ellipsi 7"/>
          <p:cNvSpPr/>
          <p:nvPr/>
        </p:nvSpPr>
        <p:spPr>
          <a:xfrm>
            <a:off x="7172163" y="204853"/>
            <a:ext cx="2549012" cy="1421963"/>
          </a:xfrm>
          <a:prstGeom prst="wedgeEllipseCallout">
            <a:avLst>
              <a:gd name="adj1" fmla="val -38844"/>
              <a:gd name="adj2" fmla="val 498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a:t>
            </a:r>
            <a:r>
              <a:rPr lang="en-GB" sz="1100" i="1" dirty="0" smtClean="0">
                <a:solidFill>
                  <a:schemeClr val="bg1"/>
                </a:solidFill>
              </a:rPr>
              <a:t>Hain </a:t>
            </a:r>
            <a:r>
              <a:rPr lang="en-GB" sz="1100" i="1" dirty="0">
                <a:solidFill>
                  <a:schemeClr val="bg1"/>
                </a:solidFill>
              </a:rPr>
              <a:t>ELY-</a:t>
            </a:r>
            <a:r>
              <a:rPr lang="en-GB" sz="1100" i="1" dirty="0" err="1">
                <a:solidFill>
                  <a:schemeClr val="bg1"/>
                </a:solidFill>
              </a:rPr>
              <a:t>keskukselta</a:t>
            </a:r>
            <a:r>
              <a:rPr lang="en-GB" sz="1100" i="1" dirty="0">
                <a:solidFill>
                  <a:schemeClr val="bg1"/>
                </a:solidFill>
              </a:rPr>
              <a:t> </a:t>
            </a:r>
            <a:r>
              <a:rPr lang="en-GB" sz="1100" i="1" dirty="0" err="1">
                <a:solidFill>
                  <a:schemeClr val="bg1"/>
                </a:solidFill>
              </a:rPr>
              <a:t>aloittavan</a:t>
            </a:r>
            <a:r>
              <a:rPr lang="en-GB" sz="1100" i="1" dirty="0">
                <a:solidFill>
                  <a:schemeClr val="bg1"/>
                </a:solidFill>
              </a:rPr>
              <a:t> </a:t>
            </a:r>
            <a:r>
              <a:rPr lang="en-GB" sz="1100" i="1" dirty="0" err="1">
                <a:solidFill>
                  <a:schemeClr val="bg1"/>
                </a:solidFill>
              </a:rPr>
              <a:t>yrittäjän</a:t>
            </a:r>
            <a:r>
              <a:rPr lang="en-GB" sz="1100" i="1" dirty="0">
                <a:solidFill>
                  <a:schemeClr val="bg1"/>
                </a:solidFill>
              </a:rPr>
              <a:t> </a:t>
            </a:r>
            <a:r>
              <a:rPr lang="en-GB" sz="1100" i="1" dirty="0" err="1">
                <a:solidFill>
                  <a:schemeClr val="bg1"/>
                </a:solidFill>
              </a:rPr>
              <a:t>tukia</a:t>
            </a:r>
            <a:r>
              <a:rPr lang="en-GB" sz="1100" i="1" dirty="0">
                <a:solidFill>
                  <a:schemeClr val="bg1"/>
                </a:solidFill>
              </a:rPr>
              <a:t>, </a:t>
            </a:r>
            <a:r>
              <a:rPr lang="en-GB" sz="1100" i="1" dirty="0" err="1" smtClean="0">
                <a:solidFill>
                  <a:schemeClr val="bg1"/>
                </a:solidFill>
              </a:rPr>
              <a:t>sain</a:t>
            </a:r>
            <a:r>
              <a:rPr lang="en-GB" sz="1100" i="1" dirty="0" smtClean="0">
                <a:solidFill>
                  <a:schemeClr val="bg1"/>
                </a:solidFill>
              </a:rPr>
              <a:t> </a:t>
            </a:r>
            <a:r>
              <a:rPr lang="en-GB" sz="1100" i="1" dirty="0" err="1">
                <a:solidFill>
                  <a:schemeClr val="bg1"/>
                </a:solidFill>
              </a:rPr>
              <a:t>konsultointia</a:t>
            </a:r>
            <a:r>
              <a:rPr lang="en-GB" sz="1100" i="1" dirty="0">
                <a:solidFill>
                  <a:schemeClr val="bg1"/>
                </a:solidFill>
              </a:rPr>
              <a:t> </a:t>
            </a:r>
            <a:r>
              <a:rPr lang="en-GB" sz="1100" i="1" dirty="0" err="1">
                <a:solidFill>
                  <a:schemeClr val="bg1"/>
                </a:solidFill>
              </a:rPr>
              <a:t>ja</a:t>
            </a:r>
            <a:r>
              <a:rPr lang="en-GB" sz="1100" i="1" dirty="0">
                <a:solidFill>
                  <a:schemeClr val="bg1"/>
                </a:solidFill>
              </a:rPr>
              <a:t> </a:t>
            </a:r>
            <a:r>
              <a:rPr lang="en-GB" sz="1100" i="1" dirty="0" err="1">
                <a:solidFill>
                  <a:schemeClr val="bg1"/>
                </a:solidFill>
              </a:rPr>
              <a:t>puoltoa</a:t>
            </a:r>
            <a:r>
              <a:rPr lang="en-GB" sz="1100" i="1" dirty="0">
                <a:solidFill>
                  <a:schemeClr val="bg1"/>
                </a:solidFill>
              </a:rPr>
              <a:t> TE-</a:t>
            </a:r>
            <a:r>
              <a:rPr lang="en-GB" sz="1100" i="1" dirty="0" err="1">
                <a:solidFill>
                  <a:schemeClr val="bg1"/>
                </a:solidFill>
              </a:rPr>
              <a:t>keskukselta</a:t>
            </a:r>
            <a:r>
              <a:rPr lang="en-GB" sz="1100" i="1" dirty="0">
                <a:solidFill>
                  <a:schemeClr val="bg1"/>
                </a:solidFill>
              </a:rPr>
              <a:t> </a:t>
            </a:r>
            <a:r>
              <a:rPr lang="en-GB" sz="1100" i="1" dirty="0" err="1">
                <a:solidFill>
                  <a:schemeClr val="bg1"/>
                </a:solidFill>
              </a:rPr>
              <a:t>hakemukseen</a:t>
            </a:r>
            <a:r>
              <a:rPr lang="en-GB" sz="1100" i="1" dirty="0">
                <a:solidFill>
                  <a:schemeClr val="bg1"/>
                </a:solidFill>
              </a:rPr>
              <a:t>, </a:t>
            </a:r>
            <a:r>
              <a:rPr lang="en-GB" sz="1100" i="1" dirty="0" err="1">
                <a:solidFill>
                  <a:schemeClr val="bg1"/>
                </a:solidFill>
              </a:rPr>
              <a:t>josta</a:t>
            </a:r>
            <a:r>
              <a:rPr lang="en-GB" sz="1100" i="1" dirty="0">
                <a:solidFill>
                  <a:schemeClr val="bg1"/>
                </a:solidFill>
              </a:rPr>
              <a:t> </a:t>
            </a:r>
            <a:r>
              <a:rPr lang="en-GB" sz="1100" i="1" dirty="0" err="1">
                <a:solidFill>
                  <a:schemeClr val="bg1"/>
                </a:solidFill>
              </a:rPr>
              <a:t>tulikin</a:t>
            </a:r>
            <a:r>
              <a:rPr lang="en-GB" sz="1100" i="1" dirty="0">
                <a:solidFill>
                  <a:schemeClr val="bg1"/>
                </a:solidFill>
              </a:rPr>
              <a:t> </a:t>
            </a:r>
            <a:r>
              <a:rPr lang="en-GB" sz="1100" i="1" dirty="0" err="1">
                <a:solidFill>
                  <a:schemeClr val="bg1"/>
                </a:solidFill>
              </a:rPr>
              <a:t>sitten</a:t>
            </a:r>
            <a:r>
              <a:rPr lang="en-GB" sz="1100" i="1" dirty="0">
                <a:solidFill>
                  <a:schemeClr val="bg1"/>
                </a:solidFill>
              </a:rPr>
              <a:t> </a:t>
            </a:r>
            <a:r>
              <a:rPr lang="en-GB" sz="1100" i="1" dirty="0" err="1">
                <a:solidFill>
                  <a:schemeClr val="bg1"/>
                </a:solidFill>
              </a:rPr>
              <a:t>myönteinen</a:t>
            </a:r>
            <a:r>
              <a:rPr lang="en-GB" sz="1100" i="1" dirty="0">
                <a:solidFill>
                  <a:schemeClr val="bg1"/>
                </a:solidFill>
              </a:rPr>
              <a:t> </a:t>
            </a:r>
            <a:r>
              <a:rPr lang="en-GB" sz="1100" i="1" dirty="0" err="1">
                <a:solidFill>
                  <a:schemeClr val="bg1"/>
                </a:solidFill>
              </a:rPr>
              <a:t>päätös</a:t>
            </a:r>
            <a:r>
              <a:rPr lang="en-GB" sz="1100" i="1" dirty="0">
                <a:solidFill>
                  <a:schemeClr val="bg1"/>
                </a:solidFill>
              </a:rPr>
              <a:t>, 6 </a:t>
            </a:r>
            <a:r>
              <a:rPr lang="en-GB" sz="1100" i="1" dirty="0" err="1">
                <a:solidFill>
                  <a:schemeClr val="bg1"/>
                </a:solidFill>
              </a:rPr>
              <a:t>kk:n</a:t>
            </a:r>
            <a:r>
              <a:rPr lang="en-GB" sz="1100" i="1" dirty="0">
                <a:solidFill>
                  <a:schemeClr val="bg1"/>
                </a:solidFill>
              </a:rPr>
              <a:t> </a:t>
            </a:r>
            <a:r>
              <a:rPr lang="en-GB" sz="1100" i="1" dirty="0" err="1">
                <a:solidFill>
                  <a:schemeClr val="bg1"/>
                </a:solidFill>
              </a:rPr>
              <a:t>rahoitus</a:t>
            </a:r>
            <a:r>
              <a:rPr lang="en-GB" sz="1100" i="1" dirty="0">
                <a:solidFill>
                  <a:schemeClr val="bg1"/>
                </a:solidFill>
              </a:rPr>
              <a:t> </a:t>
            </a:r>
            <a:r>
              <a:rPr lang="en-GB" sz="1100" i="1" dirty="0" err="1">
                <a:solidFill>
                  <a:schemeClr val="bg1"/>
                </a:solidFill>
              </a:rPr>
              <a:t>alkuun</a:t>
            </a:r>
            <a:r>
              <a:rPr lang="en-GB" sz="1100" i="1" dirty="0">
                <a:solidFill>
                  <a:schemeClr val="bg1"/>
                </a:solidFill>
              </a:rPr>
              <a:t>.” </a:t>
            </a:r>
            <a:r>
              <a:rPr lang="en-GB" sz="1100" i="1" dirty="0" smtClean="0">
                <a:solidFill>
                  <a:schemeClr val="bg1"/>
                </a:solidFill>
              </a:rPr>
              <a:t>HIEROJA</a:t>
            </a:r>
            <a:endParaRPr lang="en-GB" sz="1100" i="1" dirty="0">
              <a:solidFill>
                <a:schemeClr val="bg1"/>
              </a:solidFill>
            </a:endParaRPr>
          </a:p>
        </p:txBody>
      </p:sp>
      <p:sp>
        <p:nvSpPr>
          <p:cNvPr id="12" name="Kuvaselite-ellipsi 11"/>
          <p:cNvSpPr/>
          <p:nvPr/>
        </p:nvSpPr>
        <p:spPr>
          <a:xfrm>
            <a:off x="3841703" y="426202"/>
            <a:ext cx="3064935" cy="860157"/>
          </a:xfrm>
          <a:prstGeom prst="wedgeEllipseCallout">
            <a:avLst>
              <a:gd name="adj1" fmla="val -17089"/>
              <a:gd name="adj2" fmla="val 7466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”Rahoitus ei ollut este tai </a:t>
            </a:r>
            <a:r>
              <a:rPr lang="fi-FI" sz="1200" i="1" dirty="0" smtClean="0">
                <a:solidFill>
                  <a:schemeClr val="bg1"/>
                </a:solidFill>
              </a:rPr>
              <a:t>kynnys. Opintotuki ja kesät töissä.” </a:t>
            </a:r>
          </a:p>
          <a:p>
            <a:pPr algn="ctr"/>
            <a:r>
              <a:rPr lang="fi-FI" sz="1200" i="1" dirty="0" smtClean="0">
                <a:solidFill>
                  <a:schemeClr val="bg1"/>
                </a:solidFill>
              </a:rPr>
              <a:t>LÄHIHOITAJA</a:t>
            </a:r>
            <a:endParaRPr lang="fi-FI" sz="1200" i="1" dirty="0">
              <a:solidFill>
                <a:schemeClr val="bg1"/>
              </a:solidFill>
            </a:endParaRPr>
          </a:p>
        </p:txBody>
      </p:sp>
      <p:sp>
        <p:nvSpPr>
          <p:cNvPr id="15" name="Kuvaselite-ellipsi 14"/>
          <p:cNvSpPr/>
          <p:nvPr/>
        </p:nvSpPr>
        <p:spPr>
          <a:xfrm>
            <a:off x="2323465" y="5035396"/>
            <a:ext cx="2144650" cy="768085"/>
          </a:xfrm>
          <a:prstGeom prst="wedgeEllipseCallout">
            <a:avLst>
              <a:gd name="adj1" fmla="val 35323"/>
              <a:gd name="adj2" fmla="val -600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”Vakuutusyhtiö maksoi </a:t>
            </a:r>
            <a:r>
              <a:rPr lang="fi-FI" sz="1200" i="1" dirty="0" smtClean="0">
                <a:solidFill>
                  <a:schemeClr val="bg1"/>
                </a:solidFill>
              </a:rPr>
              <a:t>opiskelun.” </a:t>
            </a:r>
          </a:p>
          <a:p>
            <a:pPr algn="ctr"/>
            <a:r>
              <a:rPr lang="fi-FI" sz="1200" i="1" dirty="0" smtClean="0">
                <a:solidFill>
                  <a:schemeClr val="bg1"/>
                </a:solidFill>
              </a:rPr>
              <a:t>KERHO-OHJAAJA</a:t>
            </a:r>
            <a:endParaRPr lang="fi-FI" sz="1200" i="1" dirty="0">
              <a:solidFill>
                <a:schemeClr val="bg1"/>
              </a:solidFill>
            </a:endParaRPr>
          </a:p>
        </p:txBody>
      </p:sp>
      <p:sp>
        <p:nvSpPr>
          <p:cNvPr id="16" name="Kuvaselite-ellipsi 15"/>
          <p:cNvSpPr/>
          <p:nvPr/>
        </p:nvSpPr>
        <p:spPr>
          <a:xfrm>
            <a:off x="7341725" y="3605518"/>
            <a:ext cx="2421249" cy="1121465"/>
          </a:xfrm>
          <a:prstGeom prst="wedgeEllipseCallout">
            <a:avLst>
              <a:gd name="adj1" fmla="val -79546"/>
              <a:gd name="adj2" fmla="val -5830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smtClean="0">
                <a:solidFill>
                  <a:schemeClr val="bg1"/>
                </a:solidFill>
              </a:rPr>
              <a:t>”Työttömyyskorvaus ja toimeentulotuki. Raha </a:t>
            </a:r>
            <a:r>
              <a:rPr lang="fi-FI" sz="1100" i="1" dirty="0">
                <a:solidFill>
                  <a:schemeClr val="bg1"/>
                </a:solidFill>
              </a:rPr>
              <a:t>riitti jotenkuten, elettiin </a:t>
            </a:r>
            <a:r>
              <a:rPr lang="fi-FI" sz="1100" i="1" dirty="0" smtClean="0">
                <a:solidFill>
                  <a:schemeClr val="bg1"/>
                </a:solidFill>
              </a:rPr>
              <a:t>päivä</a:t>
            </a:r>
          </a:p>
          <a:p>
            <a:pPr algn="ctr"/>
            <a:r>
              <a:rPr lang="fi-FI" sz="1100" i="1" dirty="0" smtClean="0">
                <a:solidFill>
                  <a:schemeClr val="bg1"/>
                </a:solidFill>
              </a:rPr>
              <a:t>kerrallaan.” </a:t>
            </a:r>
            <a:r>
              <a:rPr lang="fi-FI" sz="1100" i="1" dirty="0">
                <a:solidFill>
                  <a:schemeClr val="bg1"/>
                </a:solidFill>
              </a:rPr>
              <a:t>TIETOKONEAASENTAJA </a:t>
            </a:r>
          </a:p>
        </p:txBody>
      </p:sp>
      <p:sp>
        <p:nvSpPr>
          <p:cNvPr id="26" name="Kuvaselite-ellipsi 25"/>
          <p:cNvSpPr/>
          <p:nvPr/>
        </p:nvSpPr>
        <p:spPr>
          <a:xfrm>
            <a:off x="343583" y="2548999"/>
            <a:ext cx="2951882" cy="1025345"/>
          </a:xfrm>
          <a:prstGeom prst="wedgeEllipseCallout">
            <a:avLst>
              <a:gd name="adj1" fmla="val 55607"/>
              <a:gd name="adj2" fmla="val -487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”Eläkeyhtiö rahoitti, töistä/harjoittelusta sai palkkaa ja työnantaja </a:t>
            </a:r>
            <a:r>
              <a:rPr lang="fi-FI" sz="1200" i="1" dirty="0" smtClean="0">
                <a:solidFill>
                  <a:schemeClr val="bg1"/>
                </a:solidFill>
              </a:rPr>
              <a:t>kuntoutusrahaa.” </a:t>
            </a:r>
          </a:p>
          <a:p>
            <a:pPr algn="ctr"/>
            <a:r>
              <a:rPr lang="fi-FI" sz="1200" i="1" dirty="0" smtClean="0">
                <a:solidFill>
                  <a:schemeClr val="bg1"/>
                </a:solidFill>
              </a:rPr>
              <a:t>PIENKONEASENTAJA</a:t>
            </a:r>
            <a:endParaRPr lang="fi-FI" sz="1200" i="1" dirty="0">
              <a:solidFill>
                <a:schemeClr val="bg1"/>
              </a:solidFill>
            </a:endParaRPr>
          </a:p>
        </p:txBody>
      </p:sp>
      <p:sp>
        <p:nvSpPr>
          <p:cNvPr id="27" name="Kuvaselite-ellipsi 26"/>
          <p:cNvSpPr/>
          <p:nvPr/>
        </p:nvSpPr>
        <p:spPr>
          <a:xfrm>
            <a:off x="1343347" y="3574344"/>
            <a:ext cx="3113568" cy="1152640"/>
          </a:xfrm>
          <a:prstGeom prst="wedgeEllipseCallout">
            <a:avLst>
              <a:gd name="adj1" fmla="val 36840"/>
              <a:gd name="adj2" fmla="val -1012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300" i="1" dirty="0">
                <a:solidFill>
                  <a:schemeClr val="bg1"/>
                </a:solidFill>
              </a:rPr>
              <a:t>”Vaimo selvitti </a:t>
            </a:r>
            <a:r>
              <a:rPr lang="fi-FI" sz="1300" i="1" dirty="0" smtClean="0">
                <a:solidFill>
                  <a:schemeClr val="bg1"/>
                </a:solidFill>
              </a:rPr>
              <a:t>rahoitusmahdollisuudet, vakuutusyhtiö maksoi koulutuksen.” </a:t>
            </a:r>
          </a:p>
          <a:p>
            <a:pPr algn="ctr"/>
            <a:r>
              <a:rPr lang="fi-FI" sz="1300" i="1" dirty="0" smtClean="0">
                <a:solidFill>
                  <a:schemeClr val="bg1"/>
                </a:solidFill>
              </a:rPr>
              <a:t>AJO-OPETTAJA</a:t>
            </a:r>
            <a:endParaRPr lang="fi-FI" sz="1300" i="1" dirty="0">
              <a:solidFill>
                <a:schemeClr val="bg1"/>
              </a:solidFill>
            </a:endParaRPr>
          </a:p>
        </p:txBody>
      </p:sp>
      <p:sp>
        <p:nvSpPr>
          <p:cNvPr id="25" name="Kuvaselite-ellipsi 24"/>
          <p:cNvSpPr/>
          <p:nvPr/>
        </p:nvSpPr>
        <p:spPr>
          <a:xfrm>
            <a:off x="4468115" y="4017035"/>
            <a:ext cx="2624385" cy="1268637"/>
          </a:xfrm>
          <a:prstGeom prst="wedgeEllipseCallout">
            <a:avLst>
              <a:gd name="adj1" fmla="val -24609"/>
              <a:gd name="adj2" fmla="val -7557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GB" sz="1100" i="1" dirty="0">
                <a:solidFill>
                  <a:schemeClr val="bg1"/>
                </a:solidFill>
              </a:rPr>
              <a:t>”</a:t>
            </a:r>
            <a:r>
              <a:rPr lang="en-GB" sz="1100" i="1" dirty="0" err="1">
                <a:solidFill>
                  <a:schemeClr val="bg1"/>
                </a:solidFill>
              </a:rPr>
              <a:t>Ei</a:t>
            </a:r>
            <a:r>
              <a:rPr lang="en-GB" sz="1100" i="1" dirty="0">
                <a:solidFill>
                  <a:schemeClr val="bg1"/>
                </a:solidFill>
              </a:rPr>
              <a:t> </a:t>
            </a:r>
            <a:r>
              <a:rPr lang="en-GB" sz="1100" i="1" dirty="0" err="1">
                <a:solidFill>
                  <a:schemeClr val="bg1"/>
                </a:solidFill>
              </a:rPr>
              <a:t>ollut</a:t>
            </a:r>
            <a:r>
              <a:rPr lang="en-GB" sz="1100" i="1" dirty="0">
                <a:solidFill>
                  <a:schemeClr val="bg1"/>
                </a:solidFill>
              </a:rPr>
              <a:t> </a:t>
            </a:r>
            <a:r>
              <a:rPr lang="en-GB" sz="1100" i="1" dirty="0" err="1">
                <a:solidFill>
                  <a:schemeClr val="bg1"/>
                </a:solidFill>
              </a:rPr>
              <a:t>paljoakaan</a:t>
            </a:r>
            <a:r>
              <a:rPr lang="en-GB" sz="1100" i="1" dirty="0">
                <a:solidFill>
                  <a:schemeClr val="bg1"/>
                </a:solidFill>
              </a:rPr>
              <a:t> </a:t>
            </a:r>
            <a:r>
              <a:rPr lang="en-GB" sz="1100" i="1" dirty="0" err="1">
                <a:solidFill>
                  <a:schemeClr val="bg1"/>
                </a:solidFill>
              </a:rPr>
              <a:t>ylimääräistä</a:t>
            </a:r>
            <a:r>
              <a:rPr lang="en-GB" sz="1100" i="1" dirty="0">
                <a:solidFill>
                  <a:schemeClr val="bg1"/>
                </a:solidFill>
              </a:rPr>
              <a:t> </a:t>
            </a:r>
            <a:r>
              <a:rPr lang="en-GB" sz="1100" i="1" dirty="0" err="1">
                <a:solidFill>
                  <a:schemeClr val="bg1"/>
                </a:solidFill>
              </a:rPr>
              <a:t>elämiseen</a:t>
            </a:r>
            <a:r>
              <a:rPr lang="en-GB" sz="1100" i="1" dirty="0">
                <a:solidFill>
                  <a:schemeClr val="bg1"/>
                </a:solidFill>
              </a:rPr>
              <a:t>, </a:t>
            </a:r>
            <a:r>
              <a:rPr lang="en-GB" sz="1100" i="1" dirty="0" err="1">
                <a:solidFill>
                  <a:schemeClr val="bg1"/>
                </a:solidFill>
              </a:rPr>
              <a:t>vakuutusyhtiön</a:t>
            </a:r>
            <a:r>
              <a:rPr lang="en-GB" sz="1100" i="1" dirty="0">
                <a:solidFill>
                  <a:schemeClr val="bg1"/>
                </a:solidFill>
              </a:rPr>
              <a:t> </a:t>
            </a:r>
            <a:r>
              <a:rPr lang="en-GB" sz="1100" i="1" dirty="0" err="1">
                <a:solidFill>
                  <a:schemeClr val="bg1"/>
                </a:solidFill>
              </a:rPr>
              <a:t>kuntoutusrahan</a:t>
            </a:r>
            <a:r>
              <a:rPr lang="en-GB" sz="1100" i="1" dirty="0">
                <a:solidFill>
                  <a:schemeClr val="bg1"/>
                </a:solidFill>
              </a:rPr>
              <a:t> </a:t>
            </a:r>
            <a:r>
              <a:rPr lang="en-GB" sz="1100" i="1" dirty="0" err="1">
                <a:solidFill>
                  <a:schemeClr val="bg1"/>
                </a:solidFill>
              </a:rPr>
              <a:t>ja</a:t>
            </a:r>
            <a:r>
              <a:rPr lang="en-GB" sz="1100" i="1" dirty="0">
                <a:solidFill>
                  <a:schemeClr val="bg1"/>
                </a:solidFill>
              </a:rPr>
              <a:t> </a:t>
            </a:r>
            <a:r>
              <a:rPr lang="en-GB" sz="1100" i="1" dirty="0" err="1">
                <a:solidFill>
                  <a:schemeClr val="bg1"/>
                </a:solidFill>
              </a:rPr>
              <a:t>asumistuen</a:t>
            </a:r>
            <a:r>
              <a:rPr lang="en-GB" sz="1100" i="1" dirty="0">
                <a:solidFill>
                  <a:schemeClr val="bg1"/>
                </a:solidFill>
              </a:rPr>
              <a:t> </a:t>
            </a:r>
            <a:r>
              <a:rPr lang="en-GB" sz="1100" i="1" dirty="0" err="1">
                <a:solidFill>
                  <a:schemeClr val="bg1"/>
                </a:solidFill>
              </a:rPr>
              <a:t>lisäksi</a:t>
            </a:r>
            <a:r>
              <a:rPr lang="en-GB" sz="1100" i="1" dirty="0">
                <a:solidFill>
                  <a:schemeClr val="bg1"/>
                </a:solidFill>
              </a:rPr>
              <a:t>, </a:t>
            </a:r>
            <a:r>
              <a:rPr lang="en-GB" sz="1100" i="1" dirty="0" err="1">
                <a:solidFill>
                  <a:schemeClr val="bg1"/>
                </a:solidFill>
              </a:rPr>
              <a:t>mutta</a:t>
            </a:r>
            <a:r>
              <a:rPr lang="en-GB" sz="1100" i="1" dirty="0">
                <a:solidFill>
                  <a:schemeClr val="bg1"/>
                </a:solidFill>
              </a:rPr>
              <a:t> </a:t>
            </a:r>
            <a:r>
              <a:rPr lang="en-GB" sz="1100" i="1" dirty="0" err="1">
                <a:solidFill>
                  <a:schemeClr val="bg1"/>
                </a:solidFill>
              </a:rPr>
              <a:t>hyvin</a:t>
            </a:r>
            <a:r>
              <a:rPr lang="en-GB" sz="1100" i="1" dirty="0">
                <a:solidFill>
                  <a:schemeClr val="bg1"/>
                </a:solidFill>
              </a:rPr>
              <a:t> </a:t>
            </a:r>
            <a:r>
              <a:rPr lang="en-GB" sz="1100" i="1" dirty="0" err="1">
                <a:solidFill>
                  <a:schemeClr val="bg1"/>
                </a:solidFill>
              </a:rPr>
              <a:t>pärjää</a:t>
            </a:r>
            <a:r>
              <a:rPr lang="en-GB" sz="1100" i="1" dirty="0">
                <a:solidFill>
                  <a:schemeClr val="bg1"/>
                </a:solidFill>
              </a:rPr>
              <a:t>, kun </a:t>
            </a:r>
            <a:r>
              <a:rPr lang="en-GB" sz="1100" i="1" dirty="0" err="1">
                <a:solidFill>
                  <a:schemeClr val="bg1"/>
                </a:solidFill>
              </a:rPr>
              <a:t>karsii</a:t>
            </a:r>
            <a:r>
              <a:rPr lang="en-GB" sz="1100" i="1" dirty="0">
                <a:solidFill>
                  <a:schemeClr val="bg1"/>
                </a:solidFill>
              </a:rPr>
              <a:t> </a:t>
            </a:r>
            <a:r>
              <a:rPr lang="en-GB" sz="1100" i="1" dirty="0" err="1" smtClean="0">
                <a:solidFill>
                  <a:schemeClr val="bg1"/>
                </a:solidFill>
              </a:rPr>
              <a:t>kuluja</a:t>
            </a:r>
            <a:r>
              <a:rPr lang="en-GB" sz="1100" i="1" dirty="0" smtClean="0">
                <a:solidFill>
                  <a:schemeClr val="bg1"/>
                </a:solidFill>
              </a:rPr>
              <a:t>.”</a:t>
            </a:r>
          </a:p>
          <a:p>
            <a:pPr algn="ctr"/>
            <a:r>
              <a:rPr lang="en-GB" sz="1100" i="1" dirty="0" smtClean="0">
                <a:solidFill>
                  <a:schemeClr val="bg1"/>
                </a:solidFill>
              </a:rPr>
              <a:t>SISUSTAJA</a:t>
            </a:r>
            <a:endParaRPr lang="en-GB" sz="1100" i="1" dirty="0">
              <a:solidFill>
                <a:schemeClr val="bg1"/>
              </a:solidFill>
            </a:endParaRPr>
          </a:p>
        </p:txBody>
      </p:sp>
      <p:sp>
        <p:nvSpPr>
          <p:cNvPr id="22" name="Kuvaselite-ellipsi 21"/>
          <p:cNvSpPr/>
          <p:nvPr/>
        </p:nvSpPr>
        <p:spPr>
          <a:xfrm>
            <a:off x="4804475" y="1371599"/>
            <a:ext cx="2537250" cy="821411"/>
          </a:xfrm>
          <a:prstGeom prst="wedgeEllipseCallout">
            <a:avLst>
              <a:gd name="adj1" fmla="val -19486"/>
              <a:gd name="adj2" fmla="val 6677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”Isä </a:t>
            </a:r>
            <a:r>
              <a:rPr lang="fi-FI" sz="1200" i="1" dirty="0" smtClean="0">
                <a:solidFill>
                  <a:schemeClr val="bg1"/>
                </a:solidFill>
              </a:rPr>
              <a:t>lainasi ja vuokrasin asuntoni opiskelun ajaksi.” </a:t>
            </a:r>
          </a:p>
          <a:p>
            <a:pPr algn="ctr"/>
            <a:r>
              <a:rPr lang="fi-FI" sz="1200" i="1" dirty="0" smtClean="0">
                <a:solidFill>
                  <a:schemeClr val="bg1"/>
                </a:solidFill>
              </a:rPr>
              <a:t>KENGITYSSEPPÄ</a:t>
            </a:r>
            <a:endParaRPr lang="fi-FI" sz="1200" i="1" dirty="0">
              <a:solidFill>
                <a:schemeClr val="bg1"/>
              </a:solidFill>
            </a:endParaRPr>
          </a:p>
        </p:txBody>
      </p:sp>
      <p:sp>
        <p:nvSpPr>
          <p:cNvPr id="19" name="Pyöristetty suorakulmio 18"/>
          <p:cNvSpPr/>
          <p:nvPr/>
        </p:nvSpPr>
        <p:spPr>
          <a:xfrm>
            <a:off x="4188841" y="2469174"/>
            <a:ext cx="2224349" cy="10209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Rahoitus hoitui</a:t>
            </a:r>
            <a:endParaRPr lang="fi-FI" dirty="0"/>
          </a:p>
        </p:txBody>
      </p:sp>
      <p:sp>
        <p:nvSpPr>
          <p:cNvPr id="20" name="Kuvaselite-ellipsi 19"/>
          <p:cNvSpPr/>
          <p:nvPr/>
        </p:nvSpPr>
        <p:spPr>
          <a:xfrm>
            <a:off x="7111161" y="4802535"/>
            <a:ext cx="2610014" cy="1083559"/>
          </a:xfrm>
          <a:prstGeom prst="wedgeEllipseCallout">
            <a:avLst>
              <a:gd name="adj1" fmla="val -38623"/>
              <a:gd name="adj2" fmla="val -7336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smtClean="0">
                <a:solidFill>
                  <a:schemeClr val="bg1"/>
                </a:solidFill>
              </a:rPr>
              <a:t>”Sain palkkaa oppisopimuksessa, lähipäivät otin vapaina/palkattomina.”</a:t>
            </a:r>
          </a:p>
          <a:p>
            <a:pPr algn="ctr"/>
            <a:r>
              <a:rPr lang="fi-FI" sz="1200" i="1" dirty="0" smtClean="0">
                <a:solidFill>
                  <a:schemeClr val="bg1"/>
                </a:solidFill>
              </a:rPr>
              <a:t>LÄHIHOITAJA</a:t>
            </a:r>
            <a:endParaRPr lang="fi-FI" sz="1200" i="1" dirty="0">
              <a:solidFill>
                <a:schemeClr val="bg1"/>
              </a:solidFill>
            </a:endParaRPr>
          </a:p>
        </p:txBody>
      </p:sp>
      <p:sp>
        <p:nvSpPr>
          <p:cNvPr id="23" name="Kuvaselite-ellipsi 22"/>
          <p:cNvSpPr/>
          <p:nvPr/>
        </p:nvSpPr>
        <p:spPr>
          <a:xfrm>
            <a:off x="370344" y="5635708"/>
            <a:ext cx="2421249" cy="1105559"/>
          </a:xfrm>
          <a:prstGeom prst="wedgeEllipseCallout">
            <a:avLst>
              <a:gd name="adj1" fmla="val -26098"/>
              <a:gd name="adj2" fmla="val -6193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smtClean="0">
                <a:solidFill>
                  <a:schemeClr val="bg1"/>
                </a:solidFill>
              </a:rPr>
              <a:t>”Sain koulutustukea, oli sama summa kuin työttömyyskorvaus +pikkulisä.”</a:t>
            </a:r>
          </a:p>
          <a:p>
            <a:pPr algn="ctr"/>
            <a:r>
              <a:rPr lang="fi-FI" sz="1200" i="1" dirty="0" smtClean="0">
                <a:solidFill>
                  <a:schemeClr val="bg1"/>
                </a:solidFill>
              </a:rPr>
              <a:t>KONEASENTAJA</a:t>
            </a:r>
            <a:endParaRPr lang="fi-FI" sz="1200" i="1" dirty="0">
              <a:solidFill>
                <a:schemeClr val="bg1"/>
              </a:solidFill>
            </a:endParaRPr>
          </a:p>
        </p:txBody>
      </p:sp>
      <p:sp>
        <p:nvSpPr>
          <p:cNvPr id="28" name="Kuvaselite-ellipsi 27"/>
          <p:cNvSpPr/>
          <p:nvPr/>
        </p:nvSpPr>
        <p:spPr>
          <a:xfrm>
            <a:off x="4061536" y="5612858"/>
            <a:ext cx="3641122" cy="1128409"/>
          </a:xfrm>
          <a:prstGeom prst="wedgeEllipseCallout">
            <a:avLst>
              <a:gd name="adj1" fmla="val -61092"/>
              <a:gd name="adj2" fmla="val -187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300" i="1" dirty="0" smtClean="0">
                <a:solidFill>
                  <a:schemeClr val="bg1"/>
                </a:solidFill>
              </a:rPr>
              <a:t>”Korotetulla </a:t>
            </a:r>
            <a:r>
              <a:rPr lang="fi-FI" sz="1300" i="1" dirty="0" err="1" smtClean="0">
                <a:solidFill>
                  <a:schemeClr val="bg1"/>
                </a:solidFill>
              </a:rPr>
              <a:t>ansiosIdonnaisella</a:t>
            </a:r>
            <a:r>
              <a:rPr lang="fi-FI" sz="1300" i="1" dirty="0" smtClean="0">
                <a:solidFill>
                  <a:schemeClr val="bg1"/>
                </a:solidFill>
              </a:rPr>
              <a:t>, osin irtisanomisajanpalkalla, en hakenut aikuiskoulutustukea.”</a:t>
            </a:r>
          </a:p>
          <a:p>
            <a:pPr algn="ctr"/>
            <a:r>
              <a:rPr lang="fi-FI" sz="1300" i="1" dirty="0" smtClean="0">
                <a:solidFill>
                  <a:schemeClr val="bg1"/>
                </a:solidFill>
              </a:rPr>
              <a:t>ISÄNNÖITSIJÄ</a:t>
            </a:r>
            <a:endParaRPr lang="fi-FI" sz="1300" i="1" dirty="0">
              <a:solidFill>
                <a:schemeClr val="bg1"/>
              </a:solidFill>
            </a:endParaRPr>
          </a:p>
        </p:txBody>
      </p:sp>
      <p:sp>
        <p:nvSpPr>
          <p:cNvPr id="29" name="Kuvaselite-ellipsi 28"/>
          <p:cNvSpPr/>
          <p:nvPr/>
        </p:nvSpPr>
        <p:spPr>
          <a:xfrm>
            <a:off x="138299" y="4510008"/>
            <a:ext cx="2144650" cy="909432"/>
          </a:xfrm>
          <a:prstGeom prst="wedgeEllipseCallout">
            <a:avLst>
              <a:gd name="adj1" fmla="val -9120"/>
              <a:gd name="adj2" fmla="val -883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a:t>
            </a:r>
            <a:r>
              <a:rPr lang="fi-FI" sz="1200" i="1" dirty="0" smtClean="0">
                <a:solidFill>
                  <a:schemeClr val="bg1"/>
                </a:solidFill>
              </a:rPr>
              <a:t>Vakuutusyhtiön kuntoutusraha opiskelun.” </a:t>
            </a:r>
            <a:br>
              <a:rPr lang="fi-FI" sz="1200" i="1" dirty="0" smtClean="0">
                <a:solidFill>
                  <a:schemeClr val="bg1"/>
                </a:solidFill>
              </a:rPr>
            </a:br>
            <a:r>
              <a:rPr lang="fi-FI" sz="1200" i="1" dirty="0" smtClean="0">
                <a:solidFill>
                  <a:schemeClr val="bg1"/>
                </a:solidFill>
              </a:rPr>
              <a:t>MYYJÄ</a:t>
            </a:r>
            <a:endParaRPr lang="fi-FI" sz="1200" i="1" dirty="0">
              <a:solidFill>
                <a:schemeClr val="bg1"/>
              </a:solidFill>
            </a:endParaRPr>
          </a:p>
        </p:txBody>
      </p:sp>
      <p:sp>
        <p:nvSpPr>
          <p:cNvPr id="30" name="Kuvaselite-ellipsi 29"/>
          <p:cNvSpPr/>
          <p:nvPr/>
        </p:nvSpPr>
        <p:spPr>
          <a:xfrm>
            <a:off x="55997" y="1701089"/>
            <a:ext cx="2144650" cy="768085"/>
          </a:xfrm>
          <a:prstGeom prst="wedgeEllipseCallout">
            <a:avLst>
              <a:gd name="adj1" fmla="val 35323"/>
              <a:gd name="adj2" fmla="val -600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smtClean="0">
                <a:solidFill>
                  <a:schemeClr val="bg1"/>
                </a:solidFill>
              </a:rPr>
              <a:t>”Kuntoutustuki ja mies oli töissä.” </a:t>
            </a:r>
            <a:br>
              <a:rPr lang="fi-FI" sz="1200" i="1" dirty="0" smtClean="0">
                <a:solidFill>
                  <a:schemeClr val="bg1"/>
                </a:solidFill>
              </a:rPr>
            </a:br>
            <a:r>
              <a:rPr lang="fi-FI" sz="1200" i="1" dirty="0" smtClean="0">
                <a:solidFill>
                  <a:schemeClr val="bg1"/>
                </a:solidFill>
              </a:rPr>
              <a:t>LÄHIHOITAJA</a:t>
            </a:r>
            <a:endParaRPr lang="fi-FI" sz="1200" i="1" dirty="0">
              <a:solidFill>
                <a:schemeClr val="bg1"/>
              </a:solidFill>
            </a:endParaRPr>
          </a:p>
        </p:txBody>
      </p:sp>
      <p:sp>
        <p:nvSpPr>
          <p:cNvPr id="31" name="Kuvaselite-ellipsi 30"/>
          <p:cNvSpPr/>
          <p:nvPr/>
        </p:nvSpPr>
        <p:spPr>
          <a:xfrm>
            <a:off x="2122814" y="949962"/>
            <a:ext cx="2345301" cy="1381600"/>
          </a:xfrm>
          <a:prstGeom prst="wedgeEllipseCallout">
            <a:avLst>
              <a:gd name="adj1" fmla="val 22379"/>
              <a:gd name="adj2" fmla="val 629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400" i="1" dirty="0" smtClean="0">
                <a:solidFill>
                  <a:schemeClr val="bg1"/>
                </a:solidFill>
              </a:rPr>
              <a:t>”</a:t>
            </a:r>
            <a:r>
              <a:rPr lang="fi-FI" sz="1100" i="1" dirty="0" smtClean="0">
                <a:solidFill>
                  <a:schemeClr val="bg1"/>
                </a:solidFill>
              </a:rPr>
              <a:t>Koulutusrahasto ja aikuisopintotuki. Ruoka kuului opiskeluun. Selvitin asiaa koulutusrahaston sivuilta.”</a:t>
            </a:r>
          </a:p>
          <a:p>
            <a:pPr algn="ctr"/>
            <a:r>
              <a:rPr lang="fi-FI" sz="1100" i="1" dirty="0" err="1" smtClean="0">
                <a:solidFill>
                  <a:schemeClr val="bg1"/>
                </a:solidFill>
              </a:rPr>
              <a:t>LÄHiHOITAJA</a:t>
            </a:r>
            <a:endParaRPr lang="fi-FI" sz="1100" i="1" dirty="0">
              <a:solidFill>
                <a:schemeClr val="bg1"/>
              </a:solidFill>
            </a:endParaRPr>
          </a:p>
        </p:txBody>
      </p:sp>
      <p:sp>
        <p:nvSpPr>
          <p:cNvPr id="32" name="Kuvaselite-ellipsi 31"/>
          <p:cNvSpPr/>
          <p:nvPr/>
        </p:nvSpPr>
        <p:spPr>
          <a:xfrm>
            <a:off x="6906638" y="1798261"/>
            <a:ext cx="2545875" cy="1807257"/>
          </a:xfrm>
          <a:prstGeom prst="wedgeEllipseCallout">
            <a:avLst>
              <a:gd name="adj1" fmla="val 52014"/>
              <a:gd name="adj2" fmla="val 4318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400" i="1" dirty="0" smtClean="0">
                <a:solidFill>
                  <a:schemeClr val="bg1"/>
                </a:solidFill>
              </a:rPr>
              <a:t>”Opiskelin pitkän irtisanomisajan palkan turvin, mies oli työssä. Muut saivat asumisopiskelutukea.”</a:t>
            </a:r>
          </a:p>
          <a:p>
            <a:pPr algn="ctr"/>
            <a:r>
              <a:rPr lang="fi-FI" sz="1400" i="1" dirty="0" smtClean="0">
                <a:solidFill>
                  <a:schemeClr val="bg1"/>
                </a:solidFill>
              </a:rPr>
              <a:t>LÄHIHOITAJA</a:t>
            </a:r>
            <a:endParaRPr lang="fi-FI" sz="1400" i="1" dirty="0">
              <a:solidFill>
                <a:schemeClr val="bg1"/>
              </a:solidFill>
            </a:endParaRPr>
          </a:p>
        </p:txBody>
      </p:sp>
    </p:spTree>
    <p:extLst>
      <p:ext uri="{BB962C8B-B14F-4D97-AF65-F5344CB8AC3E}">
        <p14:creationId xmlns:p14="http://schemas.microsoft.com/office/powerpoint/2010/main" val="2539388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Rahoitus</a:t>
            </a:r>
            <a:endParaRPr lang="fi-FI" dirty="0"/>
          </a:p>
        </p:txBody>
      </p:sp>
      <p:sp>
        <p:nvSpPr>
          <p:cNvPr id="13" name="Kuvaselite-ellipsi 12"/>
          <p:cNvSpPr/>
          <p:nvPr/>
        </p:nvSpPr>
        <p:spPr>
          <a:xfrm>
            <a:off x="6796337" y="1984055"/>
            <a:ext cx="2090369" cy="885419"/>
          </a:xfrm>
          <a:prstGeom prst="wedgeEllipseCallout">
            <a:avLst>
              <a:gd name="adj1" fmla="val -29903"/>
              <a:gd name="adj2" fmla="val 1070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300" i="1" dirty="0">
                <a:solidFill>
                  <a:schemeClr val="bg1"/>
                </a:solidFill>
              </a:rPr>
              <a:t>”Koululla ei ollut </a:t>
            </a:r>
            <a:r>
              <a:rPr lang="fi-FI" sz="1300" i="1" dirty="0" smtClean="0">
                <a:solidFill>
                  <a:schemeClr val="bg1"/>
                </a:solidFill>
              </a:rPr>
              <a:t>rahoitusneuvontaa.” </a:t>
            </a:r>
          </a:p>
          <a:p>
            <a:pPr algn="ctr"/>
            <a:r>
              <a:rPr lang="fi-FI" sz="1300" i="1" dirty="0" smtClean="0">
                <a:solidFill>
                  <a:schemeClr val="bg1"/>
                </a:solidFill>
              </a:rPr>
              <a:t>LÄHIHOITAJA</a:t>
            </a:r>
            <a:endParaRPr lang="fi-FI" sz="1300" i="1" dirty="0">
              <a:solidFill>
                <a:schemeClr val="bg1"/>
              </a:solidFill>
            </a:endParaRPr>
          </a:p>
        </p:txBody>
      </p:sp>
      <p:sp>
        <p:nvSpPr>
          <p:cNvPr id="18" name="Kuvaselite-ellipsi 17"/>
          <p:cNvSpPr/>
          <p:nvPr/>
        </p:nvSpPr>
        <p:spPr>
          <a:xfrm>
            <a:off x="609601" y="4262034"/>
            <a:ext cx="4193020" cy="2426702"/>
          </a:xfrm>
          <a:prstGeom prst="wedgeEllipseCallout">
            <a:avLst>
              <a:gd name="adj1" fmla="val 39379"/>
              <a:gd name="adj2" fmla="val -591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a:t>
            </a:r>
            <a:r>
              <a:rPr lang="en-GB" sz="1200" i="1" dirty="0" err="1">
                <a:solidFill>
                  <a:schemeClr val="bg1"/>
                </a:solidFill>
              </a:rPr>
              <a:t>Sain</a:t>
            </a:r>
            <a:r>
              <a:rPr lang="en-GB" sz="1200" i="1" dirty="0">
                <a:solidFill>
                  <a:schemeClr val="bg1"/>
                </a:solidFill>
              </a:rPr>
              <a:t> </a:t>
            </a:r>
            <a:r>
              <a:rPr lang="en-GB" sz="1200" i="1" dirty="0" err="1">
                <a:solidFill>
                  <a:schemeClr val="bg1"/>
                </a:solidFill>
              </a:rPr>
              <a:t>opiskella</a:t>
            </a:r>
            <a:r>
              <a:rPr lang="en-GB" sz="1200" i="1" dirty="0">
                <a:solidFill>
                  <a:schemeClr val="bg1"/>
                </a:solidFill>
              </a:rPr>
              <a:t> </a:t>
            </a:r>
            <a:r>
              <a:rPr lang="en-GB" sz="1200" i="1" dirty="0" err="1">
                <a:solidFill>
                  <a:schemeClr val="bg1"/>
                </a:solidFill>
              </a:rPr>
              <a:t>ansiosidonnaisuuden</a:t>
            </a:r>
            <a:r>
              <a:rPr lang="en-GB" sz="1200" i="1" dirty="0">
                <a:solidFill>
                  <a:schemeClr val="bg1"/>
                </a:solidFill>
              </a:rPr>
              <a:t> </a:t>
            </a:r>
            <a:r>
              <a:rPr lang="en-GB" sz="1200" i="1" dirty="0" err="1">
                <a:solidFill>
                  <a:schemeClr val="bg1"/>
                </a:solidFill>
              </a:rPr>
              <a:t>turvin</a:t>
            </a:r>
            <a:r>
              <a:rPr lang="en-GB" sz="1200" i="1" dirty="0">
                <a:solidFill>
                  <a:schemeClr val="bg1"/>
                </a:solidFill>
              </a:rPr>
              <a:t>, kun </a:t>
            </a:r>
            <a:r>
              <a:rPr lang="en-GB" sz="1200" i="1" dirty="0" err="1">
                <a:solidFill>
                  <a:schemeClr val="bg1"/>
                </a:solidFill>
              </a:rPr>
              <a:t>ei</a:t>
            </a:r>
            <a:r>
              <a:rPr lang="en-GB" sz="1200" i="1" dirty="0">
                <a:solidFill>
                  <a:schemeClr val="bg1"/>
                </a:solidFill>
              </a:rPr>
              <a:t> </a:t>
            </a:r>
            <a:r>
              <a:rPr lang="en-GB" sz="1200" i="1" dirty="0" err="1">
                <a:solidFill>
                  <a:schemeClr val="bg1"/>
                </a:solidFill>
              </a:rPr>
              <a:t>katsottu</a:t>
            </a:r>
            <a:r>
              <a:rPr lang="en-GB" sz="1200" i="1" dirty="0">
                <a:solidFill>
                  <a:schemeClr val="bg1"/>
                </a:solidFill>
              </a:rPr>
              <a:t> </a:t>
            </a:r>
            <a:r>
              <a:rPr lang="en-GB" sz="1200" i="1" dirty="0" err="1">
                <a:solidFill>
                  <a:schemeClr val="bg1"/>
                </a:solidFill>
              </a:rPr>
              <a:t>kokopäivätoimiseksi</a:t>
            </a:r>
            <a:r>
              <a:rPr lang="en-GB" sz="1200" i="1" dirty="0">
                <a:solidFill>
                  <a:schemeClr val="bg1"/>
                </a:solidFill>
              </a:rPr>
              <a:t>, </a:t>
            </a:r>
            <a:r>
              <a:rPr lang="en-GB" sz="1200" i="1" dirty="0" err="1">
                <a:solidFill>
                  <a:schemeClr val="bg1"/>
                </a:solidFill>
              </a:rPr>
              <a:t>olin</a:t>
            </a:r>
            <a:r>
              <a:rPr lang="en-GB" sz="1200" i="1" dirty="0">
                <a:solidFill>
                  <a:schemeClr val="bg1"/>
                </a:solidFill>
              </a:rPr>
              <a:t> </a:t>
            </a:r>
            <a:r>
              <a:rPr lang="en-GB" sz="1200" i="1" dirty="0" err="1">
                <a:solidFill>
                  <a:schemeClr val="bg1"/>
                </a:solidFill>
              </a:rPr>
              <a:t>samalla</a:t>
            </a:r>
            <a:r>
              <a:rPr lang="en-GB" sz="1200" i="1" dirty="0">
                <a:solidFill>
                  <a:schemeClr val="bg1"/>
                </a:solidFill>
              </a:rPr>
              <a:t> </a:t>
            </a:r>
            <a:r>
              <a:rPr lang="en-GB" sz="1200" i="1" dirty="0" err="1">
                <a:solidFill>
                  <a:schemeClr val="bg1"/>
                </a:solidFill>
              </a:rPr>
              <a:t>siis</a:t>
            </a:r>
            <a:r>
              <a:rPr lang="en-GB" sz="1200" i="1" dirty="0">
                <a:solidFill>
                  <a:schemeClr val="bg1"/>
                </a:solidFill>
              </a:rPr>
              <a:t> </a:t>
            </a:r>
            <a:r>
              <a:rPr lang="en-GB" sz="1200" i="1" dirty="0" err="1">
                <a:solidFill>
                  <a:schemeClr val="bg1"/>
                </a:solidFill>
              </a:rPr>
              <a:t>myös</a:t>
            </a:r>
            <a:r>
              <a:rPr lang="en-GB" sz="1200" i="1" dirty="0">
                <a:solidFill>
                  <a:schemeClr val="bg1"/>
                </a:solidFill>
              </a:rPr>
              <a:t> </a:t>
            </a:r>
            <a:r>
              <a:rPr lang="en-GB" sz="1200" i="1" dirty="0" err="1">
                <a:solidFill>
                  <a:schemeClr val="bg1"/>
                </a:solidFill>
              </a:rPr>
              <a:t>työmarkkinoiden</a:t>
            </a:r>
            <a:r>
              <a:rPr lang="en-GB" sz="1200" i="1" dirty="0">
                <a:solidFill>
                  <a:schemeClr val="bg1"/>
                </a:solidFill>
              </a:rPr>
              <a:t> </a:t>
            </a:r>
            <a:r>
              <a:rPr lang="en-GB" sz="1200" i="1" dirty="0" err="1">
                <a:solidFill>
                  <a:schemeClr val="bg1"/>
                </a:solidFill>
              </a:rPr>
              <a:t>käytettävissä</a:t>
            </a:r>
            <a:r>
              <a:rPr lang="en-GB" sz="1200" i="1" dirty="0">
                <a:solidFill>
                  <a:schemeClr val="bg1"/>
                </a:solidFill>
              </a:rPr>
              <a:t>. </a:t>
            </a:r>
            <a:r>
              <a:rPr lang="en-GB" sz="1200" i="1" dirty="0" err="1">
                <a:solidFill>
                  <a:schemeClr val="bg1"/>
                </a:solidFill>
              </a:rPr>
              <a:t>Mutta</a:t>
            </a:r>
            <a:r>
              <a:rPr lang="en-GB" sz="1200" i="1" dirty="0">
                <a:solidFill>
                  <a:schemeClr val="bg1"/>
                </a:solidFill>
              </a:rPr>
              <a:t> </a:t>
            </a:r>
            <a:r>
              <a:rPr lang="en-GB" sz="1200" i="1" dirty="0" err="1">
                <a:solidFill>
                  <a:schemeClr val="bg1"/>
                </a:solidFill>
              </a:rPr>
              <a:t>ellen</a:t>
            </a:r>
            <a:r>
              <a:rPr lang="en-GB" sz="1200" i="1" dirty="0">
                <a:solidFill>
                  <a:schemeClr val="bg1"/>
                </a:solidFill>
              </a:rPr>
              <a:t> </a:t>
            </a:r>
            <a:r>
              <a:rPr lang="en-GB" sz="1200" i="1" dirty="0" err="1">
                <a:solidFill>
                  <a:schemeClr val="bg1"/>
                </a:solidFill>
              </a:rPr>
              <a:t>olisi</a:t>
            </a:r>
            <a:r>
              <a:rPr lang="en-GB" sz="1200" i="1" dirty="0">
                <a:solidFill>
                  <a:schemeClr val="bg1"/>
                </a:solidFill>
              </a:rPr>
              <a:t> </a:t>
            </a:r>
            <a:r>
              <a:rPr lang="en-GB" sz="1200" i="1" dirty="0" err="1">
                <a:solidFill>
                  <a:schemeClr val="bg1"/>
                </a:solidFill>
              </a:rPr>
              <a:t>saanut</a:t>
            </a:r>
            <a:r>
              <a:rPr lang="en-GB" sz="1200" i="1" dirty="0">
                <a:solidFill>
                  <a:schemeClr val="bg1"/>
                </a:solidFill>
              </a:rPr>
              <a:t> </a:t>
            </a:r>
            <a:r>
              <a:rPr lang="en-GB" sz="1200" i="1" dirty="0" err="1">
                <a:solidFill>
                  <a:schemeClr val="bg1"/>
                </a:solidFill>
              </a:rPr>
              <a:t>ansiosidonnaista</a:t>
            </a:r>
            <a:r>
              <a:rPr lang="en-GB" sz="1200" i="1" dirty="0">
                <a:solidFill>
                  <a:schemeClr val="bg1"/>
                </a:solidFill>
              </a:rPr>
              <a:t> </a:t>
            </a:r>
            <a:r>
              <a:rPr lang="en-GB" sz="1200" i="1" dirty="0" err="1">
                <a:solidFill>
                  <a:schemeClr val="bg1"/>
                </a:solidFill>
              </a:rPr>
              <a:t>opiskeluaikana</a:t>
            </a:r>
            <a:r>
              <a:rPr lang="en-GB" sz="1200" i="1" dirty="0">
                <a:solidFill>
                  <a:schemeClr val="bg1"/>
                </a:solidFill>
              </a:rPr>
              <a:t>, </a:t>
            </a:r>
            <a:r>
              <a:rPr lang="en-GB" sz="1200" i="1" dirty="0" err="1">
                <a:solidFill>
                  <a:schemeClr val="bg1"/>
                </a:solidFill>
              </a:rPr>
              <a:t>en</a:t>
            </a:r>
            <a:r>
              <a:rPr lang="en-GB" sz="1200" i="1" dirty="0">
                <a:solidFill>
                  <a:schemeClr val="bg1"/>
                </a:solidFill>
              </a:rPr>
              <a:t> </a:t>
            </a:r>
            <a:r>
              <a:rPr lang="en-GB" sz="1200" i="1" dirty="0" err="1">
                <a:solidFill>
                  <a:schemeClr val="bg1"/>
                </a:solidFill>
              </a:rPr>
              <a:t>välttämättä</a:t>
            </a:r>
            <a:r>
              <a:rPr lang="en-GB" sz="1200" i="1" dirty="0">
                <a:solidFill>
                  <a:schemeClr val="bg1"/>
                </a:solidFill>
              </a:rPr>
              <a:t> </a:t>
            </a:r>
            <a:r>
              <a:rPr lang="en-GB" sz="1200" i="1" dirty="0" err="1">
                <a:solidFill>
                  <a:schemeClr val="bg1"/>
                </a:solidFill>
              </a:rPr>
              <a:t>olisi</a:t>
            </a:r>
            <a:r>
              <a:rPr lang="en-GB" sz="1200" i="1" dirty="0">
                <a:solidFill>
                  <a:schemeClr val="bg1"/>
                </a:solidFill>
              </a:rPr>
              <a:t> </a:t>
            </a:r>
            <a:r>
              <a:rPr lang="en-GB" sz="1200" i="1" dirty="0" err="1">
                <a:solidFill>
                  <a:schemeClr val="bg1"/>
                </a:solidFill>
              </a:rPr>
              <a:t>voinut</a:t>
            </a:r>
            <a:r>
              <a:rPr lang="en-GB" sz="1200" i="1" dirty="0">
                <a:solidFill>
                  <a:schemeClr val="bg1"/>
                </a:solidFill>
              </a:rPr>
              <a:t> </a:t>
            </a:r>
            <a:r>
              <a:rPr lang="en-GB" sz="1200" i="1" dirty="0" err="1">
                <a:solidFill>
                  <a:schemeClr val="bg1"/>
                </a:solidFill>
              </a:rPr>
              <a:t>opiskella</a:t>
            </a:r>
            <a:r>
              <a:rPr lang="en-GB" sz="1200" i="1" dirty="0">
                <a:solidFill>
                  <a:schemeClr val="bg1"/>
                </a:solidFill>
              </a:rPr>
              <a:t>. Ja </a:t>
            </a:r>
            <a:r>
              <a:rPr lang="en-GB" sz="1200" i="1" dirty="0" err="1">
                <a:solidFill>
                  <a:schemeClr val="bg1"/>
                </a:solidFill>
              </a:rPr>
              <a:t>tietysti</a:t>
            </a:r>
            <a:r>
              <a:rPr lang="en-GB" sz="1200" i="1" dirty="0">
                <a:solidFill>
                  <a:schemeClr val="bg1"/>
                </a:solidFill>
              </a:rPr>
              <a:t> </a:t>
            </a:r>
            <a:r>
              <a:rPr lang="en-GB" sz="1200" i="1" dirty="0" err="1">
                <a:solidFill>
                  <a:schemeClr val="bg1"/>
                </a:solidFill>
              </a:rPr>
              <a:t>tässä</a:t>
            </a:r>
            <a:r>
              <a:rPr lang="en-GB" sz="1200" i="1" dirty="0">
                <a:solidFill>
                  <a:schemeClr val="bg1"/>
                </a:solidFill>
              </a:rPr>
              <a:t> </a:t>
            </a:r>
            <a:r>
              <a:rPr lang="en-GB" sz="1200" i="1" dirty="0" err="1">
                <a:solidFill>
                  <a:schemeClr val="bg1"/>
                </a:solidFill>
              </a:rPr>
              <a:t>elämänvaiheessa</a:t>
            </a:r>
            <a:r>
              <a:rPr lang="en-GB" sz="1200" i="1" dirty="0">
                <a:solidFill>
                  <a:schemeClr val="bg1"/>
                </a:solidFill>
              </a:rPr>
              <a:t> </a:t>
            </a:r>
            <a:r>
              <a:rPr lang="en-GB" sz="1200" i="1" dirty="0" smtClean="0">
                <a:solidFill>
                  <a:schemeClr val="bg1"/>
                </a:solidFill>
              </a:rPr>
              <a:t/>
            </a:r>
            <a:br>
              <a:rPr lang="en-GB" sz="1200" i="1" dirty="0" smtClean="0">
                <a:solidFill>
                  <a:schemeClr val="bg1"/>
                </a:solidFill>
              </a:rPr>
            </a:br>
            <a:r>
              <a:rPr lang="en-GB" sz="1200" i="1" dirty="0" smtClean="0">
                <a:solidFill>
                  <a:schemeClr val="bg1"/>
                </a:solidFill>
              </a:rPr>
              <a:t>(</a:t>
            </a:r>
            <a:r>
              <a:rPr lang="en-GB" sz="1200" i="1" dirty="0">
                <a:solidFill>
                  <a:schemeClr val="bg1"/>
                </a:solidFill>
              </a:rPr>
              <a:t>58-vuotiaana) on </a:t>
            </a:r>
            <a:r>
              <a:rPr lang="en-GB" sz="1200" i="1" dirty="0" err="1">
                <a:solidFill>
                  <a:schemeClr val="bg1"/>
                </a:solidFill>
              </a:rPr>
              <a:t>huojettava</a:t>
            </a:r>
            <a:r>
              <a:rPr lang="en-GB" sz="1200" i="1" dirty="0">
                <a:solidFill>
                  <a:schemeClr val="bg1"/>
                </a:solidFill>
              </a:rPr>
              <a:t> </a:t>
            </a:r>
            <a:r>
              <a:rPr lang="en-GB" sz="1200" i="1" dirty="0" err="1">
                <a:solidFill>
                  <a:schemeClr val="bg1"/>
                </a:solidFill>
              </a:rPr>
              <a:t>seikka</a:t>
            </a:r>
            <a:r>
              <a:rPr lang="en-GB" sz="1200" i="1" dirty="0">
                <a:solidFill>
                  <a:schemeClr val="bg1"/>
                </a:solidFill>
              </a:rPr>
              <a:t>, </a:t>
            </a:r>
            <a:r>
              <a:rPr lang="en-GB" sz="1200" i="1" dirty="0" err="1">
                <a:solidFill>
                  <a:schemeClr val="bg1"/>
                </a:solidFill>
              </a:rPr>
              <a:t>ettei</a:t>
            </a:r>
            <a:r>
              <a:rPr lang="en-GB" sz="1200" i="1" dirty="0">
                <a:solidFill>
                  <a:schemeClr val="bg1"/>
                </a:solidFill>
              </a:rPr>
              <a:t> ole </a:t>
            </a:r>
            <a:r>
              <a:rPr lang="en-GB" sz="1200" i="1" dirty="0" err="1">
                <a:solidFill>
                  <a:schemeClr val="bg1"/>
                </a:solidFill>
              </a:rPr>
              <a:t>mitään</a:t>
            </a:r>
            <a:r>
              <a:rPr lang="en-GB" sz="1200" i="1" dirty="0">
                <a:solidFill>
                  <a:schemeClr val="bg1"/>
                </a:solidFill>
              </a:rPr>
              <a:t> </a:t>
            </a:r>
            <a:r>
              <a:rPr lang="en-GB" sz="1200" i="1" dirty="0" err="1">
                <a:solidFill>
                  <a:schemeClr val="bg1"/>
                </a:solidFill>
              </a:rPr>
              <a:t>velkaa</a:t>
            </a:r>
            <a:r>
              <a:rPr lang="en-GB" sz="1200" i="1" dirty="0">
                <a:solidFill>
                  <a:schemeClr val="bg1"/>
                </a:solidFill>
              </a:rPr>
              <a:t> </a:t>
            </a:r>
            <a:r>
              <a:rPr lang="en-GB" sz="1200" i="1" dirty="0" err="1">
                <a:solidFill>
                  <a:schemeClr val="bg1"/>
                </a:solidFill>
              </a:rPr>
              <a:t>eikä</a:t>
            </a:r>
            <a:r>
              <a:rPr lang="en-GB" sz="1200" i="1" dirty="0">
                <a:solidFill>
                  <a:schemeClr val="bg1"/>
                </a:solidFill>
              </a:rPr>
              <a:t> </a:t>
            </a:r>
            <a:r>
              <a:rPr lang="en-GB" sz="1200" i="1" dirty="0" err="1">
                <a:solidFill>
                  <a:schemeClr val="bg1"/>
                </a:solidFill>
              </a:rPr>
              <a:t>kotona</a:t>
            </a:r>
            <a:r>
              <a:rPr lang="en-GB" sz="1200" i="1" dirty="0">
                <a:solidFill>
                  <a:schemeClr val="bg1"/>
                </a:solidFill>
              </a:rPr>
              <a:t> </a:t>
            </a:r>
            <a:r>
              <a:rPr lang="en-GB" sz="1200" i="1" dirty="0" err="1">
                <a:solidFill>
                  <a:schemeClr val="bg1"/>
                </a:solidFill>
              </a:rPr>
              <a:t>enää</a:t>
            </a:r>
            <a:r>
              <a:rPr lang="en-GB" sz="1200" i="1" dirty="0">
                <a:solidFill>
                  <a:schemeClr val="bg1"/>
                </a:solidFill>
              </a:rPr>
              <a:t> </a:t>
            </a:r>
            <a:r>
              <a:rPr lang="en-GB" sz="1200" i="1" dirty="0" err="1">
                <a:solidFill>
                  <a:schemeClr val="bg1"/>
                </a:solidFill>
              </a:rPr>
              <a:t>suita</a:t>
            </a:r>
            <a:r>
              <a:rPr lang="en-GB" sz="1200" i="1" dirty="0">
                <a:solidFill>
                  <a:schemeClr val="bg1"/>
                </a:solidFill>
              </a:rPr>
              <a:t> </a:t>
            </a:r>
            <a:r>
              <a:rPr lang="en-GB" sz="1200" i="1" dirty="0" err="1">
                <a:solidFill>
                  <a:schemeClr val="bg1"/>
                </a:solidFill>
              </a:rPr>
              <a:t>ruokittavana</a:t>
            </a:r>
            <a:r>
              <a:rPr lang="en-GB" sz="1200" i="1" dirty="0" smtClean="0">
                <a:solidFill>
                  <a:schemeClr val="bg1"/>
                </a:solidFill>
              </a:rPr>
              <a:t>.” KIINTEISTÖNHOITAJA</a:t>
            </a:r>
            <a:endParaRPr lang="fi-FI" sz="1200" i="1" dirty="0">
              <a:solidFill>
                <a:schemeClr val="bg1"/>
              </a:solidFill>
            </a:endParaRPr>
          </a:p>
        </p:txBody>
      </p:sp>
      <p:sp>
        <p:nvSpPr>
          <p:cNvPr id="21" name="Kuvaselite-ellipsi 20"/>
          <p:cNvSpPr/>
          <p:nvPr/>
        </p:nvSpPr>
        <p:spPr>
          <a:xfrm>
            <a:off x="487429" y="1587502"/>
            <a:ext cx="2937695" cy="2217331"/>
          </a:xfrm>
          <a:prstGeom prst="wedgeEllipseCallout">
            <a:avLst>
              <a:gd name="adj1" fmla="val 58400"/>
              <a:gd name="adj2" fmla="val 4100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a:t>
            </a:r>
            <a:r>
              <a:rPr lang="en-GB" sz="1200" i="1" dirty="0" err="1">
                <a:solidFill>
                  <a:schemeClr val="bg1"/>
                </a:solidFill>
              </a:rPr>
              <a:t>Rahoituksen</a:t>
            </a:r>
            <a:r>
              <a:rPr lang="en-GB" sz="1200" i="1" dirty="0">
                <a:solidFill>
                  <a:schemeClr val="bg1"/>
                </a:solidFill>
              </a:rPr>
              <a:t> </a:t>
            </a:r>
            <a:r>
              <a:rPr lang="en-GB" sz="1200" i="1" dirty="0" err="1">
                <a:solidFill>
                  <a:schemeClr val="bg1"/>
                </a:solidFill>
              </a:rPr>
              <a:t>hakeminen</a:t>
            </a:r>
            <a:r>
              <a:rPr lang="en-GB" sz="1200" i="1" dirty="0">
                <a:solidFill>
                  <a:schemeClr val="bg1"/>
                </a:solidFill>
              </a:rPr>
              <a:t> </a:t>
            </a:r>
            <a:r>
              <a:rPr lang="en-GB" sz="1200" i="1" dirty="0" err="1">
                <a:solidFill>
                  <a:schemeClr val="bg1"/>
                </a:solidFill>
              </a:rPr>
              <a:t>oli</a:t>
            </a:r>
            <a:r>
              <a:rPr lang="en-GB" sz="1200" i="1" dirty="0">
                <a:solidFill>
                  <a:schemeClr val="bg1"/>
                </a:solidFill>
              </a:rPr>
              <a:t> </a:t>
            </a:r>
            <a:r>
              <a:rPr lang="en-GB" sz="1200" i="1" dirty="0" err="1">
                <a:solidFill>
                  <a:schemeClr val="bg1"/>
                </a:solidFill>
              </a:rPr>
              <a:t>tuskaa</a:t>
            </a:r>
            <a:r>
              <a:rPr lang="en-GB" sz="1200" i="1" dirty="0">
                <a:solidFill>
                  <a:schemeClr val="bg1"/>
                </a:solidFill>
              </a:rPr>
              <a:t>, </a:t>
            </a:r>
            <a:r>
              <a:rPr lang="en-GB" sz="1200" i="1" dirty="0" err="1">
                <a:solidFill>
                  <a:schemeClr val="bg1"/>
                </a:solidFill>
              </a:rPr>
              <a:t>en</a:t>
            </a:r>
            <a:r>
              <a:rPr lang="en-GB" sz="1200" i="1" dirty="0">
                <a:solidFill>
                  <a:schemeClr val="bg1"/>
                </a:solidFill>
              </a:rPr>
              <a:t> </a:t>
            </a:r>
            <a:r>
              <a:rPr lang="en-GB" sz="1200" i="1" dirty="0" err="1">
                <a:solidFill>
                  <a:schemeClr val="bg1"/>
                </a:solidFill>
              </a:rPr>
              <a:t>saanut</a:t>
            </a:r>
            <a:r>
              <a:rPr lang="en-GB" sz="1200" i="1" dirty="0">
                <a:solidFill>
                  <a:schemeClr val="bg1"/>
                </a:solidFill>
              </a:rPr>
              <a:t> </a:t>
            </a:r>
            <a:r>
              <a:rPr lang="en-GB" sz="1200" i="1" dirty="0" err="1">
                <a:solidFill>
                  <a:schemeClr val="bg1"/>
                </a:solidFill>
              </a:rPr>
              <a:t>mitään</a:t>
            </a:r>
            <a:r>
              <a:rPr lang="en-GB" sz="1200" i="1" dirty="0">
                <a:solidFill>
                  <a:schemeClr val="bg1"/>
                </a:solidFill>
              </a:rPr>
              <a:t> </a:t>
            </a:r>
            <a:r>
              <a:rPr lang="en-GB" sz="1200" i="1" dirty="0" err="1">
                <a:solidFill>
                  <a:schemeClr val="bg1"/>
                </a:solidFill>
              </a:rPr>
              <a:t>tukea</a:t>
            </a:r>
            <a:r>
              <a:rPr lang="en-GB" sz="1200" i="1" dirty="0">
                <a:solidFill>
                  <a:schemeClr val="bg1"/>
                </a:solidFill>
              </a:rPr>
              <a:t> TE-</a:t>
            </a:r>
            <a:r>
              <a:rPr lang="en-GB" sz="1200" i="1" dirty="0" err="1">
                <a:solidFill>
                  <a:schemeClr val="bg1"/>
                </a:solidFill>
              </a:rPr>
              <a:t>keskuksesta</a:t>
            </a:r>
            <a:r>
              <a:rPr lang="en-GB" sz="1200" i="1" dirty="0">
                <a:solidFill>
                  <a:schemeClr val="bg1"/>
                </a:solidFill>
              </a:rPr>
              <a:t>, </a:t>
            </a:r>
            <a:r>
              <a:rPr lang="en-GB" sz="1200" i="1" dirty="0" err="1">
                <a:solidFill>
                  <a:schemeClr val="bg1"/>
                </a:solidFill>
              </a:rPr>
              <a:t>miten</a:t>
            </a:r>
            <a:r>
              <a:rPr lang="en-GB" sz="1200" i="1" dirty="0">
                <a:solidFill>
                  <a:schemeClr val="bg1"/>
                </a:solidFill>
              </a:rPr>
              <a:t> </a:t>
            </a:r>
            <a:r>
              <a:rPr lang="en-GB" sz="1200" i="1" dirty="0" err="1">
                <a:solidFill>
                  <a:schemeClr val="bg1"/>
                </a:solidFill>
              </a:rPr>
              <a:t>rahoitusta</a:t>
            </a:r>
            <a:r>
              <a:rPr lang="en-GB" sz="1200" i="1" dirty="0">
                <a:solidFill>
                  <a:schemeClr val="bg1"/>
                </a:solidFill>
              </a:rPr>
              <a:t> </a:t>
            </a:r>
            <a:r>
              <a:rPr lang="en-GB" sz="1200" i="1" dirty="0" err="1">
                <a:solidFill>
                  <a:schemeClr val="bg1"/>
                </a:solidFill>
              </a:rPr>
              <a:t>kannattaisi</a:t>
            </a:r>
            <a:r>
              <a:rPr lang="en-GB" sz="1200" i="1" dirty="0">
                <a:solidFill>
                  <a:schemeClr val="bg1"/>
                </a:solidFill>
              </a:rPr>
              <a:t> hakea, </a:t>
            </a:r>
            <a:r>
              <a:rPr lang="en-GB" sz="1200" i="1" dirty="0" err="1">
                <a:solidFill>
                  <a:schemeClr val="bg1"/>
                </a:solidFill>
              </a:rPr>
              <a:t>siellä</a:t>
            </a:r>
            <a:r>
              <a:rPr lang="en-GB" sz="1200" i="1" dirty="0">
                <a:solidFill>
                  <a:schemeClr val="bg1"/>
                </a:solidFill>
              </a:rPr>
              <a:t> </a:t>
            </a:r>
            <a:r>
              <a:rPr lang="en-GB" sz="1200" i="1" dirty="0" err="1">
                <a:solidFill>
                  <a:schemeClr val="bg1"/>
                </a:solidFill>
              </a:rPr>
              <a:t>suhtauduttiin</a:t>
            </a:r>
            <a:r>
              <a:rPr lang="en-GB" sz="1200" i="1" dirty="0">
                <a:solidFill>
                  <a:schemeClr val="bg1"/>
                </a:solidFill>
              </a:rPr>
              <a:t> </a:t>
            </a:r>
            <a:r>
              <a:rPr lang="en-GB" sz="1200" i="1" dirty="0" err="1">
                <a:solidFill>
                  <a:schemeClr val="bg1"/>
                </a:solidFill>
              </a:rPr>
              <a:t>melkeinpä</a:t>
            </a:r>
            <a:r>
              <a:rPr lang="en-GB" sz="1200" i="1" dirty="0">
                <a:solidFill>
                  <a:schemeClr val="bg1"/>
                </a:solidFill>
              </a:rPr>
              <a:t> </a:t>
            </a:r>
            <a:r>
              <a:rPr lang="en-GB" sz="1200" i="1" dirty="0" err="1">
                <a:solidFill>
                  <a:schemeClr val="bg1"/>
                </a:solidFill>
              </a:rPr>
              <a:t>halveksivasti</a:t>
            </a:r>
            <a:r>
              <a:rPr lang="en-GB" sz="1200" i="1" dirty="0">
                <a:solidFill>
                  <a:schemeClr val="bg1"/>
                </a:solidFill>
              </a:rPr>
              <a:t> </a:t>
            </a:r>
            <a:r>
              <a:rPr lang="en-GB" sz="1200" i="1" dirty="0" err="1">
                <a:solidFill>
                  <a:schemeClr val="bg1"/>
                </a:solidFill>
              </a:rPr>
              <a:t>uuden</a:t>
            </a:r>
            <a:r>
              <a:rPr lang="en-GB" sz="1200" i="1" dirty="0">
                <a:solidFill>
                  <a:schemeClr val="bg1"/>
                </a:solidFill>
              </a:rPr>
              <a:t> </a:t>
            </a:r>
            <a:r>
              <a:rPr lang="en-GB" sz="1200" i="1" dirty="0" err="1">
                <a:solidFill>
                  <a:schemeClr val="bg1"/>
                </a:solidFill>
              </a:rPr>
              <a:t>työn</a:t>
            </a:r>
            <a:r>
              <a:rPr lang="en-GB" sz="1200" i="1" dirty="0">
                <a:solidFill>
                  <a:schemeClr val="bg1"/>
                </a:solidFill>
              </a:rPr>
              <a:t> </a:t>
            </a:r>
            <a:r>
              <a:rPr lang="en-GB" sz="1200" i="1" dirty="0" err="1">
                <a:solidFill>
                  <a:schemeClr val="bg1"/>
                </a:solidFill>
              </a:rPr>
              <a:t>hankkimiseen</a:t>
            </a:r>
            <a:r>
              <a:rPr lang="en-GB" sz="1200" i="1" dirty="0">
                <a:solidFill>
                  <a:schemeClr val="bg1"/>
                </a:solidFill>
              </a:rPr>
              <a:t>, </a:t>
            </a:r>
            <a:r>
              <a:rPr lang="en-GB" sz="1200" i="1" dirty="0" err="1">
                <a:solidFill>
                  <a:schemeClr val="bg1"/>
                </a:solidFill>
              </a:rPr>
              <a:t>jos</a:t>
            </a:r>
            <a:r>
              <a:rPr lang="en-GB" sz="1200" i="1" dirty="0">
                <a:solidFill>
                  <a:schemeClr val="bg1"/>
                </a:solidFill>
              </a:rPr>
              <a:t> </a:t>
            </a:r>
            <a:r>
              <a:rPr lang="en-GB" sz="1200" i="1" dirty="0" err="1">
                <a:solidFill>
                  <a:schemeClr val="bg1"/>
                </a:solidFill>
              </a:rPr>
              <a:t>oli</a:t>
            </a:r>
            <a:r>
              <a:rPr lang="en-GB" sz="1200" i="1" dirty="0">
                <a:solidFill>
                  <a:schemeClr val="bg1"/>
                </a:solidFill>
              </a:rPr>
              <a:t> </a:t>
            </a:r>
            <a:r>
              <a:rPr lang="en-GB" sz="1200" i="1" dirty="0" err="1">
                <a:solidFill>
                  <a:schemeClr val="bg1"/>
                </a:solidFill>
              </a:rPr>
              <a:t>aiempikin</a:t>
            </a:r>
            <a:r>
              <a:rPr lang="en-GB" sz="1200" i="1" dirty="0">
                <a:solidFill>
                  <a:schemeClr val="bg1"/>
                </a:solidFill>
              </a:rPr>
              <a:t> </a:t>
            </a:r>
            <a:r>
              <a:rPr lang="en-GB" sz="1200" i="1" dirty="0" err="1" smtClean="0">
                <a:solidFill>
                  <a:schemeClr val="bg1"/>
                </a:solidFill>
              </a:rPr>
              <a:t>työ</a:t>
            </a:r>
            <a:r>
              <a:rPr lang="en-GB" sz="1200" i="1" dirty="0" smtClean="0">
                <a:solidFill>
                  <a:schemeClr val="bg1"/>
                </a:solidFill>
              </a:rPr>
              <a:t>.” ISÄNNÖITSIJÄ</a:t>
            </a:r>
            <a:endParaRPr lang="en-GB" sz="1200" i="1" dirty="0">
              <a:solidFill>
                <a:schemeClr val="bg1"/>
              </a:solidFill>
            </a:endParaRPr>
          </a:p>
        </p:txBody>
      </p:sp>
      <p:sp>
        <p:nvSpPr>
          <p:cNvPr id="24" name="Kuvaselite-ellipsi 23"/>
          <p:cNvSpPr/>
          <p:nvPr/>
        </p:nvSpPr>
        <p:spPr>
          <a:xfrm>
            <a:off x="5389194" y="3732213"/>
            <a:ext cx="3040312" cy="2213031"/>
          </a:xfrm>
          <a:prstGeom prst="wedgeEllipseCallout">
            <a:avLst>
              <a:gd name="adj1" fmla="val -60867"/>
              <a:gd name="adj2" fmla="val -3912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a:t>
            </a:r>
            <a:r>
              <a:rPr lang="en-GB" sz="1200" i="1" dirty="0" err="1">
                <a:solidFill>
                  <a:schemeClr val="bg1"/>
                </a:solidFill>
              </a:rPr>
              <a:t>Sain</a:t>
            </a:r>
            <a:r>
              <a:rPr lang="en-GB" sz="1200" i="1" dirty="0">
                <a:solidFill>
                  <a:schemeClr val="bg1"/>
                </a:solidFill>
              </a:rPr>
              <a:t> </a:t>
            </a:r>
            <a:r>
              <a:rPr lang="en-GB" sz="1200" i="1" dirty="0" err="1">
                <a:solidFill>
                  <a:schemeClr val="bg1"/>
                </a:solidFill>
              </a:rPr>
              <a:t>palkkaa</a:t>
            </a:r>
            <a:r>
              <a:rPr lang="en-GB" sz="1200" i="1" dirty="0">
                <a:solidFill>
                  <a:schemeClr val="bg1"/>
                </a:solidFill>
              </a:rPr>
              <a:t> </a:t>
            </a:r>
            <a:r>
              <a:rPr lang="en-GB" sz="1200" i="1" dirty="0" err="1">
                <a:solidFill>
                  <a:schemeClr val="bg1"/>
                </a:solidFill>
              </a:rPr>
              <a:t>koko</a:t>
            </a:r>
            <a:r>
              <a:rPr lang="en-GB" sz="1200" i="1" dirty="0">
                <a:solidFill>
                  <a:schemeClr val="bg1"/>
                </a:solidFill>
              </a:rPr>
              <a:t> </a:t>
            </a:r>
            <a:r>
              <a:rPr lang="en-GB" sz="1200" i="1" dirty="0" err="1">
                <a:solidFill>
                  <a:schemeClr val="bg1"/>
                </a:solidFill>
              </a:rPr>
              <a:t>oppisopimuskoulutuksen</a:t>
            </a:r>
            <a:r>
              <a:rPr lang="en-GB" sz="1200" i="1" dirty="0">
                <a:solidFill>
                  <a:schemeClr val="bg1"/>
                </a:solidFill>
              </a:rPr>
              <a:t> </a:t>
            </a:r>
            <a:r>
              <a:rPr lang="en-GB" sz="1200" i="1" dirty="0" err="1">
                <a:solidFill>
                  <a:schemeClr val="bg1"/>
                </a:solidFill>
              </a:rPr>
              <a:t>ajan</a:t>
            </a:r>
            <a:r>
              <a:rPr lang="en-GB" sz="1200" i="1" dirty="0">
                <a:solidFill>
                  <a:schemeClr val="bg1"/>
                </a:solidFill>
              </a:rPr>
              <a:t>, kun </a:t>
            </a:r>
            <a:r>
              <a:rPr lang="en-GB" sz="1200" i="1" dirty="0" err="1">
                <a:solidFill>
                  <a:schemeClr val="bg1"/>
                </a:solidFill>
              </a:rPr>
              <a:t>työnantaja</a:t>
            </a:r>
            <a:r>
              <a:rPr lang="en-GB" sz="1200" i="1" dirty="0">
                <a:solidFill>
                  <a:schemeClr val="bg1"/>
                </a:solidFill>
              </a:rPr>
              <a:t> </a:t>
            </a:r>
            <a:r>
              <a:rPr lang="en-GB" sz="1200" i="1" dirty="0" err="1">
                <a:solidFill>
                  <a:schemeClr val="bg1"/>
                </a:solidFill>
              </a:rPr>
              <a:t>ei</a:t>
            </a:r>
            <a:r>
              <a:rPr lang="en-GB" sz="1200" i="1" dirty="0">
                <a:solidFill>
                  <a:schemeClr val="bg1"/>
                </a:solidFill>
              </a:rPr>
              <a:t> </a:t>
            </a:r>
            <a:r>
              <a:rPr lang="en-GB" sz="1200" i="1" dirty="0" err="1" smtClean="0">
                <a:solidFill>
                  <a:schemeClr val="bg1"/>
                </a:solidFill>
              </a:rPr>
              <a:t>vaihtunut</a:t>
            </a:r>
            <a:r>
              <a:rPr lang="en-GB" sz="1200" i="1" dirty="0" smtClean="0">
                <a:solidFill>
                  <a:schemeClr val="bg1"/>
                </a:solidFill>
              </a:rPr>
              <a:t> - </a:t>
            </a:r>
            <a:r>
              <a:rPr lang="en-GB" sz="1200" i="1" dirty="0" err="1">
                <a:solidFill>
                  <a:schemeClr val="bg1"/>
                </a:solidFill>
              </a:rPr>
              <a:t>kouluttautuminen</a:t>
            </a:r>
            <a:r>
              <a:rPr lang="en-GB" sz="1200" i="1" dirty="0">
                <a:solidFill>
                  <a:schemeClr val="bg1"/>
                </a:solidFill>
              </a:rPr>
              <a:t> </a:t>
            </a:r>
            <a:r>
              <a:rPr lang="en-GB" sz="1200" i="1" dirty="0" err="1">
                <a:solidFill>
                  <a:schemeClr val="bg1"/>
                </a:solidFill>
              </a:rPr>
              <a:t>ei</a:t>
            </a:r>
            <a:r>
              <a:rPr lang="en-GB" sz="1200" i="1" dirty="0">
                <a:solidFill>
                  <a:schemeClr val="bg1"/>
                </a:solidFill>
              </a:rPr>
              <a:t> </a:t>
            </a:r>
            <a:r>
              <a:rPr lang="en-GB" sz="1200" i="1" dirty="0" err="1">
                <a:solidFill>
                  <a:schemeClr val="bg1"/>
                </a:solidFill>
              </a:rPr>
              <a:t>olisikaan</a:t>
            </a:r>
            <a:r>
              <a:rPr lang="en-GB" sz="1200" i="1" dirty="0">
                <a:solidFill>
                  <a:schemeClr val="bg1"/>
                </a:solidFill>
              </a:rPr>
              <a:t> </a:t>
            </a:r>
            <a:r>
              <a:rPr lang="en-GB" sz="1200" i="1" dirty="0" err="1">
                <a:solidFill>
                  <a:schemeClr val="bg1"/>
                </a:solidFill>
              </a:rPr>
              <a:t>muuten</a:t>
            </a:r>
            <a:r>
              <a:rPr lang="en-GB" sz="1200" i="1" dirty="0">
                <a:solidFill>
                  <a:schemeClr val="bg1"/>
                </a:solidFill>
              </a:rPr>
              <a:t> </a:t>
            </a:r>
            <a:r>
              <a:rPr lang="en-GB" sz="1200" i="1" dirty="0" err="1">
                <a:solidFill>
                  <a:schemeClr val="bg1"/>
                </a:solidFill>
              </a:rPr>
              <a:t>onnistunut</a:t>
            </a:r>
            <a:r>
              <a:rPr lang="en-GB" sz="1200" i="1" dirty="0">
                <a:solidFill>
                  <a:schemeClr val="bg1"/>
                </a:solidFill>
              </a:rPr>
              <a:t> </a:t>
            </a:r>
            <a:r>
              <a:rPr lang="en-GB" sz="1200" i="1" dirty="0" err="1">
                <a:solidFill>
                  <a:schemeClr val="bg1"/>
                </a:solidFill>
              </a:rPr>
              <a:t>enkä</a:t>
            </a:r>
            <a:r>
              <a:rPr lang="en-GB" sz="1200" i="1" dirty="0">
                <a:solidFill>
                  <a:schemeClr val="bg1"/>
                </a:solidFill>
              </a:rPr>
              <a:t> </a:t>
            </a:r>
            <a:r>
              <a:rPr lang="en-GB" sz="1200" i="1" dirty="0" err="1">
                <a:solidFill>
                  <a:schemeClr val="bg1"/>
                </a:solidFill>
              </a:rPr>
              <a:t>ilman</a:t>
            </a:r>
            <a:r>
              <a:rPr lang="en-GB" sz="1200" i="1" dirty="0">
                <a:solidFill>
                  <a:schemeClr val="bg1"/>
                </a:solidFill>
              </a:rPr>
              <a:t> </a:t>
            </a:r>
            <a:r>
              <a:rPr lang="en-GB" sz="1200" i="1" dirty="0" err="1">
                <a:solidFill>
                  <a:schemeClr val="bg1"/>
                </a:solidFill>
              </a:rPr>
              <a:t>työnantajan</a:t>
            </a:r>
            <a:r>
              <a:rPr lang="en-GB" sz="1200" i="1" dirty="0">
                <a:solidFill>
                  <a:schemeClr val="bg1"/>
                </a:solidFill>
              </a:rPr>
              <a:t> </a:t>
            </a:r>
            <a:r>
              <a:rPr lang="en-GB" sz="1200" i="1" dirty="0" err="1">
                <a:solidFill>
                  <a:schemeClr val="bg1"/>
                </a:solidFill>
              </a:rPr>
              <a:t>laatimaa</a:t>
            </a:r>
            <a:r>
              <a:rPr lang="en-GB" sz="1200" i="1" dirty="0">
                <a:solidFill>
                  <a:schemeClr val="bg1"/>
                </a:solidFill>
              </a:rPr>
              <a:t> </a:t>
            </a:r>
            <a:r>
              <a:rPr lang="en-GB" sz="1200" i="1" dirty="0" err="1">
                <a:solidFill>
                  <a:schemeClr val="bg1"/>
                </a:solidFill>
              </a:rPr>
              <a:t>opasta</a:t>
            </a:r>
            <a:r>
              <a:rPr lang="en-GB" sz="1200" i="1" dirty="0">
                <a:solidFill>
                  <a:schemeClr val="bg1"/>
                </a:solidFill>
              </a:rPr>
              <a:t> </a:t>
            </a:r>
            <a:r>
              <a:rPr lang="en-GB" sz="1200" i="1" dirty="0" err="1">
                <a:solidFill>
                  <a:schemeClr val="bg1"/>
                </a:solidFill>
              </a:rPr>
              <a:t>olisi</a:t>
            </a:r>
            <a:r>
              <a:rPr lang="en-GB" sz="1200" i="1" dirty="0">
                <a:solidFill>
                  <a:schemeClr val="bg1"/>
                </a:solidFill>
              </a:rPr>
              <a:t> </a:t>
            </a:r>
            <a:r>
              <a:rPr lang="en-GB" sz="1200" i="1" dirty="0" err="1">
                <a:solidFill>
                  <a:schemeClr val="bg1"/>
                </a:solidFill>
              </a:rPr>
              <a:t>tullut</a:t>
            </a:r>
            <a:r>
              <a:rPr lang="en-GB" sz="1200" i="1" dirty="0">
                <a:solidFill>
                  <a:schemeClr val="bg1"/>
                </a:solidFill>
              </a:rPr>
              <a:t> </a:t>
            </a:r>
            <a:r>
              <a:rPr lang="en-GB" sz="1200" i="1" dirty="0" err="1">
                <a:solidFill>
                  <a:schemeClr val="bg1"/>
                </a:solidFill>
              </a:rPr>
              <a:t>selvittäneeksi</a:t>
            </a:r>
            <a:r>
              <a:rPr lang="en-GB" sz="1200" i="1" dirty="0">
                <a:solidFill>
                  <a:schemeClr val="bg1"/>
                </a:solidFill>
              </a:rPr>
              <a:t> </a:t>
            </a:r>
            <a:r>
              <a:rPr lang="en-GB" sz="1200" i="1" dirty="0" err="1">
                <a:solidFill>
                  <a:schemeClr val="bg1"/>
                </a:solidFill>
              </a:rPr>
              <a:t>eri</a:t>
            </a:r>
            <a:r>
              <a:rPr lang="en-GB" sz="1200" i="1" dirty="0">
                <a:solidFill>
                  <a:schemeClr val="bg1"/>
                </a:solidFill>
              </a:rPr>
              <a:t> </a:t>
            </a:r>
            <a:r>
              <a:rPr lang="en-GB" sz="1200" i="1" dirty="0" err="1" smtClean="0">
                <a:solidFill>
                  <a:schemeClr val="bg1"/>
                </a:solidFill>
              </a:rPr>
              <a:t>koulutusvaihto-ehtoja</a:t>
            </a:r>
            <a:r>
              <a:rPr lang="en-GB" sz="1200" i="1" dirty="0" smtClean="0">
                <a:solidFill>
                  <a:schemeClr val="bg1"/>
                </a:solidFill>
              </a:rPr>
              <a:t>.”</a:t>
            </a:r>
          </a:p>
          <a:p>
            <a:pPr algn="ctr"/>
            <a:r>
              <a:rPr lang="en-GB" sz="1200" i="1" dirty="0" smtClean="0">
                <a:solidFill>
                  <a:schemeClr val="bg1"/>
                </a:solidFill>
              </a:rPr>
              <a:t>AULAMESTARI</a:t>
            </a:r>
            <a:endParaRPr lang="en-GB" sz="1200" i="1" dirty="0">
              <a:solidFill>
                <a:schemeClr val="bg1"/>
              </a:solidFill>
            </a:endParaRPr>
          </a:p>
        </p:txBody>
      </p:sp>
      <p:sp>
        <p:nvSpPr>
          <p:cNvPr id="19" name="Pyöristetty suorakulmio 18"/>
          <p:cNvSpPr/>
          <p:nvPr/>
        </p:nvSpPr>
        <p:spPr>
          <a:xfrm>
            <a:off x="3999894" y="2496304"/>
            <a:ext cx="2224349" cy="10209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Haasteita, </a:t>
            </a:r>
          </a:p>
          <a:p>
            <a:pPr algn="ctr"/>
            <a:r>
              <a:rPr lang="fi-FI" dirty="0" smtClean="0"/>
              <a:t>mahdollisia epäjatkuvuuskohtia</a:t>
            </a:r>
            <a:endParaRPr lang="fi-FI" dirty="0"/>
          </a:p>
        </p:txBody>
      </p:sp>
      <p:sp>
        <p:nvSpPr>
          <p:cNvPr id="20" name="Kuvaselite-ellipsi 19"/>
          <p:cNvSpPr/>
          <p:nvPr/>
        </p:nvSpPr>
        <p:spPr>
          <a:xfrm>
            <a:off x="4908550" y="661189"/>
            <a:ext cx="2090369" cy="1335745"/>
          </a:xfrm>
          <a:prstGeom prst="wedgeEllipseCallout">
            <a:avLst>
              <a:gd name="adj1" fmla="val -47665"/>
              <a:gd name="adj2" fmla="val 67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300" i="1" dirty="0" smtClean="0">
                <a:solidFill>
                  <a:schemeClr val="bg1"/>
                </a:solidFill>
              </a:rPr>
              <a:t>”Kaikki rahoituspäätökset kestävät niin pitkään.”</a:t>
            </a:r>
          </a:p>
          <a:p>
            <a:pPr algn="ctr"/>
            <a:r>
              <a:rPr lang="fi-FI" sz="1300" i="1" dirty="0" smtClean="0">
                <a:solidFill>
                  <a:schemeClr val="bg1"/>
                </a:solidFill>
              </a:rPr>
              <a:t>LÄHIHOITAJA</a:t>
            </a:r>
            <a:endParaRPr lang="fi-FI" sz="1300" i="1" dirty="0">
              <a:solidFill>
                <a:schemeClr val="bg1"/>
              </a:solidFill>
            </a:endParaRPr>
          </a:p>
        </p:txBody>
      </p:sp>
    </p:spTree>
    <p:extLst>
      <p:ext uri="{BB962C8B-B14F-4D97-AF65-F5344CB8AC3E}">
        <p14:creationId xmlns:p14="http://schemas.microsoft.com/office/powerpoint/2010/main" val="1382059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p:cNvSpPr txBox="1"/>
          <p:nvPr/>
        </p:nvSpPr>
        <p:spPr>
          <a:xfrm>
            <a:off x="1593748" y="1208406"/>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Tutkimuksen tavoitteet ja </a:t>
            </a:r>
            <a:r>
              <a:rPr lang="fi-FI" dirty="0">
                <a:solidFill>
                  <a:schemeClr val="bg1"/>
                </a:solidFill>
              </a:rPr>
              <a:t>toteutus, </a:t>
            </a:r>
            <a:r>
              <a:rPr lang="fi-FI" dirty="0" smtClean="0">
                <a:solidFill>
                  <a:schemeClr val="bg1"/>
                </a:solidFill>
              </a:rPr>
              <a:t>haastateltavien taustatiedot</a:t>
            </a:r>
            <a:endParaRPr lang="fi-FI" dirty="0">
              <a:solidFill>
                <a:schemeClr val="bg1"/>
              </a:solidFill>
            </a:endParaRPr>
          </a:p>
        </p:txBody>
      </p:sp>
      <p:sp>
        <p:nvSpPr>
          <p:cNvPr id="6" name="Tekstiruutu 5"/>
          <p:cNvSpPr txBox="1"/>
          <p:nvPr/>
        </p:nvSpPr>
        <p:spPr>
          <a:xfrm>
            <a:off x="1593748" y="1697937"/>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Motiivi ammatinvaihtoon</a:t>
            </a:r>
            <a:endParaRPr lang="fi-FI" dirty="0">
              <a:solidFill>
                <a:schemeClr val="bg1"/>
              </a:solidFill>
            </a:endParaRPr>
          </a:p>
        </p:txBody>
      </p:sp>
      <p:sp>
        <p:nvSpPr>
          <p:cNvPr id="7" name="Tekstiruutu 6"/>
          <p:cNvSpPr txBox="1"/>
          <p:nvPr/>
        </p:nvSpPr>
        <p:spPr>
          <a:xfrm>
            <a:off x="1593748" y="2187468"/>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a:solidFill>
                  <a:schemeClr val="bg1"/>
                </a:solidFill>
              </a:rPr>
              <a:t>Tiedonhakukanavat ja ammatinvaihdon valmennus</a:t>
            </a:r>
          </a:p>
        </p:txBody>
      </p:sp>
      <p:sp>
        <p:nvSpPr>
          <p:cNvPr id="8" name="Tekstiruutu 7"/>
          <p:cNvSpPr txBox="1"/>
          <p:nvPr/>
        </p:nvSpPr>
        <p:spPr>
          <a:xfrm>
            <a:off x="1593748" y="2676999"/>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a:solidFill>
                  <a:schemeClr val="bg1"/>
                </a:solidFill>
              </a:rPr>
              <a:t>Opiskeluun haku</a:t>
            </a:r>
          </a:p>
        </p:txBody>
      </p:sp>
      <p:sp>
        <p:nvSpPr>
          <p:cNvPr id="9" name="Tekstiruutu 8"/>
          <p:cNvSpPr txBox="1"/>
          <p:nvPr/>
        </p:nvSpPr>
        <p:spPr>
          <a:xfrm>
            <a:off x="1593748" y="3656061"/>
            <a:ext cx="6731781" cy="369332"/>
          </a:xfrm>
          <a:prstGeom prst="rect">
            <a:avLst/>
          </a:prstGeom>
          <a:solidFill>
            <a:schemeClr val="accent3"/>
          </a:solidFill>
          <a:ln>
            <a:solidFill>
              <a:srgbClr val="BB0441"/>
            </a:solidFill>
          </a:ln>
        </p:spPr>
        <p:txBody>
          <a:bodyPr wrap="square" rtlCol="0">
            <a:spAutoFit/>
          </a:bodyPr>
          <a:lstStyle/>
          <a:p>
            <a:pPr algn="ctr"/>
            <a:r>
              <a:rPr lang="fi-FI" dirty="0" smtClean="0">
                <a:solidFill>
                  <a:schemeClr val="bg1"/>
                </a:solidFill>
              </a:rPr>
              <a:t>Opiskelu, opiskelutaidot, motivaatio ja verkottuminen</a:t>
            </a:r>
            <a:endParaRPr lang="fi-FI" dirty="0">
              <a:solidFill>
                <a:schemeClr val="bg1"/>
              </a:solidFill>
            </a:endParaRPr>
          </a:p>
        </p:txBody>
      </p:sp>
      <p:sp>
        <p:nvSpPr>
          <p:cNvPr id="10" name="Tekstiruutu 9"/>
          <p:cNvSpPr txBox="1"/>
          <p:nvPr/>
        </p:nvSpPr>
        <p:spPr>
          <a:xfrm>
            <a:off x="1593748" y="3166530"/>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Rahoitus</a:t>
            </a:r>
            <a:endParaRPr lang="fi-FI" dirty="0">
              <a:solidFill>
                <a:schemeClr val="bg1"/>
              </a:solidFill>
            </a:endParaRPr>
          </a:p>
        </p:txBody>
      </p:sp>
      <p:sp>
        <p:nvSpPr>
          <p:cNvPr id="11" name="Tekstiruutu 10"/>
          <p:cNvSpPr txBox="1"/>
          <p:nvPr/>
        </p:nvSpPr>
        <p:spPr>
          <a:xfrm>
            <a:off x="1593748" y="4145592"/>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Työnhaku ja ammatti-identiteetti</a:t>
            </a:r>
            <a:endParaRPr lang="fi-FI" dirty="0">
              <a:solidFill>
                <a:schemeClr val="bg1"/>
              </a:solidFill>
            </a:endParaRPr>
          </a:p>
        </p:txBody>
      </p:sp>
      <p:sp>
        <p:nvSpPr>
          <p:cNvPr id="13" name="Tekstiruutu 12"/>
          <p:cNvSpPr txBox="1"/>
          <p:nvPr/>
        </p:nvSpPr>
        <p:spPr>
          <a:xfrm>
            <a:off x="1593748" y="5124654"/>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Johtopäätökset</a:t>
            </a:r>
            <a:endParaRPr lang="fi-FI" dirty="0">
              <a:solidFill>
                <a:schemeClr val="bg1"/>
              </a:solidFill>
            </a:endParaRPr>
          </a:p>
        </p:txBody>
      </p:sp>
      <p:sp>
        <p:nvSpPr>
          <p:cNvPr id="14" name="Tekstiruutu 13"/>
          <p:cNvSpPr txBox="1"/>
          <p:nvPr/>
        </p:nvSpPr>
        <p:spPr>
          <a:xfrm>
            <a:off x="1593748" y="5614185"/>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Uuteen ammattiin -polut</a:t>
            </a:r>
            <a:endParaRPr lang="fi-FI" dirty="0">
              <a:solidFill>
                <a:schemeClr val="bg1"/>
              </a:solidFill>
            </a:endParaRPr>
          </a:p>
        </p:txBody>
      </p:sp>
      <p:sp>
        <p:nvSpPr>
          <p:cNvPr id="15" name="Tekstiruutu 14"/>
          <p:cNvSpPr txBox="1"/>
          <p:nvPr/>
        </p:nvSpPr>
        <p:spPr>
          <a:xfrm>
            <a:off x="1593748" y="4635123"/>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Ammatti-identiteetin löytyminen</a:t>
            </a:r>
            <a:endParaRPr lang="fi-FI" dirty="0">
              <a:solidFill>
                <a:schemeClr val="bg1"/>
              </a:solidFill>
            </a:endParaRPr>
          </a:p>
        </p:txBody>
      </p:sp>
    </p:spTree>
    <p:extLst>
      <p:ext uri="{BB962C8B-B14F-4D97-AF65-F5344CB8AC3E}">
        <p14:creationId xmlns:p14="http://schemas.microsoft.com/office/powerpoint/2010/main" val="189813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Tutkimuksen </a:t>
            </a:r>
            <a:r>
              <a:rPr lang="fi-FI" dirty="0" smtClean="0"/>
              <a:t>toteutus</a:t>
            </a:r>
            <a:endParaRPr lang="fi-FI" dirty="0"/>
          </a:p>
        </p:txBody>
      </p:sp>
      <p:sp>
        <p:nvSpPr>
          <p:cNvPr id="3" name="Sisällön paikkamerkki 2"/>
          <p:cNvSpPr>
            <a:spLocks noGrp="1"/>
          </p:cNvSpPr>
          <p:nvPr>
            <p:ph idx="1"/>
          </p:nvPr>
        </p:nvSpPr>
        <p:spPr>
          <a:xfrm>
            <a:off x="495300" y="1553707"/>
            <a:ext cx="8915400" cy="4525963"/>
          </a:xfrm>
        </p:spPr>
        <p:txBody>
          <a:bodyPr>
            <a:normAutofit/>
          </a:bodyPr>
          <a:lstStyle/>
          <a:p>
            <a:r>
              <a:rPr lang="fi-FI" sz="1400" i="0" dirty="0" smtClean="0"/>
              <a:t>Tutkimus toteutettiin kvalitatiivisilla teemahaastatteluilla, jossa haastateltiin yhteensä 20 uuteen ammattiin viime vuosina valmistunutta henkilöä.</a:t>
            </a:r>
          </a:p>
          <a:p>
            <a:r>
              <a:rPr lang="fi-FI" sz="1400" i="0" dirty="0" smtClean="0"/>
              <a:t>Teemahaastattelut toteutettiin hyvin keskustelunomaisissa tilanteissa, </a:t>
            </a:r>
            <a:r>
              <a:rPr lang="fi-FI" sz="1400" i="0" dirty="0" err="1" smtClean="0"/>
              <a:t>IROResearchin</a:t>
            </a:r>
            <a:r>
              <a:rPr lang="fi-FI" sz="1400" i="0" dirty="0" smtClean="0"/>
              <a:t> toimistossa, kahviloissa ja haastateltavien kodeissa. Tutustumiskeskustelun jälkeen käytiin läpi uuteen ammattiin opiskeluun liittyviä teemoja, siten että haastateltava sai itse kertoa tarinansa haluamallaan tavalla. Haastattelija varmisti mahdollisin lisäkysymyksin, että tarvittavat asiat käytiin kuitenkin läpi. Tutkimukseen liittyvien teemojen </a:t>
            </a:r>
            <a:r>
              <a:rPr lang="fi-FI" sz="1400" i="0" dirty="0"/>
              <a:t>puhumisjärjestys </a:t>
            </a:r>
            <a:r>
              <a:rPr lang="fi-FI" sz="1400" i="0" dirty="0" smtClean="0"/>
              <a:t>oli </a:t>
            </a:r>
            <a:r>
              <a:rPr lang="fi-FI" sz="1400" i="0" dirty="0"/>
              <a:t>vapaa, eikä kaikkien haastateltavien kanssa välttämättä </a:t>
            </a:r>
            <a:r>
              <a:rPr lang="fi-FI" sz="1400" i="0" dirty="0" smtClean="0"/>
              <a:t>puhuttu </a:t>
            </a:r>
            <a:r>
              <a:rPr lang="fi-FI" sz="1400" i="0" dirty="0"/>
              <a:t>kaikista asioista samassa </a:t>
            </a:r>
            <a:r>
              <a:rPr lang="fi-FI" sz="1400" i="0" dirty="0" smtClean="0"/>
              <a:t>laajuudessa.</a:t>
            </a:r>
          </a:p>
          <a:p>
            <a:r>
              <a:rPr lang="fi-FI" sz="1400" i="0" dirty="0" smtClean="0"/>
              <a:t>Haastattelut toteutettiin </a:t>
            </a:r>
            <a:r>
              <a:rPr lang="fi-FI" sz="1400" i="0" dirty="0" err="1" smtClean="0"/>
              <a:t>huhti-toukokuussa</a:t>
            </a:r>
            <a:r>
              <a:rPr lang="fi-FI" sz="1400" i="0" dirty="0" smtClean="0"/>
              <a:t> 2017.</a:t>
            </a:r>
          </a:p>
          <a:p>
            <a:r>
              <a:rPr lang="fi-FI" sz="1400" i="0" dirty="0" smtClean="0"/>
              <a:t>Haastattelujen pituuden vaihtelivat 45 minuutista kahteen tuntiin, keskipituuden ollessa noin 60 minuuttia.</a:t>
            </a:r>
          </a:p>
          <a:p>
            <a:r>
              <a:rPr lang="fi-FI" sz="1400" i="0" dirty="0" smtClean="0"/>
              <a:t>Haastattelijoina toimivat Sylva Vahtera ja Mari Grapes. </a:t>
            </a:r>
          </a:p>
          <a:p>
            <a:r>
              <a:rPr lang="fi-FI" sz="1400" i="0" dirty="0" smtClean="0"/>
              <a:t>Haastateltavat olivat vaihtaneet työntekijäammatista toiseen työntekijäammattiin.</a:t>
            </a:r>
          </a:p>
          <a:p>
            <a:r>
              <a:rPr lang="fi-FI" sz="1400" i="0" dirty="0" smtClean="0"/>
              <a:t>Haastateltavien iät vaihtelivat 38 vuodesta 57 vuoteen, naisia oli 11 ja miehiä 9.</a:t>
            </a:r>
          </a:p>
          <a:p>
            <a:r>
              <a:rPr lang="fi-FI" sz="1400" i="0" dirty="0" smtClean="0"/>
              <a:t>Pääkaupunkiseudulla asuvia oli haastateltavista 10 ja pääkaupunkiseudun ulkopuolelta 10.</a:t>
            </a:r>
          </a:p>
          <a:p>
            <a:r>
              <a:rPr lang="fi-FI" sz="1400" i="0" dirty="0" smtClean="0"/>
              <a:t>Tämä </a:t>
            </a:r>
            <a:r>
              <a:rPr lang="fi-FI" sz="1400" i="0" dirty="0"/>
              <a:t>tutkimus koostuu onnistuneesti uuteen ammattiin opiskelleiden tarinoista. Kyse on siis onnistujien subjektiivisiin kokemuksiin ja näkemyksiin perustuvasta raportista</a:t>
            </a:r>
            <a:r>
              <a:rPr lang="fi-FI" sz="1400" i="0" dirty="0" smtClean="0"/>
              <a:t>.</a:t>
            </a:r>
            <a:endParaRPr lang="fi-FI" sz="1400" i="0" dirty="0"/>
          </a:p>
          <a:p>
            <a:endParaRPr lang="fi-FI" sz="1400" b="1" i="0" u="sng" dirty="0" smtClean="0">
              <a:effectLst>
                <a:outerShdw blurRad="38100" dist="38100" dir="2700000" algn="tl">
                  <a:srgbClr val="000000">
                    <a:alpha val="43137"/>
                  </a:srgbClr>
                </a:outerShdw>
              </a:effectLst>
            </a:endParaRPr>
          </a:p>
          <a:p>
            <a:endParaRPr lang="fi-FI" sz="1400" dirty="0"/>
          </a:p>
        </p:txBody>
      </p:sp>
    </p:spTree>
    <p:extLst>
      <p:ext uri="{BB962C8B-B14F-4D97-AF65-F5344CB8AC3E}">
        <p14:creationId xmlns:p14="http://schemas.microsoft.com/office/powerpoint/2010/main" val="2766410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Opiskelu, opiskelutaidot, motivaatio, verkottuminen 1/2</a:t>
            </a:r>
            <a:endParaRPr lang="fi-FI" dirty="0"/>
          </a:p>
        </p:txBody>
      </p:sp>
      <p:sp>
        <p:nvSpPr>
          <p:cNvPr id="5" name="Sisällön paikkamerkki 4"/>
          <p:cNvSpPr>
            <a:spLocks noGrp="1"/>
          </p:cNvSpPr>
          <p:nvPr>
            <p:ph sz="quarter" idx="14"/>
          </p:nvPr>
        </p:nvSpPr>
        <p:spPr>
          <a:xfrm>
            <a:off x="511443" y="1263112"/>
            <a:ext cx="8933219" cy="4801139"/>
          </a:xfrm>
        </p:spPr>
        <p:txBody>
          <a:bodyPr>
            <a:noAutofit/>
          </a:bodyPr>
          <a:lstStyle/>
          <a:p>
            <a:r>
              <a:rPr lang="fi-FI" sz="1400" dirty="0"/>
              <a:t>Opiskelumotivaatiossa ei ole nähtävissä eroja kolmen eri motiiviryhmän välillä. Uuden ammatin ja toimeentulon saamiseen kaikilla oli suuri kiinnostus.</a:t>
            </a:r>
          </a:p>
          <a:p>
            <a:r>
              <a:rPr lang="fi-FI" sz="1400" dirty="0" smtClean="0"/>
              <a:t>Opiskeluaika </a:t>
            </a:r>
            <a:r>
              <a:rPr lang="fi-FI" sz="1400" dirty="0"/>
              <a:t>koettiin varsin mielenkiintoisena ja oli erittäin mukavaa oppia uutta. Motivaatiot olivat varsin korkealla.</a:t>
            </a:r>
          </a:p>
          <a:p>
            <a:r>
              <a:rPr lang="fi-FI" sz="1400" dirty="0"/>
              <a:t>Muutamalla oli alussa hieman vaikeuksia saada opinnoista ja uudesta rutiinista kiinni, mutta nopeasti uuden oppimisen </a:t>
            </a:r>
            <a:r>
              <a:rPr lang="fi-FI" sz="1400" dirty="0" smtClean="0"/>
              <a:t>into ja myös taito </a:t>
            </a:r>
            <a:r>
              <a:rPr lang="fi-FI" sz="1400" dirty="0"/>
              <a:t>löytyi.</a:t>
            </a:r>
          </a:p>
          <a:p>
            <a:r>
              <a:rPr lang="fi-FI" sz="1400" dirty="0" smtClean="0"/>
              <a:t>Opinnot </a:t>
            </a:r>
            <a:r>
              <a:rPr lang="fi-FI" sz="1400" dirty="0"/>
              <a:t>kestivät </a:t>
            </a:r>
            <a:r>
              <a:rPr lang="fi-FI" sz="1400" dirty="0" smtClean="0"/>
              <a:t>puolesta </a:t>
            </a:r>
            <a:r>
              <a:rPr lang="fi-FI" sz="1400" dirty="0"/>
              <a:t>vuodesta kahteen ja puoleen </a:t>
            </a:r>
            <a:r>
              <a:rPr lang="fi-FI" sz="1400" dirty="0" smtClean="0"/>
              <a:t>vuoteen eikä kukaan </a:t>
            </a:r>
            <a:r>
              <a:rPr lang="fi-FI" sz="1400" dirty="0"/>
              <a:t>ei ollut harkinnut opintojensa keskeyttämistä</a:t>
            </a:r>
            <a:r>
              <a:rPr lang="fi-FI" sz="1400" dirty="0" smtClean="0"/>
              <a:t>. Myöskään useimmat eivät muistaneet opiskelukavereiden keskeyttäneen opintojaan, muutama muisti jonkun lopettaneen löydettyään muuten uuden työpaikan.</a:t>
            </a:r>
            <a:endParaRPr lang="fi-FI" sz="1400" dirty="0"/>
          </a:p>
          <a:p>
            <a:r>
              <a:rPr lang="fi-FI" sz="1400" dirty="0"/>
              <a:t>Opiskelutaitojenkaan suhteen eivät haastateltavat kokeneet </a:t>
            </a:r>
            <a:r>
              <a:rPr lang="fi-FI" sz="1400" dirty="0" smtClean="0"/>
              <a:t>varsinaisia vaikeuksia</a:t>
            </a:r>
            <a:r>
              <a:rPr lang="fi-FI" sz="1400" dirty="0"/>
              <a:t>. Toisaalta opinnot olivat varsin käytännönläheisiä eivätkä niinkään ulkoa opettelua tai ja pänttäämistä. Kirjallisien tehtävien edellyttämät tietokoneen käyttötaidot olivat hallussa. Kuitenkin osalla opiskelukavereista esim. kirjoittaminen ja tietokoneen käyttö tuottivat alkuun hankaluuksia. Kouluilla ei kuitenkaan ollut tarjolla näihin tukiopetusta</a:t>
            </a:r>
            <a:r>
              <a:rPr lang="fi-FI" sz="1400" dirty="0" smtClean="0"/>
              <a:t>.</a:t>
            </a:r>
          </a:p>
          <a:p>
            <a:r>
              <a:rPr lang="fi-FI" sz="1400" dirty="0"/>
              <a:t>Opiskelut koostuivat lähiopetuksesta, etäopiskeluista sekä </a:t>
            </a:r>
            <a:r>
              <a:rPr lang="fi-FI" sz="1400" dirty="0" err="1"/>
              <a:t>työharjoittelusta/työssäoppimisesta</a:t>
            </a:r>
            <a:r>
              <a:rPr lang="fi-FI" sz="1400" dirty="0"/>
              <a:t>. </a:t>
            </a:r>
          </a:p>
          <a:p>
            <a:r>
              <a:rPr lang="fi-FI" sz="1400" dirty="0"/>
              <a:t>Lähiopetusta oli tyypillisesti enemmän opintojen alussa. Sitä pidettiin tehokkaana, vuorovaikutteisena ja sosiaalisten verkostojen kehittymisen kannalta olennaisen tärkeänä.</a:t>
            </a:r>
          </a:p>
          <a:p>
            <a:r>
              <a:rPr lang="fi-FI" sz="1400" dirty="0"/>
              <a:t>Etäopiskelun hyvä puoli oli se, että sen voi tehdä omalla aikataululla </a:t>
            </a:r>
            <a:r>
              <a:rPr lang="fi-FI" sz="1400" dirty="0" smtClean="0"/>
              <a:t>ja se </a:t>
            </a:r>
            <a:r>
              <a:rPr lang="fi-FI" sz="1400" dirty="0"/>
              <a:t>sopi moniin tilanteisiin, mutta on yksinäistä ja vaatii kurinalaisuutta. Yleensä opintojen loppuvaiheessa etäopiskelua oli selvästi enemmän kuin alussa</a:t>
            </a:r>
          </a:p>
        </p:txBody>
      </p:sp>
    </p:spTree>
    <p:extLst>
      <p:ext uri="{BB962C8B-B14F-4D97-AF65-F5344CB8AC3E}">
        <p14:creationId xmlns:p14="http://schemas.microsoft.com/office/powerpoint/2010/main" val="957789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Opiskelu, opiskelutaidot, motivaatio, </a:t>
            </a:r>
            <a:r>
              <a:rPr lang="fi-FI" dirty="0" smtClean="0"/>
              <a:t>verkottuminen 2/2</a:t>
            </a:r>
            <a:endParaRPr lang="fi-FI" dirty="0"/>
          </a:p>
        </p:txBody>
      </p:sp>
      <p:sp>
        <p:nvSpPr>
          <p:cNvPr id="5" name="Sisällön paikkamerkki 4"/>
          <p:cNvSpPr>
            <a:spLocks noGrp="1"/>
          </p:cNvSpPr>
          <p:nvPr>
            <p:ph sz="quarter" idx="14"/>
          </p:nvPr>
        </p:nvSpPr>
        <p:spPr>
          <a:xfrm>
            <a:off x="495945" y="1255483"/>
            <a:ext cx="8948717" cy="4507200"/>
          </a:xfrm>
        </p:spPr>
        <p:txBody>
          <a:bodyPr>
            <a:noAutofit/>
          </a:bodyPr>
          <a:lstStyle/>
          <a:p>
            <a:r>
              <a:rPr lang="fi-FI" sz="1400" dirty="0" smtClean="0"/>
              <a:t>Työharjoittelulla </a:t>
            </a:r>
            <a:r>
              <a:rPr lang="fi-FI" sz="1400" dirty="0"/>
              <a:t>oli opinnoissa keskeinen rooli, siinä sai soveltaa oppimaansa käytännössä ja oppia uutta oikeassa </a:t>
            </a:r>
            <a:r>
              <a:rPr lang="fi-FI" sz="1400" dirty="0" smtClean="0"/>
              <a:t>ympäristössä sekä myös varmistua, että opiskeli oikealla alalla. </a:t>
            </a:r>
            <a:r>
              <a:rPr lang="fi-FI" sz="1400" dirty="0"/>
              <a:t>Työharjoittelupaikka oli myös erittäin merkittävä tulevaa työllistymistä ajatellen, joko suosittelun osalta tai uutena työnantajana. </a:t>
            </a:r>
            <a:endParaRPr lang="fi-FI" sz="1400" dirty="0" smtClean="0"/>
          </a:p>
          <a:p>
            <a:r>
              <a:rPr lang="fi-FI" sz="1400" dirty="0"/>
              <a:t>Työharjoitteluun liitetään kritiikkiä siinä mielessä, että haastateltavien mielestä harjoittelupaikan saaminen jäi liikaa opiskelijoiden vastuulle ja kouluilta olisi odotettu siinä selvästikin aktiivisempaa roolia. Myös työnhakutaitojen opetteluun tässä yhteydessä voisivat koulut panostaa enemmän. Toisaalta </a:t>
            </a:r>
            <a:r>
              <a:rPr lang="fi-FI" sz="1400" dirty="0" smtClean="0"/>
              <a:t>oman aktiivisuuden merkitys oli haastateltaville itsestään selvää ja he olivat kyllä valmiita panostamaan harjoittelupaikkojen hakuun.</a:t>
            </a:r>
          </a:p>
          <a:p>
            <a:r>
              <a:rPr lang="fi-FI" sz="1400" dirty="0"/>
              <a:t>Ainakaan laajoja verkostoja ei haastateltavilla päässyt syntymään, eikä varsinkaan opintojen päättymisen jälkeen </a:t>
            </a:r>
            <a:r>
              <a:rPr lang="fi-FI" sz="1400" dirty="0" smtClean="0"/>
              <a:t>pysyviä verkostoja </a:t>
            </a:r>
            <a:r>
              <a:rPr lang="fi-FI" sz="1400" dirty="0"/>
              <a:t>tai ystävyyssuhteita. </a:t>
            </a:r>
            <a:r>
              <a:rPr lang="fi-FI" sz="1400" dirty="0" smtClean="0"/>
              <a:t>Vaikutti myös siltä, että verkostoja ei niinkään kaivattu, eikä tästä syntynyt haastatteluissa laajempia keskusteluja.</a:t>
            </a:r>
            <a:endParaRPr lang="fi-FI" sz="1400" dirty="0"/>
          </a:p>
          <a:p>
            <a:r>
              <a:rPr lang="fi-FI" sz="1400" dirty="0"/>
              <a:t>Opiskelussa tehtävät ryhmätyöt edistivät opiskeluajan verkostojen syntymistä. </a:t>
            </a:r>
          </a:p>
          <a:p>
            <a:r>
              <a:rPr lang="fi-FI" sz="1400" dirty="0"/>
              <a:t>Verkostojen ja ystävyyssuhteiden vähäisyyttä selittää osin se, että opiskelijat olivat varsin eri ikäisiä ja erilaisista taustoista lähtöisin. Opiskeluajan lyhyys ja runsaat etäopinnot eivät myöskään edistäneet verkostojen syntymistä. Samoin nuorten opiskeluaikoihin usein liittyvä yhdessä ”</a:t>
            </a:r>
            <a:r>
              <a:rPr lang="fi-FI" sz="1400" dirty="0" err="1"/>
              <a:t>bilettäminen</a:t>
            </a:r>
            <a:r>
              <a:rPr lang="fi-FI" sz="1400" dirty="0"/>
              <a:t>” puuttui aikuisopiskelijoilta. Kouluissa tapahtuvia </a:t>
            </a:r>
            <a:r>
              <a:rPr lang="fi-FI" sz="1400" dirty="0" err="1"/>
              <a:t>ryhmäytymistunteja</a:t>
            </a:r>
            <a:r>
              <a:rPr lang="fi-FI" sz="1400" dirty="0"/>
              <a:t> pidettiin myös liian lapsellisina.</a:t>
            </a:r>
          </a:p>
          <a:p>
            <a:r>
              <a:rPr lang="fi-FI" sz="1400" dirty="0"/>
              <a:t>Sen sijaan työharjoittelupaikat toivat ainakin työhakuun liittyviä verkostoja , sillä niiden kautta saatiin suositteluja ja vinkkejä uusista työmahdollisuuksista sekä myös työpaikkoja</a:t>
            </a:r>
            <a:r>
              <a:rPr lang="fi-FI" sz="1400" dirty="0" smtClean="0"/>
              <a:t>. </a:t>
            </a:r>
            <a:endParaRPr lang="fi-FI" sz="1400" dirty="0"/>
          </a:p>
        </p:txBody>
      </p:sp>
    </p:spTree>
    <p:extLst>
      <p:ext uri="{BB962C8B-B14F-4D97-AF65-F5344CB8AC3E}">
        <p14:creationId xmlns:p14="http://schemas.microsoft.com/office/powerpoint/2010/main" val="15798491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Opiskelu, opiskelutaidot, motivaatio, verkottuminen</a:t>
            </a:r>
          </a:p>
        </p:txBody>
      </p:sp>
      <p:graphicFrame>
        <p:nvGraphicFramePr>
          <p:cNvPr id="7" name="Sisällön paikkamerkki 6"/>
          <p:cNvGraphicFramePr>
            <a:graphicFrameLocks noGrp="1"/>
          </p:cNvGraphicFramePr>
          <p:nvPr>
            <p:ph idx="1"/>
            <p:extLst>
              <p:ext uri="{D42A27DB-BD31-4B8C-83A1-F6EECF244321}">
                <p14:modId xmlns:p14="http://schemas.microsoft.com/office/powerpoint/2010/main" val="3966858734"/>
              </p:ext>
            </p:extLst>
          </p:nvPr>
        </p:nvGraphicFramePr>
        <p:xfrm>
          <a:off x="495300" y="1600200"/>
          <a:ext cx="8915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8054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Opiskelu ja opiskelutaidot</a:t>
            </a:r>
            <a:endParaRPr lang="fi-FI" dirty="0"/>
          </a:p>
        </p:txBody>
      </p:sp>
      <p:sp>
        <p:nvSpPr>
          <p:cNvPr id="7" name="Kuvaselite-ellipsi 6"/>
          <p:cNvSpPr/>
          <p:nvPr/>
        </p:nvSpPr>
        <p:spPr>
          <a:xfrm>
            <a:off x="7829421" y="3924355"/>
            <a:ext cx="1979642" cy="946124"/>
          </a:xfrm>
          <a:prstGeom prst="wedgeEllipseCallout">
            <a:avLst>
              <a:gd name="adj1" fmla="val -48458"/>
              <a:gd name="adj2" fmla="val -603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”Kotona ei paljon tarvinnut tehdä (opiskelun hyväksi)” </a:t>
            </a:r>
            <a:r>
              <a:rPr lang="fi-FI" sz="1200" i="1" dirty="0" smtClean="0">
                <a:solidFill>
                  <a:schemeClr val="bg1"/>
                </a:solidFill>
              </a:rPr>
              <a:t>MYYJÄ</a:t>
            </a:r>
            <a:endParaRPr lang="fi-FI" sz="1200" i="1" dirty="0">
              <a:solidFill>
                <a:schemeClr val="bg1"/>
              </a:solidFill>
            </a:endParaRPr>
          </a:p>
        </p:txBody>
      </p:sp>
      <p:sp>
        <p:nvSpPr>
          <p:cNvPr id="10" name="Kuvaselite-ellipsi 9"/>
          <p:cNvSpPr/>
          <p:nvPr/>
        </p:nvSpPr>
        <p:spPr>
          <a:xfrm>
            <a:off x="2448738" y="2125208"/>
            <a:ext cx="2090369" cy="725815"/>
          </a:xfrm>
          <a:prstGeom prst="wedgeEllipseCallout">
            <a:avLst>
              <a:gd name="adj1" fmla="val 54240"/>
              <a:gd name="adj2" fmla="val 668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300" i="1" dirty="0">
                <a:solidFill>
                  <a:schemeClr val="bg1"/>
                </a:solidFill>
              </a:rPr>
              <a:t>”Motivaatio oli todella korkealla</a:t>
            </a:r>
            <a:r>
              <a:rPr lang="fi-FI" sz="1300" i="1" dirty="0" smtClean="0">
                <a:solidFill>
                  <a:schemeClr val="bg1"/>
                </a:solidFill>
              </a:rPr>
              <a:t>” LÄHIHOITAJA </a:t>
            </a:r>
            <a:endParaRPr lang="fi-FI" sz="1300" i="1" dirty="0">
              <a:solidFill>
                <a:schemeClr val="bg1"/>
              </a:solidFill>
            </a:endParaRPr>
          </a:p>
        </p:txBody>
      </p:sp>
      <p:sp>
        <p:nvSpPr>
          <p:cNvPr id="11" name="Kuvaselite-ellipsi 10"/>
          <p:cNvSpPr/>
          <p:nvPr/>
        </p:nvSpPr>
        <p:spPr>
          <a:xfrm>
            <a:off x="11343" y="1085514"/>
            <a:ext cx="2652295" cy="980247"/>
          </a:xfrm>
          <a:prstGeom prst="wedgeEllipseCallout">
            <a:avLst>
              <a:gd name="adj1" fmla="val 28182"/>
              <a:gd name="adj2" fmla="val 619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”Ei ollut mitään vaikeuksia opiskella, kun tietokone oli ennestään tuttu, muuten </a:t>
            </a:r>
            <a:r>
              <a:rPr lang="fi-FI" sz="1100" i="1" dirty="0" smtClean="0">
                <a:solidFill>
                  <a:schemeClr val="bg1"/>
                </a:solidFill>
              </a:rPr>
              <a:t>olisi </a:t>
            </a:r>
            <a:r>
              <a:rPr lang="fi-FI" sz="1100" i="1" dirty="0">
                <a:solidFill>
                  <a:schemeClr val="bg1"/>
                </a:solidFill>
              </a:rPr>
              <a:t>ollut hankalampaa</a:t>
            </a:r>
            <a:r>
              <a:rPr lang="fi-FI" sz="1100" i="1" dirty="0" smtClean="0">
                <a:solidFill>
                  <a:schemeClr val="bg1"/>
                </a:solidFill>
              </a:rPr>
              <a:t>” LÄHIHOITAJA</a:t>
            </a:r>
            <a:endParaRPr lang="fi-FI" sz="1100" i="1" dirty="0">
              <a:solidFill>
                <a:schemeClr val="bg1"/>
              </a:solidFill>
            </a:endParaRPr>
          </a:p>
        </p:txBody>
      </p:sp>
      <p:sp>
        <p:nvSpPr>
          <p:cNvPr id="12" name="Kuvaselite-ellipsi 11"/>
          <p:cNvSpPr/>
          <p:nvPr/>
        </p:nvSpPr>
        <p:spPr>
          <a:xfrm>
            <a:off x="2663638" y="1171366"/>
            <a:ext cx="2306882" cy="894395"/>
          </a:xfrm>
          <a:prstGeom prst="wedgeEllipseCallout">
            <a:avLst>
              <a:gd name="adj1" fmla="val 34033"/>
              <a:gd name="adj2" fmla="val 631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400" i="1" dirty="0">
                <a:solidFill>
                  <a:schemeClr val="bg1"/>
                </a:solidFill>
              </a:rPr>
              <a:t>”Opiskelu ei ollut lainkaan vaikeaa” </a:t>
            </a:r>
            <a:r>
              <a:rPr lang="fi-FI" sz="1400" i="1" dirty="0" smtClean="0">
                <a:solidFill>
                  <a:schemeClr val="bg1"/>
                </a:solidFill>
              </a:rPr>
              <a:t>AJONEUVO-OPETTAJA</a:t>
            </a:r>
            <a:endParaRPr lang="fi-FI" sz="1400" i="1" dirty="0">
              <a:solidFill>
                <a:schemeClr val="bg1"/>
              </a:solidFill>
            </a:endParaRPr>
          </a:p>
        </p:txBody>
      </p:sp>
      <p:sp>
        <p:nvSpPr>
          <p:cNvPr id="13" name="Kuvaselite-ellipsi 12"/>
          <p:cNvSpPr/>
          <p:nvPr/>
        </p:nvSpPr>
        <p:spPr>
          <a:xfrm>
            <a:off x="97063" y="4223934"/>
            <a:ext cx="2241048" cy="1084236"/>
          </a:xfrm>
          <a:prstGeom prst="wedgeEllipseCallout">
            <a:avLst>
              <a:gd name="adj1" fmla="val 41305"/>
              <a:gd name="adj2" fmla="val -594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300" i="1" dirty="0">
                <a:solidFill>
                  <a:schemeClr val="bg1"/>
                </a:solidFill>
              </a:rPr>
              <a:t>”Opiskelu oli mielenkiintoista ja kivaa” </a:t>
            </a:r>
            <a:r>
              <a:rPr lang="fi-FI" sz="1300" i="1" dirty="0" smtClean="0">
                <a:solidFill>
                  <a:schemeClr val="bg1"/>
                </a:solidFill>
              </a:rPr>
              <a:t>PIENKONEASENTAJA</a:t>
            </a:r>
            <a:endParaRPr lang="fi-FI" sz="1300" i="1" dirty="0">
              <a:solidFill>
                <a:schemeClr val="bg1"/>
              </a:solidFill>
            </a:endParaRPr>
          </a:p>
        </p:txBody>
      </p:sp>
      <p:sp>
        <p:nvSpPr>
          <p:cNvPr id="18" name="Kuvaselite-ellipsi 17"/>
          <p:cNvSpPr/>
          <p:nvPr/>
        </p:nvSpPr>
        <p:spPr>
          <a:xfrm>
            <a:off x="7111162" y="4870479"/>
            <a:ext cx="2125451" cy="1536169"/>
          </a:xfrm>
          <a:prstGeom prst="wedgeEllipseCallout">
            <a:avLst>
              <a:gd name="adj1" fmla="val -54217"/>
              <a:gd name="adj2" fmla="val -5647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000" i="1" dirty="0">
                <a:solidFill>
                  <a:schemeClr val="bg1"/>
                </a:solidFill>
              </a:rPr>
              <a:t>”Opiskelu oli kivaa, niin </a:t>
            </a:r>
            <a:r>
              <a:rPr lang="fi-FI" sz="1000" i="1" dirty="0" err="1">
                <a:solidFill>
                  <a:schemeClr val="bg1"/>
                </a:solidFill>
              </a:rPr>
              <a:t>mun</a:t>
            </a:r>
            <a:r>
              <a:rPr lang="fi-FI" sz="1000" i="1" dirty="0">
                <a:solidFill>
                  <a:schemeClr val="bg1"/>
                </a:solidFill>
              </a:rPr>
              <a:t> oma juttu. Luin enemmän kuin olisi tarvinnut, vaikka tunneilla kuunteleminen olisi riittänyt hyvin. Myös perheeltä sai vapaata. Harjoittelujaksot antoi hyvät valmiudet</a:t>
            </a:r>
            <a:r>
              <a:rPr lang="fi-FI" sz="1000" i="1" dirty="0" smtClean="0">
                <a:solidFill>
                  <a:schemeClr val="bg1"/>
                </a:solidFill>
              </a:rPr>
              <a:t>.” LÄHIHOITAJA</a:t>
            </a:r>
            <a:endParaRPr lang="fi-FI" sz="1000" i="1" dirty="0">
              <a:solidFill>
                <a:schemeClr val="bg1"/>
              </a:solidFill>
            </a:endParaRPr>
          </a:p>
        </p:txBody>
      </p:sp>
      <p:sp>
        <p:nvSpPr>
          <p:cNvPr id="21" name="Kuvaselite-ellipsi 20"/>
          <p:cNvSpPr/>
          <p:nvPr/>
        </p:nvSpPr>
        <p:spPr>
          <a:xfrm>
            <a:off x="97063" y="2345761"/>
            <a:ext cx="2359660" cy="1799115"/>
          </a:xfrm>
          <a:prstGeom prst="wedgeEllipseCallout">
            <a:avLst>
              <a:gd name="adj1" fmla="val 66610"/>
              <a:gd name="adj2" fmla="val 121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”Olin niin iloinen koulutuksesta, tiedonhaluinen ja –janoinen. Joka päivä oli uutta ja mielenkiintoista tarjolla. Olin todella motivoitunut.” </a:t>
            </a:r>
            <a:r>
              <a:rPr lang="fi-FI" sz="1200" i="1" dirty="0" smtClean="0">
                <a:solidFill>
                  <a:schemeClr val="bg1"/>
                </a:solidFill>
              </a:rPr>
              <a:t>KERHO-OHJAAJA</a:t>
            </a:r>
            <a:endParaRPr lang="fi-FI" sz="1200" i="1" dirty="0">
              <a:solidFill>
                <a:schemeClr val="bg1"/>
              </a:solidFill>
            </a:endParaRPr>
          </a:p>
        </p:txBody>
      </p:sp>
      <p:sp>
        <p:nvSpPr>
          <p:cNvPr id="27" name="Kuvaselite-ellipsi 26"/>
          <p:cNvSpPr/>
          <p:nvPr/>
        </p:nvSpPr>
        <p:spPr>
          <a:xfrm>
            <a:off x="4697398" y="5866374"/>
            <a:ext cx="2705352" cy="855202"/>
          </a:xfrm>
          <a:prstGeom prst="wedgeEllipseCallout">
            <a:avLst>
              <a:gd name="adj1" fmla="val -30802"/>
              <a:gd name="adj2" fmla="val -7674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”Tykkään opetella uusia asioita, ja tavoitteena aina saattaa aloitettu juttu loppuun asti.” </a:t>
            </a:r>
            <a:r>
              <a:rPr lang="fi-FI" sz="1100" i="1" dirty="0" smtClean="0">
                <a:solidFill>
                  <a:schemeClr val="bg1"/>
                </a:solidFill>
              </a:rPr>
              <a:t>TIETOKONEASENTAJA</a:t>
            </a:r>
            <a:endParaRPr lang="fi-FI" sz="1100" i="1" dirty="0">
              <a:solidFill>
                <a:schemeClr val="bg1"/>
              </a:solidFill>
            </a:endParaRPr>
          </a:p>
        </p:txBody>
      </p:sp>
      <p:sp>
        <p:nvSpPr>
          <p:cNvPr id="28" name="Kuvaselite-ellipsi 27"/>
          <p:cNvSpPr/>
          <p:nvPr/>
        </p:nvSpPr>
        <p:spPr>
          <a:xfrm>
            <a:off x="182451" y="5374156"/>
            <a:ext cx="2004981" cy="909051"/>
          </a:xfrm>
          <a:prstGeom prst="wedgeEllipseCallout">
            <a:avLst>
              <a:gd name="adj1" fmla="val 47920"/>
              <a:gd name="adj2" fmla="val -4549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”Opettajat osasivat asiansa ja ammattinsa</a:t>
            </a:r>
            <a:r>
              <a:rPr lang="fi-FI" sz="1200" i="1" dirty="0" smtClean="0">
                <a:solidFill>
                  <a:schemeClr val="bg1"/>
                </a:solidFill>
              </a:rPr>
              <a:t>.” LÄHIHOITAJA</a:t>
            </a:r>
            <a:endParaRPr lang="fi-FI" sz="1200" i="1" dirty="0">
              <a:solidFill>
                <a:schemeClr val="bg1"/>
              </a:solidFill>
            </a:endParaRPr>
          </a:p>
        </p:txBody>
      </p:sp>
      <p:sp>
        <p:nvSpPr>
          <p:cNvPr id="23" name="Kuvaselite-ellipsi 22"/>
          <p:cNvSpPr/>
          <p:nvPr/>
        </p:nvSpPr>
        <p:spPr>
          <a:xfrm>
            <a:off x="4727215" y="4799997"/>
            <a:ext cx="2393860" cy="720080"/>
          </a:xfrm>
          <a:prstGeom prst="wedgeEllipseCallout">
            <a:avLst>
              <a:gd name="adj1" fmla="val -55260"/>
              <a:gd name="adj2" fmla="val 3405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300" i="1" dirty="0">
                <a:solidFill>
                  <a:schemeClr val="bg1"/>
                </a:solidFill>
              </a:rPr>
              <a:t>”Opettajat olivat hyviä ja motivoituneita” </a:t>
            </a:r>
            <a:r>
              <a:rPr lang="fi-FI" sz="1300" i="1" dirty="0" smtClean="0">
                <a:solidFill>
                  <a:schemeClr val="bg1"/>
                </a:solidFill>
              </a:rPr>
              <a:t>KERHO-OHJAAJA</a:t>
            </a:r>
            <a:endParaRPr lang="fi-FI" sz="1300" i="1" dirty="0">
              <a:solidFill>
                <a:schemeClr val="bg1"/>
              </a:solidFill>
            </a:endParaRPr>
          </a:p>
        </p:txBody>
      </p:sp>
      <p:sp>
        <p:nvSpPr>
          <p:cNvPr id="29" name="Kuvaselite-ellipsi 28"/>
          <p:cNvSpPr/>
          <p:nvPr/>
        </p:nvSpPr>
        <p:spPr>
          <a:xfrm>
            <a:off x="7730099" y="2851023"/>
            <a:ext cx="2078964" cy="1023937"/>
          </a:xfrm>
          <a:prstGeom prst="wedgeEllipseCallout">
            <a:avLst>
              <a:gd name="adj1" fmla="val -55260"/>
              <a:gd name="adj2" fmla="val 3405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”Ei tarvinnut päntätä, myynnin harjoittelua, roolipelejä, somistamista” </a:t>
            </a:r>
            <a:r>
              <a:rPr lang="fi-FI" sz="1200" i="1" dirty="0" smtClean="0">
                <a:solidFill>
                  <a:schemeClr val="bg1"/>
                </a:solidFill>
              </a:rPr>
              <a:t>MYYJÄ</a:t>
            </a:r>
            <a:endParaRPr lang="fi-FI" sz="1200" i="1" dirty="0">
              <a:solidFill>
                <a:schemeClr val="bg1"/>
              </a:solidFill>
            </a:endParaRPr>
          </a:p>
        </p:txBody>
      </p:sp>
      <p:sp>
        <p:nvSpPr>
          <p:cNvPr id="20" name="Pyöristetty suorakulmio 19"/>
          <p:cNvSpPr/>
          <p:nvPr/>
        </p:nvSpPr>
        <p:spPr>
          <a:xfrm>
            <a:off x="3022231" y="3129872"/>
            <a:ext cx="2224349" cy="10209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Ei vaikeuksia, opiskelu motivoivaa</a:t>
            </a:r>
            <a:endParaRPr lang="fi-FI" dirty="0"/>
          </a:p>
        </p:txBody>
      </p:sp>
      <p:sp>
        <p:nvSpPr>
          <p:cNvPr id="22" name="Kuvaselite-ellipsi 21"/>
          <p:cNvSpPr/>
          <p:nvPr/>
        </p:nvSpPr>
        <p:spPr>
          <a:xfrm>
            <a:off x="2379051" y="4334733"/>
            <a:ext cx="2229745" cy="910753"/>
          </a:xfrm>
          <a:prstGeom prst="wedgeEllipseCallout">
            <a:avLst>
              <a:gd name="adj1" fmla="val 47920"/>
              <a:gd name="adj2" fmla="val -4549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”Koulujutut olivat muuttuneet todella paljon, enää ei tarvinnut opetella ulkoa</a:t>
            </a:r>
            <a:r>
              <a:rPr lang="fi-FI" sz="1100" i="1" dirty="0" smtClean="0">
                <a:solidFill>
                  <a:schemeClr val="bg1"/>
                </a:solidFill>
              </a:rPr>
              <a:t>.” MYYJÄ</a:t>
            </a:r>
            <a:endParaRPr lang="fi-FI" sz="1100" i="1" dirty="0">
              <a:solidFill>
                <a:schemeClr val="bg1"/>
              </a:solidFill>
            </a:endParaRPr>
          </a:p>
        </p:txBody>
      </p:sp>
      <p:sp>
        <p:nvSpPr>
          <p:cNvPr id="31" name="Kuvaselite-ellipsi 30"/>
          <p:cNvSpPr/>
          <p:nvPr/>
        </p:nvSpPr>
        <p:spPr>
          <a:xfrm>
            <a:off x="7520962" y="468241"/>
            <a:ext cx="2258099" cy="2214795"/>
          </a:xfrm>
          <a:prstGeom prst="wedgeEllipseCallout">
            <a:avLst>
              <a:gd name="adj1" fmla="val 55387"/>
              <a:gd name="adj2" fmla="val -2305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a:t>
            </a:r>
            <a:r>
              <a:rPr lang="en-GB" sz="1100" i="1" dirty="0" err="1">
                <a:solidFill>
                  <a:schemeClr val="bg1"/>
                </a:solidFill>
              </a:rPr>
              <a:t>Monimuotokoulutusta</a:t>
            </a:r>
            <a:r>
              <a:rPr lang="en-GB" sz="1100" i="1" dirty="0">
                <a:solidFill>
                  <a:schemeClr val="bg1"/>
                </a:solidFill>
              </a:rPr>
              <a:t>, 4 </a:t>
            </a:r>
            <a:r>
              <a:rPr lang="en-GB" sz="1100" i="1" dirty="0" err="1">
                <a:solidFill>
                  <a:schemeClr val="bg1"/>
                </a:solidFill>
              </a:rPr>
              <a:t>pvää</a:t>
            </a:r>
            <a:r>
              <a:rPr lang="en-GB" sz="1100" i="1" dirty="0">
                <a:solidFill>
                  <a:schemeClr val="bg1"/>
                </a:solidFill>
              </a:rPr>
              <a:t> </a:t>
            </a:r>
            <a:r>
              <a:rPr lang="en-GB" sz="1100" i="1" dirty="0" err="1">
                <a:solidFill>
                  <a:schemeClr val="bg1"/>
                </a:solidFill>
              </a:rPr>
              <a:t>kuukaudessa</a:t>
            </a:r>
            <a:r>
              <a:rPr lang="en-GB" sz="1100" i="1" dirty="0">
                <a:solidFill>
                  <a:schemeClr val="bg1"/>
                </a:solidFill>
              </a:rPr>
              <a:t> </a:t>
            </a:r>
            <a:r>
              <a:rPr lang="en-GB" sz="1100" i="1" dirty="0" err="1">
                <a:solidFill>
                  <a:schemeClr val="bg1"/>
                </a:solidFill>
              </a:rPr>
              <a:t>koulun</a:t>
            </a:r>
            <a:r>
              <a:rPr lang="en-GB" sz="1100" i="1" dirty="0">
                <a:solidFill>
                  <a:schemeClr val="bg1"/>
                </a:solidFill>
              </a:rPr>
              <a:t> </a:t>
            </a:r>
            <a:r>
              <a:rPr lang="en-GB" sz="1100" i="1" dirty="0" err="1">
                <a:solidFill>
                  <a:schemeClr val="bg1"/>
                </a:solidFill>
              </a:rPr>
              <a:t>penkillä</a:t>
            </a:r>
            <a:r>
              <a:rPr lang="en-GB" sz="1100" i="1" dirty="0">
                <a:solidFill>
                  <a:schemeClr val="bg1"/>
                </a:solidFill>
              </a:rPr>
              <a:t>. </a:t>
            </a:r>
            <a:r>
              <a:rPr lang="en-GB" sz="1100" i="1" dirty="0" err="1">
                <a:solidFill>
                  <a:schemeClr val="bg1"/>
                </a:solidFill>
              </a:rPr>
              <a:t>Työ</a:t>
            </a:r>
            <a:r>
              <a:rPr lang="en-GB" sz="1100" i="1" dirty="0">
                <a:solidFill>
                  <a:schemeClr val="bg1"/>
                </a:solidFill>
              </a:rPr>
              <a:t> </a:t>
            </a:r>
            <a:r>
              <a:rPr lang="en-GB" sz="1100" i="1" dirty="0" err="1">
                <a:solidFill>
                  <a:schemeClr val="bg1"/>
                </a:solidFill>
              </a:rPr>
              <a:t>tekijäänsä</a:t>
            </a:r>
            <a:r>
              <a:rPr lang="en-GB" sz="1100" i="1" dirty="0">
                <a:solidFill>
                  <a:schemeClr val="bg1"/>
                </a:solidFill>
              </a:rPr>
              <a:t> </a:t>
            </a:r>
            <a:r>
              <a:rPr lang="en-GB" sz="1100" i="1" dirty="0" err="1">
                <a:solidFill>
                  <a:schemeClr val="bg1"/>
                </a:solidFill>
              </a:rPr>
              <a:t>opetti</a:t>
            </a:r>
            <a:r>
              <a:rPr lang="en-GB" sz="1100" i="1" dirty="0">
                <a:solidFill>
                  <a:schemeClr val="bg1"/>
                </a:solidFill>
              </a:rPr>
              <a:t>. </a:t>
            </a:r>
            <a:r>
              <a:rPr lang="en-GB" sz="1100" i="1" dirty="0" err="1">
                <a:solidFill>
                  <a:schemeClr val="bg1"/>
                </a:solidFill>
              </a:rPr>
              <a:t>Teoriatieto</a:t>
            </a:r>
            <a:r>
              <a:rPr lang="en-GB" sz="1100" i="1" dirty="0">
                <a:solidFill>
                  <a:schemeClr val="bg1"/>
                </a:solidFill>
              </a:rPr>
              <a:t> </a:t>
            </a:r>
            <a:r>
              <a:rPr lang="en-GB" sz="1100" i="1" dirty="0" err="1">
                <a:solidFill>
                  <a:schemeClr val="bg1"/>
                </a:solidFill>
              </a:rPr>
              <a:t>hyödytti</a:t>
            </a:r>
            <a:r>
              <a:rPr lang="en-GB" sz="1100" i="1" dirty="0">
                <a:solidFill>
                  <a:schemeClr val="bg1"/>
                </a:solidFill>
              </a:rPr>
              <a:t> </a:t>
            </a:r>
            <a:r>
              <a:rPr lang="en-GB" sz="1100" i="1" dirty="0" err="1">
                <a:solidFill>
                  <a:schemeClr val="bg1"/>
                </a:solidFill>
              </a:rPr>
              <a:t>jonkin</a:t>
            </a:r>
            <a:r>
              <a:rPr lang="en-GB" sz="1100" i="1" dirty="0">
                <a:solidFill>
                  <a:schemeClr val="bg1"/>
                </a:solidFill>
              </a:rPr>
              <a:t> </a:t>
            </a:r>
            <a:r>
              <a:rPr lang="en-GB" sz="1100" i="1" dirty="0" err="1">
                <a:solidFill>
                  <a:schemeClr val="bg1"/>
                </a:solidFill>
              </a:rPr>
              <a:t>verran</a:t>
            </a:r>
            <a:r>
              <a:rPr lang="en-GB" sz="1100" i="1" dirty="0">
                <a:solidFill>
                  <a:schemeClr val="bg1"/>
                </a:solidFill>
              </a:rPr>
              <a:t>, </a:t>
            </a:r>
            <a:r>
              <a:rPr lang="en-GB" sz="1100" i="1" dirty="0" err="1">
                <a:solidFill>
                  <a:schemeClr val="bg1"/>
                </a:solidFill>
              </a:rPr>
              <a:t>mutta</a:t>
            </a:r>
            <a:r>
              <a:rPr lang="en-GB" sz="1100" i="1" dirty="0">
                <a:solidFill>
                  <a:schemeClr val="bg1"/>
                </a:solidFill>
              </a:rPr>
              <a:t> </a:t>
            </a:r>
            <a:r>
              <a:rPr lang="en-GB" sz="1100" i="1" dirty="0" err="1">
                <a:solidFill>
                  <a:schemeClr val="bg1"/>
                </a:solidFill>
              </a:rPr>
              <a:t>tämäntyyppinen</a:t>
            </a:r>
            <a:r>
              <a:rPr lang="en-GB" sz="1100" i="1" dirty="0">
                <a:solidFill>
                  <a:schemeClr val="bg1"/>
                </a:solidFill>
              </a:rPr>
              <a:t> </a:t>
            </a:r>
            <a:r>
              <a:rPr lang="en-GB" sz="1100" i="1" dirty="0" err="1">
                <a:solidFill>
                  <a:schemeClr val="bg1"/>
                </a:solidFill>
              </a:rPr>
              <a:t>työ</a:t>
            </a:r>
            <a:r>
              <a:rPr lang="en-GB" sz="1100" i="1" dirty="0">
                <a:solidFill>
                  <a:schemeClr val="bg1"/>
                </a:solidFill>
              </a:rPr>
              <a:t> </a:t>
            </a:r>
            <a:r>
              <a:rPr lang="en-GB" sz="1100" i="1" dirty="0" err="1">
                <a:solidFill>
                  <a:schemeClr val="bg1"/>
                </a:solidFill>
              </a:rPr>
              <a:t>opitaan</a:t>
            </a:r>
            <a:r>
              <a:rPr lang="en-GB" sz="1100" i="1" dirty="0">
                <a:solidFill>
                  <a:schemeClr val="bg1"/>
                </a:solidFill>
              </a:rPr>
              <a:t> </a:t>
            </a:r>
            <a:r>
              <a:rPr lang="en-GB" sz="1100" i="1" dirty="0" err="1">
                <a:solidFill>
                  <a:schemeClr val="bg1"/>
                </a:solidFill>
              </a:rPr>
              <a:t>käytännössä</a:t>
            </a:r>
            <a:r>
              <a:rPr lang="en-GB" sz="1100" i="1" dirty="0">
                <a:solidFill>
                  <a:schemeClr val="bg1"/>
                </a:solidFill>
              </a:rPr>
              <a:t> </a:t>
            </a:r>
            <a:r>
              <a:rPr lang="en-GB" sz="1100" i="1" dirty="0" err="1">
                <a:solidFill>
                  <a:schemeClr val="bg1"/>
                </a:solidFill>
              </a:rPr>
              <a:t>ja</a:t>
            </a:r>
            <a:r>
              <a:rPr lang="en-GB" sz="1100" i="1" dirty="0">
                <a:solidFill>
                  <a:schemeClr val="bg1"/>
                </a:solidFill>
              </a:rPr>
              <a:t> </a:t>
            </a:r>
            <a:r>
              <a:rPr lang="en-GB" sz="1100" i="1" dirty="0" err="1">
                <a:solidFill>
                  <a:schemeClr val="bg1"/>
                </a:solidFill>
              </a:rPr>
              <a:t>näyttöjen</a:t>
            </a:r>
            <a:r>
              <a:rPr lang="en-GB" sz="1100" i="1" dirty="0">
                <a:solidFill>
                  <a:schemeClr val="bg1"/>
                </a:solidFill>
              </a:rPr>
              <a:t> </a:t>
            </a:r>
            <a:r>
              <a:rPr lang="en-GB" sz="1100" i="1" dirty="0" err="1">
                <a:solidFill>
                  <a:schemeClr val="bg1"/>
                </a:solidFill>
              </a:rPr>
              <a:t>kautta</a:t>
            </a:r>
            <a:r>
              <a:rPr lang="en-GB" sz="1100" i="1" dirty="0">
                <a:solidFill>
                  <a:schemeClr val="bg1"/>
                </a:solidFill>
              </a:rPr>
              <a:t>. </a:t>
            </a:r>
            <a:r>
              <a:rPr lang="en-GB" sz="1100" i="1" dirty="0" err="1">
                <a:solidFill>
                  <a:schemeClr val="bg1"/>
                </a:solidFill>
              </a:rPr>
              <a:t>Omaehtoista</a:t>
            </a:r>
            <a:r>
              <a:rPr lang="en-GB" sz="1100" i="1" dirty="0">
                <a:solidFill>
                  <a:schemeClr val="bg1"/>
                </a:solidFill>
              </a:rPr>
              <a:t> </a:t>
            </a:r>
            <a:r>
              <a:rPr lang="en-GB" sz="1100" i="1" dirty="0" err="1">
                <a:solidFill>
                  <a:schemeClr val="bg1"/>
                </a:solidFill>
              </a:rPr>
              <a:t>ja</a:t>
            </a:r>
            <a:r>
              <a:rPr lang="en-GB" sz="1100" i="1" dirty="0">
                <a:solidFill>
                  <a:schemeClr val="bg1"/>
                </a:solidFill>
              </a:rPr>
              <a:t> </a:t>
            </a:r>
            <a:r>
              <a:rPr lang="en-GB" sz="1100" i="1" dirty="0" err="1">
                <a:solidFill>
                  <a:schemeClr val="bg1"/>
                </a:solidFill>
              </a:rPr>
              <a:t>itsenäistä</a:t>
            </a:r>
            <a:r>
              <a:rPr lang="en-GB" sz="1100" i="1" dirty="0">
                <a:solidFill>
                  <a:schemeClr val="bg1"/>
                </a:solidFill>
              </a:rPr>
              <a:t>.” </a:t>
            </a:r>
            <a:r>
              <a:rPr lang="en-GB" sz="1100" i="1" dirty="0" smtClean="0">
                <a:solidFill>
                  <a:schemeClr val="bg1"/>
                </a:solidFill>
              </a:rPr>
              <a:t/>
            </a:r>
            <a:br>
              <a:rPr lang="en-GB" sz="1100" i="1" dirty="0" smtClean="0">
                <a:solidFill>
                  <a:schemeClr val="bg1"/>
                </a:solidFill>
              </a:rPr>
            </a:br>
            <a:r>
              <a:rPr lang="en-GB" sz="1100" i="1" dirty="0" smtClean="0">
                <a:solidFill>
                  <a:schemeClr val="bg1"/>
                </a:solidFill>
              </a:rPr>
              <a:t>ISÄNNÖITSIJÄ</a:t>
            </a:r>
            <a:endParaRPr lang="fi-FI" sz="1100" i="1" dirty="0">
              <a:solidFill>
                <a:schemeClr val="bg1"/>
              </a:solidFill>
            </a:endParaRPr>
          </a:p>
        </p:txBody>
      </p:sp>
      <p:sp>
        <p:nvSpPr>
          <p:cNvPr id="32" name="Kuvaselite-ellipsi 31"/>
          <p:cNvSpPr/>
          <p:nvPr/>
        </p:nvSpPr>
        <p:spPr>
          <a:xfrm>
            <a:off x="4842300" y="1037018"/>
            <a:ext cx="2678662" cy="1922792"/>
          </a:xfrm>
          <a:prstGeom prst="wedgeEllipseCallout">
            <a:avLst>
              <a:gd name="adj1" fmla="val -55260"/>
              <a:gd name="adj2" fmla="val 3405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a:t>
            </a:r>
            <a:r>
              <a:rPr lang="en-GB" sz="1100" i="1" dirty="0" err="1">
                <a:solidFill>
                  <a:schemeClr val="bg1"/>
                </a:solidFill>
              </a:rPr>
              <a:t>Opiskelu</a:t>
            </a:r>
            <a:r>
              <a:rPr lang="en-GB" sz="1100" i="1" dirty="0">
                <a:solidFill>
                  <a:schemeClr val="bg1"/>
                </a:solidFill>
              </a:rPr>
              <a:t> </a:t>
            </a:r>
            <a:r>
              <a:rPr lang="en-GB" sz="1100" i="1" dirty="0" err="1">
                <a:solidFill>
                  <a:schemeClr val="bg1"/>
                </a:solidFill>
              </a:rPr>
              <a:t>tuntui</a:t>
            </a:r>
            <a:r>
              <a:rPr lang="en-GB" sz="1100" i="1" dirty="0">
                <a:solidFill>
                  <a:schemeClr val="bg1"/>
                </a:solidFill>
              </a:rPr>
              <a:t> </a:t>
            </a:r>
            <a:r>
              <a:rPr lang="en-GB" sz="1100" i="1" dirty="0" err="1">
                <a:solidFill>
                  <a:schemeClr val="bg1"/>
                </a:solidFill>
              </a:rPr>
              <a:t>mielekkäältä</a:t>
            </a:r>
            <a:r>
              <a:rPr lang="en-GB" sz="1100" i="1" dirty="0">
                <a:solidFill>
                  <a:schemeClr val="bg1"/>
                </a:solidFill>
              </a:rPr>
              <a:t> (</a:t>
            </a:r>
            <a:r>
              <a:rPr lang="en-GB" sz="1100" i="1" dirty="0" err="1">
                <a:solidFill>
                  <a:schemeClr val="bg1"/>
                </a:solidFill>
              </a:rPr>
              <a:t>kädet</a:t>
            </a:r>
            <a:r>
              <a:rPr lang="en-GB" sz="1100" i="1" dirty="0">
                <a:solidFill>
                  <a:schemeClr val="bg1"/>
                </a:solidFill>
              </a:rPr>
              <a:t> </a:t>
            </a:r>
            <a:r>
              <a:rPr lang="en-GB" sz="1100" i="1" dirty="0" err="1">
                <a:solidFill>
                  <a:schemeClr val="bg1"/>
                </a:solidFill>
              </a:rPr>
              <a:t>savessa</a:t>
            </a:r>
            <a:r>
              <a:rPr lang="en-GB" sz="1100" i="1" dirty="0">
                <a:solidFill>
                  <a:schemeClr val="bg1"/>
                </a:solidFill>
              </a:rPr>
              <a:t> </a:t>
            </a:r>
            <a:r>
              <a:rPr lang="en-GB" sz="1100" i="1" dirty="0" err="1">
                <a:solidFill>
                  <a:schemeClr val="bg1"/>
                </a:solidFill>
              </a:rPr>
              <a:t>ja</a:t>
            </a:r>
            <a:r>
              <a:rPr lang="en-GB" sz="1100" i="1" dirty="0">
                <a:solidFill>
                  <a:schemeClr val="bg1"/>
                </a:solidFill>
              </a:rPr>
              <a:t> </a:t>
            </a:r>
            <a:r>
              <a:rPr lang="en-GB" sz="1100" i="1" dirty="0" err="1">
                <a:solidFill>
                  <a:schemeClr val="bg1"/>
                </a:solidFill>
              </a:rPr>
              <a:t>hommat</a:t>
            </a:r>
            <a:r>
              <a:rPr lang="en-GB" sz="1100" i="1" dirty="0">
                <a:solidFill>
                  <a:schemeClr val="bg1"/>
                </a:solidFill>
              </a:rPr>
              <a:t> </a:t>
            </a:r>
            <a:r>
              <a:rPr lang="en-GB" sz="1100" i="1" dirty="0" err="1">
                <a:solidFill>
                  <a:schemeClr val="bg1"/>
                </a:solidFill>
              </a:rPr>
              <a:t>tulevat</a:t>
            </a:r>
            <a:r>
              <a:rPr lang="en-GB" sz="1100" i="1" dirty="0">
                <a:solidFill>
                  <a:schemeClr val="bg1"/>
                </a:solidFill>
              </a:rPr>
              <a:t> </a:t>
            </a:r>
            <a:r>
              <a:rPr lang="en-GB" sz="1100" i="1" dirty="0" err="1">
                <a:solidFill>
                  <a:schemeClr val="bg1"/>
                </a:solidFill>
              </a:rPr>
              <a:t>viimeistään</a:t>
            </a:r>
            <a:r>
              <a:rPr lang="en-GB" sz="1100" i="1" dirty="0">
                <a:solidFill>
                  <a:schemeClr val="bg1"/>
                </a:solidFill>
              </a:rPr>
              <a:t> 1-2 </a:t>
            </a:r>
            <a:r>
              <a:rPr lang="en-GB" sz="1100" i="1" dirty="0" err="1">
                <a:solidFill>
                  <a:schemeClr val="bg1"/>
                </a:solidFill>
              </a:rPr>
              <a:t>pvässä</a:t>
            </a:r>
            <a:r>
              <a:rPr lang="en-GB" sz="1100" i="1" dirty="0">
                <a:solidFill>
                  <a:schemeClr val="bg1"/>
                </a:solidFill>
              </a:rPr>
              <a:t> </a:t>
            </a:r>
            <a:r>
              <a:rPr lang="en-GB" sz="1100" i="1" dirty="0" err="1">
                <a:solidFill>
                  <a:schemeClr val="bg1"/>
                </a:solidFill>
              </a:rPr>
              <a:t>valmiiksi</a:t>
            </a:r>
            <a:r>
              <a:rPr lang="en-GB" sz="1100" i="1" dirty="0">
                <a:solidFill>
                  <a:schemeClr val="bg1"/>
                </a:solidFill>
              </a:rPr>
              <a:t>), </a:t>
            </a:r>
            <a:r>
              <a:rPr lang="en-GB" sz="1100" i="1" dirty="0" err="1">
                <a:solidFill>
                  <a:schemeClr val="bg1"/>
                </a:solidFill>
              </a:rPr>
              <a:t>oli</a:t>
            </a:r>
            <a:r>
              <a:rPr lang="en-GB" sz="1100" i="1" dirty="0">
                <a:solidFill>
                  <a:schemeClr val="bg1"/>
                </a:solidFill>
              </a:rPr>
              <a:t> </a:t>
            </a:r>
            <a:r>
              <a:rPr lang="en-GB" sz="1100" i="1" dirty="0" err="1">
                <a:solidFill>
                  <a:schemeClr val="bg1"/>
                </a:solidFill>
              </a:rPr>
              <a:t>hirveän</a:t>
            </a:r>
            <a:r>
              <a:rPr lang="en-GB" sz="1100" i="1" dirty="0">
                <a:solidFill>
                  <a:schemeClr val="bg1"/>
                </a:solidFill>
              </a:rPr>
              <a:t> </a:t>
            </a:r>
            <a:r>
              <a:rPr lang="en-GB" sz="1100" i="1" dirty="0" err="1">
                <a:solidFill>
                  <a:schemeClr val="bg1"/>
                </a:solidFill>
              </a:rPr>
              <a:t>kivaa</a:t>
            </a:r>
            <a:r>
              <a:rPr lang="en-GB" sz="1100" i="1" dirty="0">
                <a:solidFill>
                  <a:schemeClr val="bg1"/>
                </a:solidFill>
              </a:rPr>
              <a:t>, </a:t>
            </a:r>
            <a:r>
              <a:rPr lang="en-GB" sz="1100" i="1" dirty="0" err="1">
                <a:solidFill>
                  <a:schemeClr val="bg1"/>
                </a:solidFill>
              </a:rPr>
              <a:t>sai</a:t>
            </a:r>
            <a:r>
              <a:rPr lang="en-GB" sz="1100" i="1" dirty="0">
                <a:solidFill>
                  <a:schemeClr val="bg1"/>
                </a:solidFill>
              </a:rPr>
              <a:t> </a:t>
            </a:r>
            <a:r>
              <a:rPr lang="en-GB" sz="1100" i="1" dirty="0" err="1">
                <a:solidFill>
                  <a:schemeClr val="bg1"/>
                </a:solidFill>
              </a:rPr>
              <a:t>syventävää</a:t>
            </a:r>
            <a:r>
              <a:rPr lang="en-GB" sz="1100" i="1" dirty="0">
                <a:solidFill>
                  <a:schemeClr val="bg1"/>
                </a:solidFill>
              </a:rPr>
              <a:t> </a:t>
            </a:r>
            <a:r>
              <a:rPr lang="en-GB" sz="1100" i="1" dirty="0" err="1">
                <a:solidFill>
                  <a:schemeClr val="bg1"/>
                </a:solidFill>
              </a:rPr>
              <a:t>tietoa</a:t>
            </a:r>
            <a:r>
              <a:rPr lang="en-GB" sz="1100" i="1" dirty="0">
                <a:solidFill>
                  <a:schemeClr val="bg1"/>
                </a:solidFill>
              </a:rPr>
              <a:t> </a:t>
            </a:r>
            <a:r>
              <a:rPr lang="en-GB" sz="1100" i="1" dirty="0" err="1">
                <a:solidFill>
                  <a:schemeClr val="bg1"/>
                </a:solidFill>
              </a:rPr>
              <a:t>omiin</a:t>
            </a:r>
            <a:r>
              <a:rPr lang="en-GB" sz="1100" i="1" dirty="0">
                <a:solidFill>
                  <a:schemeClr val="bg1"/>
                </a:solidFill>
              </a:rPr>
              <a:t> </a:t>
            </a:r>
            <a:r>
              <a:rPr lang="en-GB" sz="1100" i="1" dirty="0" err="1">
                <a:solidFill>
                  <a:schemeClr val="bg1"/>
                </a:solidFill>
              </a:rPr>
              <a:t>aavistuksiin</a:t>
            </a:r>
            <a:r>
              <a:rPr lang="en-GB" sz="1100" i="1" dirty="0">
                <a:solidFill>
                  <a:schemeClr val="bg1"/>
                </a:solidFill>
              </a:rPr>
              <a:t>, </a:t>
            </a:r>
            <a:r>
              <a:rPr lang="en-GB" sz="1100" i="1" dirty="0" err="1">
                <a:solidFill>
                  <a:schemeClr val="bg1"/>
                </a:solidFill>
              </a:rPr>
              <a:t>myös</a:t>
            </a:r>
            <a:r>
              <a:rPr lang="en-GB" sz="1100" i="1" dirty="0">
                <a:solidFill>
                  <a:schemeClr val="bg1"/>
                </a:solidFill>
              </a:rPr>
              <a:t> </a:t>
            </a:r>
            <a:r>
              <a:rPr lang="en-GB" sz="1100" i="1" dirty="0" err="1" smtClean="0">
                <a:solidFill>
                  <a:schemeClr val="bg1"/>
                </a:solidFill>
              </a:rPr>
              <a:t>etenemistahti</a:t>
            </a:r>
            <a:r>
              <a:rPr lang="en-GB" sz="1100" i="1" dirty="0" smtClean="0">
                <a:solidFill>
                  <a:schemeClr val="bg1"/>
                </a:solidFill>
              </a:rPr>
              <a:t> </a:t>
            </a:r>
            <a:r>
              <a:rPr lang="en-GB" sz="1100" i="1" dirty="0" err="1">
                <a:solidFill>
                  <a:schemeClr val="bg1"/>
                </a:solidFill>
              </a:rPr>
              <a:t>oli</a:t>
            </a:r>
            <a:r>
              <a:rPr lang="en-GB" sz="1100" i="1" dirty="0">
                <a:solidFill>
                  <a:schemeClr val="bg1"/>
                </a:solidFill>
              </a:rPr>
              <a:t> </a:t>
            </a:r>
            <a:r>
              <a:rPr lang="en-GB" sz="1100" i="1" dirty="0" err="1">
                <a:solidFill>
                  <a:schemeClr val="bg1"/>
                </a:solidFill>
              </a:rPr>
              <a:t>sopiva</a:t>
            </a:r>
            <a:r>
              <a:rPr lang="en-GB" sz="1100" i="1" dirty="0">
                <a:solidFill>
                  <a:schemeClr val="bg1"/>
                </a:solidFill>
              </a:rPr>
              <a:t>. </a:t>
            </a:r>
            <a:r>
              <a:rPr lang="en-GB" sz="1100" i="1" dirty="0" err="1">
                <a:solidFill>
                  <a:schemeClr val="bg1"/>
                </a:solidFill>
              </a:rPr>
              <a:t>Nopeita</a:t>
            </a:r>
            <a:r>
              <a:rPr lang="en-GB" sz="1100" i="1" dirty="0">
                <a:solidFill>
                  <a:schemeClr val="bg1"/>
                </a:solidFill>
              </a:rPr>
              <a:t> </a:t>
            </a:r>
            <a:r>
              <a:rPr lang="en-GB" sz="1100" i="1" dirty="0" err="1">
                <a:solidFill>
                  <a:schemeClr val="bg1"/>
                </a:solidFill>
              </a:rPr>
              <a:t>ja</a:t>
            </a:r>
            <a:r>
              <a:rPr lang="en-GB" sz="1100" i="1" dirty="0">
                <a:solidFill>
                  <a:schemeClr val="bg1"/>
                </a:solidFill>
              </a:rPr>
              <a:t> </a:t>
            </a:r>
            <a:r>
              <a:rPr lang="en-GB" sz="1100" i="1" dirty="0" err="1">
                <a:solidFill>
                  <a:schemeClr val="bg1"/>
                </a:solidFill>
              </a:rPr>
              <a:t>selkeitä</a:t>
            </a:r>
            <a:r>
              <a:rPr lang="en-GB" sz="1100" i="1" dirty="0">
                <a:solidFill>
                  <a:schemeClr val="bg1"/>
                </a:solidFill>
              </a:rPr>
              <a:t> </a:t>
            </a:r>
            <a:r>
              <a:rPr lang="en-GB" sz="1100" i="1" dirty="0" err="1">
                <a:solidFill>
                  <a:schemeClr val="bg1"/>
                </a:solidFill>
              </a:rPr>
              <a:t>juttuja</a:t>
            </a:r>
            <a:r>
              <a:rPr lang="en-GB" sz="1100" i="1" dirty="0">
                <a:solidFill>
                  <a:schemeClr val="bg1"/>
                </a:solidFill>
              </a:rPr>
              <a:t>.” </a:t>
            </a:r>
            <a:r>
              <a:rPr lang="en-GB" sz="1100" i="1" dirty="0" smtClean="0">
                <a:solidFill>
                  <a:schemeClr val="bg1"/>
                </a:solidFill>
              </a:rPr>
              <a:t>KIINTEISTÖNHOITAJA</a:t>
            </a:r>
            <a:endParaRPr lang="en-GB" sz="1100" i="1" dirty="0">
              <a:solidFill>
                <a:schemeClr val="bg1"/>
              </a:solidFill>
            </a:endParaRPr>
          </a:p>
        </p:txBody>
      </p:sp>
      <p:sp>
        <p:nvSpPr>
          <p:cNvPr id="34" name="Kuvaselite-ellipsi 33"/>
          <p:cNvSpPr/>
          <p:nvPr/>
        </p:nvSpPr>
        <p:spPr>
          <a:xfrm>
            <a:off x="5393811" y="2959809"/>
            <a:ext cx="2311626" cy="1830301"/>
          </a:xfrm>
          <a:prstGeom prst="wedgeEllipseCallout">
            <a:avLst>
              <a:gd name="adj1" fmla="val 50317"/>
              <a:gd name="adj2" fmla="val 4944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a:t>
            </a:r>
            <a:r>
              <a:rPr lang="en-GB" sz="1200" i="1" dirty="0" err="1" smtClean="0">
                <a:solidFill>
                  <a:schemeClr val="bg1"/>
                </a:solidFill>
              </a:rPr>
              <a:t>Opiskelu</a:t>
            </a:r>
            <a:r>
              <a:rPr lang="en-GB" sz="1200" i="1" dirty="0" smtClean="0">
                <a:solidFill>
                  <a:schemeClr val="bg1"/>
                </a:solidFill>
              </a:rPr>
              <a:t> </a:t>
            </a:r>
            <a:r>
              <a:rPr lang="en-GB" sz="1200" i="1" dirty="0" err="1" smtClean="0">
                <a:solidFill>
                  <a:schemeClr val="bg1"/>
                </a:solidFill>
              </a:rPr>
              <a:t>oli</a:t>
            </a:r>
            <a:r>
              <a:rPr lang="en-GB" sz="1200" i="1" dirty="0" smtClean="0">
                <a:solidFill>
                  <a:schemeClr val="bg1"/>
                </a:solidFill>
              </a:rPr>
              <a:t> </a:t>
            </a:r>
            <a:r>
              <a:rPr lang="en-GB" sz="1200" i="1" dirty="0" err="1">
                <a:solidFill>
                  <a:schemeClr val="bg1"/>
                </a:solidFill>
              </a:rPr>
              <a:t>omatoimista</a:t>
            </a:r>
            <a:r>
              <a:rPr lang="en-GB" sz="1200" i="1" dirty="0">
                <a:solidFill>
                  <a:schemeClr val="bg1"/>
                </a:solidFill>
              </a:rPr>
              <a:t> ja </a:t>
            </a:r>
            <a:r>
              <a:rPr lang="en-GB" sz="1200" i="1" dirty="0" err="1">
                <a:solidFill>
                  <a:schemeClr val="bg1"/>
                </a:solidFill>
              </a:rPr>
              <a:t>itsenäistä</a:t>
            </a:r>
            <a:r>
              <a:rPr lang="en-GB" sz="1200" i="1" dirty="0">
                <a:solidFill>
                  <a:schemeClr val="bg1"/>
                </a:solidFill>
              </a:rPr>
              <a:t> </a:t>
            </a:r>
            <a:r>
              <a:rPr lang="en-GB" sz="1200" i="1" dirty="0" err="1">
                <a:solidFill>
                  <a:schemeClr val="bg1"/>
                </a:solidFill>
              </a:rPr>
              <a:t>sekä</a:t>
            </a:r>
            <a:r>
              <a:rPr lang="en-GB" sz="1200" i="1" dirty="0">
                <a:solidFill>
                  <a:schemeClr val="bg1"/>
                </a:solidFill>
              </a:rPr>
              <a:t> </a:t>
            </a:r>
            <a:r>
              <a:rPr lang="en-GB" sz="1200" i="1" dirty="0" err="1">
                <a:solidFill>
                  <a:schemeClr val="bg1"/>
                </a:solidFill>
              </a:rPr>
              <a:t>helpon</a:t>
            </a:r>
            <a:r>
              <a:rPr lang="en-GB" sz="1200" i="1" dirty="0">
                <a:solidFill>
                  <a:schemeClr val="bg1"/>
                </a:solidFill>
              </a:rPr>
              <a:t> </a:t>
            </a:r>
            <a:r>
              <a:rPr lang="en-GB" sz="1200" i="1" dirty="0" err="1">
                <a:solidFill>
                  <a:schemeClr val="bg1"/>
                </a:solidFill>
              </a:rPr>
              <a:t>tuntuista</a:t>
            </a:r>
            <a:r>
              <a:rPr lang="en-GB" sz="1200" i="1" dirty="0">
                <a:solidFill>
                  <a:schemeClr val="bg1"/>
                </a:solidFill>
              </a:rPr>
              <a:t> </a:t>
            </a:r>
            <a:r>
              <a:rPr lang="en-GB" sz="1200" i="1" dirty="0" err="1">
                <a:solidFill>
                  <a:schemeClr val="bg1"/>
                </a:solidFill>
              </a:rPr>
              <a:t>perheelliselle</a:t>
            </a:r>
            <a:r>
              <a:rPr lang="en-GB" sz="1200" i="1" dirty="0">
                <a:solidFill>
                  <a:schemeClr val="bg1"/>
                </a:solidFill>
              </a:rPr>
              <a:t>, </a:t>
            </a:r>
            <a:r>
              <a:rPr lang="en-GB" sz="1200" i="1" dirty="0" err="1">
                <a:solidFill>
                  <a:schemeClr val="bg1"/>
                </a:solidFill>
              </a:rPr>
              <a:t>opiskelukokonaisuutta</a:t>
            </a:r>
            <a:r>
              <a:rPr lang="en-GB" sz="1200" i="1" dirty="0">
                <a:solidFill>
                  <a:schemeClr val="bg1"/>
                </a:solidFill>
              </a:rPr>
              <a:t> </a:t>
            </a:r>
            <a:r>
              <a:rPr lang="en-GB" sz="1200" i="1" dirty="0" err="1">
                <a:solidFill>
                  <a:schemeClr val="bg1"/>
                </a:solidFill>
              </a:rPr>
              <a:t>hieman</a:t>
            </a:r>
            <a:r>
              <a:rPr lang="en-GB" sz="1200" i="1" dirty="0">
                <a:solidFill>
                  <a:schemeClr val="bg1"/>
                </a:solidFill>
              </a:rPr>
              <a:t> </a:t>
            </a:r>
            <a:r>
              <a:rPr lang="en-GB" sz="1200" i="1" dirty="0" err="1">
                <a:solidFill>
                  <a:schemeClr val="bg1"/>
                </a:solidFill>
              </a:rPr>
              <a:t>räätälöitiin</a:t>
            </a:r>
            <a:r>
              <a:rPr lang="en-GB" sz="1200" i="1" dirty="0">
                <a:solidFill>
                  <a:schemeClr val="bg1"/>
                </a:solidFill>
              </a:rPr>
              <a:t> </a:t>
            </a:r>
            <a:r>
              <a:rPr lang="en-GB" sz="1200" i="1" dirty="0" err="1">
                <a:solidFill>
                  <a:schemeClr val="bg1"/>
                </a:solidFill>
              </a:rPr>
              <a:t>oppijan</a:t>
            </a:r>
            <a:r>
              <a:rPr lang="en-GB" sz="1200" i="1" dirty="0">
                <a:solidFill>
                  <a:schemeClr val="bg1"/>
                </a:solidFill>
              </a:rPr>
              <a:t> </a:t>
            </a:r>
            <a:r>
              <a:rPr lang="en-GB" sz="1200" i="1" dirty="0" err="1">
                <a:solidFill>
                  <a:schemeClr val="bg1"/>
                </a:solidFill>
              </a:rPr>
              <a:t>mukaan</a:t>
            </a:r>
            <a:r>
              <a:rPr lang="en-GB" sz="1200" i="1" dirty="0">
                <a:solidFill>
                  <a:schemeClr val="bg1"/>
                </a:solidFill>
              </a:rPr>
              <a:t>” </a:t>
            </a:r>
            <a:r>
              <a:rPr lang="en-GB" sz="1200" i="1" dirty="0" smtClean="0">
                <a:solidFill>
                  <a:schemeClr val="bg1"/>
                </a:solidFill>
              </a:rPr>
              <a:t>AULAMESTARI</a:t>
            </a:r>
            <a:endParaRPr lang="en-GB" sz="1200" i="1" dirty="0">
              <a:solidFill>
                <a:schemeClr val="bg1"/>
              </a:solidFill>
            </a:endParaRPr>
          </a:p>
        </p:txBody>
      </p:sp>
      <p:sp>
        <p:nvSpPr>
          <p:cNvPr id="25" name="Kuvaselite-ellipsi 24"/>
          <p:cNvSpPr/>
          <p:nvPr/>
        </p:nvSpPr>
        <p:spPr>
          <a:xfrm>
            <a:off x="2338111" y="5308170"/>
            <a:ext cx="2311626" cy="1413406"/>
          </a:xfrm>
          <a:prstGeom prst="wedgeEllipseCallout">
            <a:avLst>
              <a:gd name="adj1" fmla="val 50317"/>
              <a:gd name="adj2" fmla="val 4944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smtClean="0">
                <a:solidFill>
                  <a:schemeClr val="bg1"/>
                </a:solidFill>
              </a:rPr>
              <a:t>”</a:t>
            </a:r>
            <a:r>
              <a:rPr lang="en-GB" sz="1200" dirty="0" err="1" smtClean="0"/>
              <a:t>Opiskelu</a:t>
            </a:r>
            <a:r>
              <a:rPr lang="en-GB" sz="1200" dirty="0" smtClean="0"/>
              <a:t> </a:t>
            </a:r>
            <a:r>
              <a:rPr lang="en-GB" sz="1200" dirty="0" err="1"/>
              <a:t>oli</a:t>
            </a:r>
            <a:r>
              <a:rPr lang="en-GB" sz="1200" dirty="0"/>
              <a:t> </a:t>
            </a:r>
            <a:r>
              <a:rPr lang="en-GB" sz="1200" dirty="0" err="1"/>
              <a:t>mielekästä</a:t>
            </a:r>
            <a:r>
              <a:rPr lang="en-GB" sz="1200" dirty="0"/>
              <a:t> </a:t>
            </a:r>
            <a:r>
              <a:rPr lang="en-GB" sz="1200" dirty="0" err="1"/>
              <a:t>ja</a:t>
            </a:r>
            <a:r>
              <a:rPr lang="en-GB" sz="1200" dirty="0"/>
              <a:t> </a:t>
            </a:r>
            <a:r>
              <a:rPr lang="en-GB" sz="1200" dirty="0" err="1"/>
              <a:t>kivaa</a:t>
            </a:r>
            <a:r>
              <a:rPr lang="en-GB" sz="1200" dirty="0"/>
              <a:t>, </a:t>
            </a:r>
            <a:r>
              <a:rPr lang="en-GB" sz="1200" dirty="0" err="1"/>
              <a:t>oli</a:t>
            </a:r>
            <a:r>
              <a:rPr lang="en-GB" sz="1200" dirty="0"/>
              <a:t> mm. </a:t>
            </a:r>
            <a:r>
              <a:rPr lang="en-GB" sz="1200" dirty="0" err="1" smtClean="0"/>
              <a:t>ryhmätöitä</a:t>
            </a:r>
            <a:r>
              <a:rPr lang="en-GB" sz="1200" dirty="0" smtClean="0"/>
              <a:t> </a:t>
            </a:r>
            <a:r>
              <a:rPr lang="en-GB" sz="1200" dirty="0" err="1" smtClean="0"/>
              <a:t>ja</a:t>
            </a:r>
            <a:r>
              <a:rPr lang="en-GB" sz="1200" dirty="0" smtClean="0"/>
              <a:t> </a:t>
            </a:r>
            <a:r>
              <a:rPr lang="en-GB" sz="1200" dirty="0" err="1"/>
              <a:t>lukemista</a:t>
            </a:r>
            <a:r>
              <a:rPr lang="en-GB" sz="1200" dirty="0"/>
              <a:t> </a:t>
            </a:r>
            <a:r>
              <a:rPr lang="en-GB" sz="1200" dirty="0" err="1"/>
              <a:t>oli</a:t>
            </a:r>
            <a:r>
              <a:rPr lang="en-GB" sz="1200" dirty="0"/>
              <a:t> </a:t>
            </a:r>
            <a:r>
              <a:rPr lang="en-GB" sz="1200" dirty="0" err="1" smtClean="0"/>
              <a:t>paljon</a:t>
            </a:r>
            <a:r>
              <a:rPr lang="en-GB" sz="1200" dirty="0" smtClean="0"/>
              <a:t>. </a:t>
            </a:r>
            <a:r>
              <a:rPr lang="en-GB" sz="1200" dirty="0" err="1" smtClean="0"/>
              <a:t>Amiedun</a:t>
            </a:r>
            <a:r>
              <a:rPr lang="en-GB" sz="1200" dirty="0" smtClean="0"/>
              <a:t> </a:t>
            </a:r>
            <a:r>
              <a:rPr lang="en-GB" sz="1200" dirty="0" err="1" smtClean="0"/>
              <a:t>opettajat</a:t>
            </a:r>
            <a:r>
              <a:rPr lang="en-GB" sz="1200" dirty="0" smtClean="0"/>
              <a:t> </a:t>
            </a:r>
            <a:r>
              <a:rPr lang="en-GB" sz="1200" dirty="0" err="1" smtClean="0"/>
              <a:t>olivat</a:t>
            </a:r>
            <a:r>
              <a:rPr lang="en-GB" sz="1200" dirty="0" smtClean="0"/>
              <a:t> </a:t>
            </a:r>
            <a:r>
              <a:rPr lang="en-GB" sz="1200" dirty="0" err="1" smtClean="0"/>
              <a:t>päteviä</a:t>
            </a:r>
            <a:r>
              <a:rPr lang="en-GB" sz="1200" dirty="0" smtClean="0"/>
              <a:t> </a:t>
            </a:r>
            <a:r>
              <a:rPr lang="en-GB" sz="1200" dirty="0" err="1" smtClean="0"/>
              <a:t>ja</a:t>
            </a:r>
            <a:r>
              <a:rPr lang="en-GB" sz="1200" dirty="0" smtClean="0"/>
              <a:t> </a:t>
            </a:r>
            <a:r>
              <a:rPr lang="en-GB" sz="1200" dirty="0" err="1" smtClean="0"/>
              <a:t>kokeneita</a:t>
            </a:r>
            <a:r>
              <a:rPr lang="en-GB" sz="1200" dirty="0" smtClean="0"/>
              <a:t>.</a:t>
            </a:r>
            <a:r>
              <a:rPr lang="en-GB" sz="1200" i="1" dirty="0" smtClean="0">
                <a:solidFill>
                  <a:schemeClr val="bg1"/>
                </a:solidFill>
              </a:rPr>
              <a:t>” </a:t>
            </a:r>
            <a:br>
              <a:rPr lang="en-GB" sz="1200" i="1" dirty="0" smtClean="0">
                <a:solidFill>
                  <a:schemeClr val="bg1"/>
                </a:solidFill>
              </a:rPr>
            </a:br>
            <a:r>
              <a:rPr lang="en-GB" sz="1200" i="1" dirty="0" smtClean="0">
                <a:solidFill>
                  <a:schemeClr val="bg1"/>
                </a:solidFill>
              </a:rPr>
              <a:t>LÄHIHOITAJA</a:t>
            </a:r>
            <a:endParaRPr lang="en-GB" sz="1200" i="1" dirty="0">
              <a:solidFill>
                <a:schemeClr val="bg1"/>
              </a:solidFill>
            </a:endParaRPr>
          </a:p>
        </p:txBody>
      </p:sp>
    </p:spTree>
    <p:extLst>
      <p:ext uri="{BB962C8B-B14F-4D97-AF65-F5344CB8AC3E}">
        <p14:creationId xmlns:p14="http://schemas.microsoft.com/office/powerpoint/2010/main" val="3120961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Opiskelu ja opiskelutaidot 2/2</a:t>
            </a:r>
            <a:endParaRPr lang="fi-FI" dirty="0"/>
          </a:p>
        </p:txBody>
      </p:sp>
      <p:sp>
        <p:nvSpPr>
          <p:cNvPr id="4" name="Dian numeron paikkamerkki 3"/>
          <p:cNvSpPr>
            <a:spLocks noGrp="1"/>
          </p:cNvSpPr>
          <p:nvPr>
            <p:ph type="sldNum" sz="quarter" idx="12"/>
          </p:nvPr>
        </p:nvSpPr>
        <p:spPr>
          <a:xfrm>
            <a:off x="8463390" y="6192000"/>
            <a:ext cx="479148" cy="432000"/>
          </a:xfrm>
        </p:spPr>
        <p:txBody>
          <a:bodyPr/>
          <a:lstStyle/>
          <a:p>
            <a:pPr algn="l"/>
            <a:fld id="{B142173B-15BF-4EB6-9337-26FE14823897}" type="slidenum">
              <a:rPr lang="fi-FI" smtClean="0">
                <a:solidFill>
                  <a:schemeClr val="bg1"/>
                </a:solidFill>
              </a:rPr>
              <a:pPr algn="l"/>
              <a:t>34</a:t>
            </a:fld>
            <a:endParaRPr lang="fi-FI" dirty="0">
              <a:solidFill>
                <a:schemeClr val="bg1"/>
              </a:solidFill>
            </a:endParaRPr>
          </a:p>
        </p:txBody>
      </p:sp>
      <p:sp>
        <p:nvSpPr>
          <p:cNvPr id="11" name="Kuvaselite-ellipsi 10"/>
          <p:cNvSpPr/>
          <p:nvPr/>
        </p:nvSpPr>
        <p:spPr>
          <a:xfrm>
            <a:off x="161858" y="1260053"/>
            <a:ext cx="2652295" cy="1253563"/>
          </a:xfrm>
          <a:prstGeom prst="wedgeEllipseCallout">
            <a:avLst>
              <a:gd name="adj1" fmla="val 50000"/>
              <a:gd name="adj2" fmla="val 4744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”Opiskelu oli turhauttavaa, koska opetussuunnitelma ei oltu rakennettu aikuisopiskelijoilla. Opetustyyli oli alentuvaa ja lapsellista</a:t>
            </a:r>
            <a:r>
              <a:rPr lang="fi-FI" sz="1100" i="1" dirty="0" smtClean="0">
                <a:solidFill>
                  <a:schemeClr val="bg1"/>
                </a:solidFill>
              </a:rPr>
              <a:t>.” LÄHIHOITAJA</a:t>
            </a:r>
            <a:endParaRPr lang="fi-FI" sz="1100" i="1" dirty="0">
              <a:solidFill>
                <a:schemeClr val="bg1"/>
              </a:solidFill>
            </a:endParaRPr>
          </a:p>
        </p:txBody>
      </p:sp>
      <p:sp>
        <p:nvSpPr>
          <p:cNvPr id="13" name="Kuvaselite-ellipsi 12"/>
          <p:cNvSpPr/>
          <p:nvPr/>
        </p:nvSpPr>
        <p:spPr>
          <a:xfrm>
            <a:off x="398167" y="5664348"/>
            <a:ext cx="2090369" cy="864095"/>
          </a:xfrm>
          <a:prstGeom prst="wedgeEllipseCallout">
            <a:avLst>
              <a:gd name="adj1" fmla="val 65030"/>
              <a:gd name="adj2" fmla="val -6214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”Olin hyvin motivoitunut oppimaan, mutta kritisoin tyhjäkäyntiä koulussa</a:t>
            </a:r>
            <a:r>
              <a:rPr lang="fi-FI" sz="1100" i="1" dirty="0" smtClean="0">
                <a:solidFill>
                  <a:schemeClr val="bg1"/>
                </a:solidFill>
              </a:rPr>
              <a:t>.” LÄHIHOITAJA </a:t>
            </a:r>
            <a:endParaRPr lang="fi-FI" sz="1100" i="1" dirty="0">
              <a:solidFill>
                <a:schemeClr val="bg1"/>
              </a:solidFill>
            </a:endParaRPr>
          </a:p>
        </p:txBody>
      </p:sp>
      <p:sp>
        <p:nvSpPr>
          <p:cNvPr id="16" name="Kuvaselite-ellipsi 15"/>
          <p:cNvSpPr/>
          <p:nvPr/>
        </p:nvSpPr>
        <p:spPr>
          <a:xfrm>
            <a:off x="3003346" y="5829267"/>
            <a:ext cx="3588398" cy="932018"/>
          </a:xfrm>
          <a:prstGeom prst="wedgeEllipseCallout">
            <a:avLst>
              <a:gd name="adj1" fmla="val 31754"/>
              <a:gd name="adj2" fmla="val -684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”Ei sitä harjoittelupaikkaa ollut aina helppoa löytää, aika yksin sitä oli etsimisen kanssa, kun muutenkin oli vaikeaa työkyvyn menettämisen kanssa</a:t>
            </a:r>
            <a:r>
              <a:rPr lang="fi-FI" sz="1100" i="1" dirty="0" smtClean="0">
                <a:solidFill>
                  <a:schemeClr val="bg1"/>
                </a:solidFill>
              </a:rPr>
              <a:t>.” PIENKONEKORJAJA</a:t>
            </a:r>
            <a:endParaRPr lang="fi-FI" sz="1100" i="1" dirty="0">
              <a:solidFill>
                <a:schemeClr val="bg1"/>
              </a:solidFill>
            </a:endParaRPr>
          </a:p>
        </p:txBody>
      </p:sp>
      <p:sp>
        <p:nvSpPr>
          <p:cNvPr id="18" name="Kuvaselite-ellipsi 17"/>
          <p:cNvSpPr/>
          <p:nvPr/>
        </p:nvSpPr>
        <p:spPr>
          <a:xfrm>
            <a:off x="6084939" y="4388155"/>
            <a:ext cx="2737095" cy="1052316"/>
          </a:xfrm>
          <a:prstGeom prst="wedgeEllipseCallout">
            <a:avLst>
              <a:gd name="adj1" fmla="val -54217"/>
              <a:gd name="adj2" fmla="val -5647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a:t>
            </a:r>
            <a:r>
              <a:rPr lang="en-GB" sz="1100" i="1" dirty="0" err="1">
                <a:solidFill>
                  <a:schemeClr val="bg1"/>
                </a:solidFill>
              </a:rPr>
              <a:t>Yrittäjätutkinnon</a:t>
            </a:r>
            <a:r>
              <a:rPr lang="en-GB" sz="1100" i="1" dirty="0">
                <a:solidFill>
                  <a:schemeClr val="bg1"/>
                </a:solidFill>
              </a:rPr>
              <a:t> </a:t>
            </a:r>
            <a:r>
              <a:rPr lang="en-GB" sz="1100" i="1" dirty="0" err="1">
                <a:solidFill>
                  <a:schemeClr val="bg1"/>
                </a:solidFill>
              </a:rPr>
              <a:t>oli</a:t>
            </a:r>
            <a:r>
              <a:rPr lang="en-GB" sz="1100" i="1" dirty="0">
                <a:solidFill>
                  <a:schemeClr val="bg1"/>
                </a:solidFill>
              </a:rPr>
              <a:t> </a:t>
            </a:r>
            <a:r>
              <a:rPr lang="en-GB" sz="1100" i="1" dirty="0" err="1">
                <a:solidFill>
                  <a:schemeClr val="bg1"/>
                </a:solidFill>
              </a:rPr>
              <a:t>näytöt</a:t>
            </a:r>
            <a:r>
              <a:rPr lang="en-GB" sz="1100" i="1" dirty="0">
                <a:solidFill>
                  <a:schemeClr val="bg1"/>
                </a:solidFill>
              </a:rPr>
              <a:t> </a:t>
            </a:r>
            <a:r>
              <a:rPr lang="en-GB" sz="1100" i="1" dirty="0" err="1">
                <a:solidFill>
                  <a:schemeClr val="bg1"/>
                </a:solidFill>
              </a:rPr>
              <a:t>vaativia</a:t>
            </a:r>
            <a:r>
              <a:rPr lang="en-GB" sz="1100" i="1" dirty="0">
                <a:solidFill>
                  <a:schemeClr val="bg1"/>
                </a:solidFill>
              </a:rPr>
              <a:t>, </a:t>
            </a:r>
            <a:r>
              <a:rPr lang="en-GB" sz="1100" i="1" dirty="0" err="1">
                <a:solidFill>
                  <a:schemeClr val="bg1"/>
                </a:solidFill>
              </a:rPr>
              <a:t>silloin</a:t>
            </a:r>
            <a:r>
              <a:rPr lang="en-GB" sz="1100" i="1" dirty="0">
                <a:solidFill>
                  <a:schemeClr val="bg1"/>
                </a:solidFill>
              </a:rPr>
              <a:t> </a:t>
            </a:r>
            <a:r>
              <a:rPr lang="en-GB" sz="1100" i="1" dirty="0" err="1">
                <a:solidFill>
                  <a:schemeClr val="bg1"/>
                </a:solidFill>
              </a:rPr>
              <a:t>käydään</a:t>
            </a:r>
            <a:r>
              <a:rPr lang="en-GB" sz="1100" i="1" dirty="0">
                <a:solidFill>
                  <a:schemeClr val="bg1"/>
                </a:solidFill>
              </a:rPr>
              <a:t> </a:t>
            </a:r>
            <a:r>
              <a:rPr lang="en-GB" sz="1100" i="1" dirty="0" err="1">
                <a:solidFill>
                  <a:schemeClr val="bg1"/>
                </a:solidFill>
              </a:rPr>
              <a:t>läpi</a:t>
            </a:r>
            <a:r>
              <a:rPr lang="en-GB" sz="1100" i="1" dirty="0">
                <a:solidFill>
                  <a:schemeClr val="bg1"/>
                </a:solidFill>
              </a:rPr>
              <a:t> </a:t>
            </a:r>
            <a:r>
              <a:rPr lang="en-GB" sz="1100" i="1" dirty="0" err="1">
                <a:solidFill>
                  <a:schemeClr val="bg1"/>
                </a:solidFill>
              </a:rPr>
              <a:t>kaikki</a:t>
            </a:r>
            <a:r>
              <a:rPr lang="en-GB" sz="1100" i="1" dirty="0">
                <a:solidFill>
                  <a:schemeClr val="bg1"/>
                </a:solidFill>
              </a:rPr>
              <a:t> </a:t>
            </a:r>
            <a:r>
              <a:rPr lang="en-GB" sz="1100" i="1" dirty="0" err="1">
                <a:solidFill>
                  <a:schemeClr val="bg1"/>
                </a:solidFill>
              </a:rPr>
              <a:t>ylöskirjattu</a:t>
            </a:r>
            <a:r>
              <a:rPr lang="en-GB" sz="1100" i="1" dirty="0">
                <a:solidFill>
                  <a:schemeClr val="bg1"/>
                </a:solidFill>
              </a:rPr>
              <a:t> </a:t>
            </a:r>
            <a:r>
              <a:rPr lang="en-GB" sz="1100" i="1" dirty="0" err="1">
                <a:solidFill>
                  <a:schemeClr val="bg1"/>
                </a:solidFill>
              </a:rPr>
              <a:t>ja</a:t>
            </a:r>
            <a:r>
              <a:rPr lang="en-GB" sz="1100" i="1" dirty="0">
                <a:solidFill>
                  <a:schemeClr val="bg1"/>
                </a:solidFill>
              </a:rPr>
              <a:t> </a:t>
            </a:r>
            <a:r>
              <a:rPr lang="en-GB" sz="1100" i="1" dirty="0" err="1">
                <a:solidFill>
                  <a:schemeClr val="bg1"/>
                </a:solidFill>
              </a:rPr>
              <a:t>todennetaan</a:t>
            </a:r>
            <a:r>
              <a:rPr lang="en-GB" sz="1100" i="1" dirty="0">
                <a:solidFill>
                  <a:schemeClr val="bg1"/>
                </a:solidFill>
              </a:rPr>
              <a:t> </a:t>
            </a:r>
            <a:r>
              <a:rPr lang="en-GB" sz="1100" i="1" dirty="0" err="1">
                <a:solidFill>
                  <a:schemeClr val="bg1"/>
                </a:solidFill>
              </a:rPr>
              <a:t>osaaminen</a:t>
            </a:r>
            <a:r>
              <a:rPr lang="en-GB" sz="1100" i="1" dirty="0">
                <a:solidFill>
                  <a:schemeClr val="bg1"/>
                </a:solidFill>
              </a:rPr>
              <a:t>, ne </a:t>
            </a:r>
            <a:r>
              <a:rPr lang="en-GB" sz="1100" i="1" dirty="0" err="1">
                <a:solidFill>
                  <a:schemeClr val="bg1"/>
                </a:solidFill>
              </a:rPr>
              <a:t>vähän</a:t>
            </a:r>
            <a:r>
              <a:rPr lang="en-GB" sz="1100" i="1" dirty="0">
                <a:solidFill>
                  <a:schemeClr val="bg1"/>
                </a:solidFill>
              </a:rPr>
              <a:t> </a:t>
            </a:r>
            <a:r>
              <a:rPr lang="en-GB" sz="1100" i="1" dirty="0" err="1">
                <a:solidFill>
                  <a:schemeClr val="bg1"/>
                </a:solidFill>
              </a:rPr>
              <a:t>jännittää</a:t>
            </a:r>
            <a:r>
              <a:rPr lang="en-GB" sz="1100" i="1" dirty="0">
                <a:solidFill>
                  <a:schemeClr val="bg1"/>
                </a:solidFill>
              </a:rPr>
              <a:t>” </a:t>
            </a:r>
            <a:r>
              <a:rPr lang="en-GB" sz="1100" i="1" dirty="0" smtClean="0">
                <a:solidFill>
                  <a:schemeClr val="bg1"/>
                </a:solidFill>
              </a:rPr>
              <a:t>HIEROJA</a:t>
            </a:r>
            <a:endParaRPr lang="en-GB" sz="1100" i="1" dirty="0">
              <a:solidFill>
                <a:schemeClr val="bg1"/>
              </a:solidFill>
            </a:endParaRPr>
          </a:p>
        </p:txBody>
      </p:sp>
      <p:sp>
        <p:nvSpPr>
          <p:cNvPr id="21" name="Kuvaselite-ellipsi 20"/>
          <p:cNvSpPr/>
          <p:nvPr/>
        </p:nvSpPr>
        <p:spPr>
          <a:xfrm>
            <a:off x="496985" y="2742534"/>
            <a:ext cx="2359660" cy="1536171"/>
          </a:xfrm>
          <a:prstGeom prst="wedgeEllipseCallout">
            <a:avLst>
              <a:gd name="adj1" fmla="val 58400"/>
              <a:gd name="adj2" fmla="val 4100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”Opiskeluajan olisi voinut lyhentää, kaikki tunnit eivät olleet tehokkaita. Koulun johdon ja opettajien välillä oli erimielisyyksiä jotka heijastuivat oppilaisiin.” </a:t>
            </a:r>
            <a:r>
              <a:rPr lang="fi-FI" sz="1100" i="1" dirty="0" smtClean="0">
                <a:solidFill>
                  <a:schemeClr val="bg1"/>
                </a:solidFill>
              </a:rPr>
              <a:t>KONEASENTAJA</a:t>
            </a:r>
            <a:endParaRPr lang="fi-FI" sz="1100" i="1" dirty="0">
              <a:solidFill>
                <a:schemeClr val="bg1"/>
              </a:solidFill>
            </a:endParaRPr>
          </a:p>
        </p:txBody>
      </p:sp>
      <p:sp>
        <p:nvSpPr>
          <p:cNvPr id="26" name="Kuvaselite-ellipsi 25"/>
          <p:cNvSpPr/>
          <p:nvPr/>
        </p:nvSpPr>
        <p:spPr>
          <a:xfrm>
            <a:off x="7630854" y="282692"/>
            <a:ext cx="2158969" cy="1419096"/>
          </a:xfrm>
          <a:prstGeom prst="wedgeEllipseCallout">
            <a:avLst>
              <a:gd name="adj1" fmla="val -55486"/>
              <a:gd name="adj2" fmla="val -4793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”Olin motivoitunut. Parempi olisi ollut, että työ ja luennot menisivät rinta rinnan lomittain, eikä 1 kk koulua, 1 kk etäopiskelua ja harjoittelua.” </a:t>
            </a:r>
            <a:r>
              <a:rPr lang="fi-FI" sz="1100" i="1" dirty="0" smtClean="0">
                <a:solidFill>
                  <a:schemeClr val="bg1"/>
                </a:solidFill>
              </a:rPr>
              <a:t>ISÄNNÖITSIJÄ</a:t>
            </a:r>
            <a:endParaRPr lang="fi-FI" sz="1100" i="1" dirty="0">
              <a:solidFill>
                <a:schemeClr val="bg1"/>
              </a:solidFill>
            </a:endParaRPr>
          </a:p>
        </p:txBody>
      </p:sp>
      <p:sp>
        <p:nvSpPr>
          <p:cNvPr id="27" name="Kuvaselite-ellipsi 26"/>
          <p:cNvSpPr/>
          <p:nvPr/>
        </p:nvSpPr>
        <p:spPr>
          <a:xfrm>
            <a:off x="193250" y="4445210"/>
            <a:ext cx="2663395" cy="864096"/>
          </a:xfrm>
          <a:prstGeom prst="wedgeEllipseCallout">
            <a:avLst>
              <a:gd name="adj1" fmla="val 40809"/>
              <a:gd name="adj2" fmla="val -7078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”Koulut voisivat auttaa ja avata ovia (harjoittelu-paikkoihin</a:t>
            </a:r>
            <a:r>
              <a:rPr lang="fi-FI" sz="1200" i="1" dirty="0" smtClean="0">
                <a:solidFill>
                  <a:schemeClr val="bg1"/>
                </a:solidFill>
              </a:rPr>
              <a:t>)” ISÄNNÖITSIJÄ</a:t>
            </a:r>
            <a:endParaRPr lang="fi-FI" sz="1200" i="1" dirty="0">
              <a:solidFill>
                <a:schemeClr val="bg1"/>
              </a:solidFill>
            </a:endParaRPr>
          </a:p>
        </p:txBody>
      </p:sp>
      <p:sp>
        <p:nvSpPr>
          <p:cNvPr id="25" name="Kuvaselite-ellipsi 24"/>
          <p:cNvSpPr/>
          <p:nvPr/>
        </p:nvSpPr>
        <p:spPr>
          <a:xfrm>
            <a:off x="7799480" y="1876680"/>
            <a:ext cx="2106520" cy="1632181"/>
          </a:xfrm>
          <a:prstGeom prst="wedgeEllipseCallout">
            <a:avLst>
              <a:gd name="adj1" fmla="val -61060"/>
              <a:gd name="adj2" fmla="val -1032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a:t>
            </a:r>
            <a:r>
              <a:rPr lang="en-GB" sz="1200" i="1" dirty="0" err="1">
                <a:solidFill>
                  <a:schemeClr val="bg1"/>
                </a:solidFill>
              </a:rPr>
              <a:t>Opiskelu</a:t>
            </a:r>
            <a:r>
              <a:rPr lang="en-GB" sz="1200" i="1" dirty="0">
                <a:solidFill>
                  <a:schemeClr val="bg1"/>
                </a:solidFill>
              </a:rPr>
              <a:t> </a:t>
            </a:r>
            <a:r>
              <a:rPr lang="en-GB" sz="1200" i="1" dirty="0" err="1">
                <a:solidFill>
                  <a:schemeClr val="bg1"/>
                </a:solidFill>
              </a:rPr>
              <a:t>koostui</a:t>
            </a:r>
            <a:r>
              <a:rPr lang="en-GB" sz="1200" i="1" dirty="0">
                <a:solidFill>
                  <a:schemeClr val="bg1"/>
                </a:solidFill>
              </a:rPr>
              <a:t> </a:t>
            </a:r>
            <a:r>
              <a:rPr lang="en-GB" sz="1200" i="1" dirty="0" err="1">
                <a:solidFill>
                  <a:schemeClr val="bg1"/>
                </a:solidFill>
              </a:rPr>
              <a:t>seitsemästä</a:t>
            </a:r>
            <a:r>
              <a:rPr lang="en-GB" sz="1200" i="1" dirty="0">
                <a:solidFill>
                  <a:schemeClr val="bg1"/>
                </a:solidFill>
              </a:rPr>
              <a:t> </a:t>
            </a:r>
            <a:r>
              <a:rPr lang="en-GB" sz="1200" i="1" dirty="0" err="1">
                <a:solidFill>
                  <a:schemeClr val="bg1"/>
                </a:solidFill>
              </a:rPr>
              <a:t>eri</a:t>
            </a:r>
            <a:r>
              <a:rPr lang="en-GB" sz="1200" i="1" dirty="0">
                <a:solidFill>
                  <a:schemeClr val="bg1"/>
                </a:solidFill>
              </a:rPr>
              <a:t> </a:t>
            </a:r>
            <a:r>
              <a:rPr lang="en-GB" sz="1200" i="1" dirty="0" err="1">
                <a:solidFill>
                  <a:schemeClr val="bg1"/>
                </a:solidFill>
              </a:rPr>
              <a:t>osa-alueesta</a:t>
            </a:r>
            <a:r>
              <a:rPr lang="en-GB" sz="1200" i="1" dirty="0">
                <a:solidFill>
                  <a:schemeClr val="bg1"/>
                </a:solidFill>
              </a:rPr>
              <a:t>, </a:t>
            </a:r>
            <a:r>
              <a:rPr lang="en-GB" sz="1200" i="1" dirty="0" err="1">
                <a:solidFill>
                  <a:schemeClr val="bg1"/>
                </a:solidFill>
              </a:rPr>
              <a:t>toiset</a:t>
            </a:r>
            <a:r>
              <a:rPr lang="en-GB" sz="1200" i="1" dirty="0">
                <a:solidFill>
                  <a:schemeClr val="bg1"/>
                </a:solidFill>
              </a:rPr>
              <a:t> </a:t>
            </a:r>
            <a:r>
              <a:rPr lang="en-GB" sz="1200" i="1" dirty="0" err="1">
                <a:solidFill>
                  <a:schemeClr val="bg1"/>
                </a:solidFill>
              </a:rPr>
              <a:t>alueet</a:t>
            </a:r>
            <a:r>
              <a:rPr lang="en-GB" sz="1200" i="1" dirty="0">
                <a:solidFill>
                  <a:schemeClr val="bg1"/>
                </a:solidFill>
              </a:rPr>
              <a:t> </a:t>
            </a:r>
            <a:r>
              <a:rPr lang="en-GB" sz="1200" i="1" dirty="0" err="1">
                <a:solidFill>
                  <a:schemeClr val="bg1"/>
                </a:solidFill>
              </a:rPr>
              <a:t>kiinnostivat</a:t>
            </a:r>
            <a:r>
              <a:rPr lang="en-GB" sz="1200" i="1" dirty="0">
                <a:solidFill>
                  <a:schemeClr val="bg1"/>
                </a:solidFill>
              </a:rPr>
              <a:t>, </a:t>
            </a:r>
            <a:r>
              <a:rPr lang="en-GB" sz="1200" i="1" dirty="0" err="1">
                <a:solidFill>
                  <a:schemeClr val="bg1"/>
                </a:solidFill>
              </a:rPr>
              <a:t>mutta</a:t>
            </a:r>
            <a:r>
              <a:rPr lang="en-GB" sz="1200" i="1" dirty="0">
                <a:solidFill>
                  <a:schemeClr val="bg1"/>
                </a:solidFill>
              </a:rPr>
              <a:t> </a:t>
            </a:r>
            <a:r>
              <a:rPr lang="en-GB" sz="1200" i="1" dirty="0" err="1">
                <a:solidFill>
                  <a:schemeClr val="bg1"/>
                </a:solidFill>
              </a:rPr>
              <a:t>yksi</a:t>
            </a:r>
            <a:r>
              <a:rPr lang="en-GB" sz="1200" i="1" dirty="0">
                <a:solidFill>
                  <a:schemeClr val="bg1"/>
                </a:solidFill>
              </a:rPr>
              <a:t> </a:t>
            </a:r>
            <a:r>
              <a:rPr lang="en-GB" sz="1200" i="1" dirty="0" err="1">
                <a:solidFill>
                  <a:schemeClr val="bg1"/>
                </a:solidFill>
              </a:rPr>
              <a:t>osa-alue</a:t>
            </a:r>
            <a:r>
              <a:rPr lang="en-GB" sz="1200" i="1" dirty="0">
                <a:solidFill>
                  <a:schemeClr val="bg1"/>
                </a:solidFill>
              </a:rPr>
              <a:t> </a:t>
            </a:r>
            <a:r>
              <a:rPr lang="en-GB" sz="1200" i="1" dirty="0" err="1">
                <a:solidFill>
                  <a:schemeClr val="bg1"/>
                </a:solidFill>
              </a:rPr>
              <a:t>ei</a:t>
            </a:r>
            <a:r>
              <a:rPr lang="en-GB" sz="1200" i="1" dirty="0">
                <a:solidFill>
                  <a:schemeClr val="bg1"/>
                </a:solidFill>
              </a:rPr>
              <a:t> </a:t>
            </a:r>
            <a:r>
              <a:rPr lang="en-GB" sz="1200" i="1" dirty="0" err="1">
                <a:solidFill>
                  <a:schemeClr val="bg1"/>
                </a:solidFill>
              </a:rPr>
              <a:t>ollenkaan</a:t>
            </a:r>
            <a:r>
              <a:rPr lang="en-GB" sz="1200" i="1" dirty="0">
                <a:solidFill>
                  <a:schemeClr val="bg1"/>
                </a:solidFill>
              </a:rPr>
              <a:t>” </a:t>
            </a:r>
            <a:r>
              <a:rPr lang="en-GB" sz="1200" i="1" dirty="0" smtClean="0">
                <a:solidFill>
                  <a:schemeClr val="bg1"/>
                </a:solidFill>
              </a:rPr>
              <a:t>SISUSTAJA</a:t>
            </a:r>
            <a:endParaRPr lang="en-GB" sz="1200" i="1" dirty="0">
              <a:solidFill>
                <a:schemeClr val="bg1"/>
              </a:solidFill>
            </a:endParaRPr>
          </a:p>
        </p:txBody>
      </p:sp>
      <p:sp>
        <p:nvSpPr>
          <p:cNvPr id="17" name="Pyöristetty suorakulmio 16"/>
          <p:cNvSpPr/>
          <p:nvPr/>
        </p:nvSpPr>
        <p:spPr>
          <a:xfrm>
            <a:off x="3239837" y="3498308"/>
            <a:ext cx="2224349" cy="10209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Haasteita, muutostoiveita</a:t>
            </a:r>
            <a:endParaRPr lang="fi-FI" dirty="0"/>
          </a:p>
        </p:txBody>
      </p:sp>
      <p:sp>
        <p:nvSpPr>
          <p:cNvPr id="19" name="Kuvaselite-ellipsi 18"/>
          <p:cNvSpPr/>
          <p:nvPr/>
        </p:nvSpPr>
        <p:spPr>
          <a:xfrm>
            <a:off x="2856645" y="992240"/>
            <a:ext cx="1940900" cy="1092186"/>
          </a:xfrm>
          <a:prstGeom prst="wedgeEllipseCallout">
            <a:avLst>
              <a:gd name="adj1" fmla="val -44921"/>
              <a:gd name="adj2" fmla="val 654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300" i="1" dirty="0">
                <a:solidFill>
                  <a:schemeClr val="bg1"/>
                </a:solidFill>
              </a:rPr>
              <a:t>”Koulussa oppii enemmän kuin </a:t>
            </a:r>
            <a:r>
              <a:rPr lang="fi-FI" sz="1300" i="1" dirty="0" err="1">
                <a:solidFill>
                  <a:schemeClr val="bg1"/>
                </a:solidFill>
              </a:rPr>
              <a:t>etänä</a:t>
            </a:r>
            <a:r>
              <a:rPr lang="fi-FI" sz="1300" i="1" dirty="0">
                <a:solidFill>
                  <a:schemeClr val="bg1"/>
                </a:solidFill>
              </a:rPr>
              <a:t>.” </a:t>
            </a:r>
            <a:r>
              <a:rPr lang="fi-FI" sz="1300" i="1" dirty="0" smtClean="0">
                <a:solidFill>
                  <a:schemeClr val="bg1"/>
                </a:solidFill>
              </a:rPr>
              <a:t>KERHO-OHJAAJA</a:t>
            </a:r>
            <a:endParaRPr lang="fi-FI" sz="1300" i="1" dirty="0">
              <a:solidFill>
                <a:schemeClr val="bg1"/>
              </a:solidFill>
            </a:endParaRPr>
          </a:p>
        </p:txBody>
      </p:sp>
      <p:sp>
        <p:nvSpPr>
          <p:cNvPr id="20" name="Kuvaselite-ellipsi 19"/>
          <p:cNvSpPr/>
          <p:nvPr/>
        </p:nvSpPr>
        <p:spPr>
          <a:xfrm>
            <a:off x="6834830" y="5517192"/>
            <a:ext cx="2158969" cy="1011252"/>
          </a:xfrm>
          <a:prstGeom prst="wedgeEllipseCallout">
            <a:avLst>
              <a:gd name="adj1" fmla="val -55486"/>
              <a:gd name="adj2" fmla="val -479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”Opettajilla ei ollut ihan käsitystä mihin opiskelijat olivatkaan menossa töihin</a:t>
            </a:r>
            <a:r>
              <a:rPr lang="fi-FI" sz="1100" i="1" dirty="0" smtClean="0">
                <a:solidFill>
                  <a:schemeClr val="bg1"/>
                </a:solidFill>
              </a:rPr>
              <a:t>” MYYJÄ</a:t>
            </a:r>
            <a:endParaRPr lang="fi-FI" sz="1100" i="1" dirty="0">
              <a:solidFill>
                <a:schemeClr val="bg1"/>
              </a:solidFill>
            </a:endParaRPr>
          </a:p>
        </p:txBody>
      </p:sp>
      <p:sp>
        <p:nvSpPr>
          <p:cNvPr id="22" name="Kuvaselite-ellipsi 21"/>
          <p:cNvSpPr/>
          <p:nvPr/>
        </p:nvSpPr>
        <p:spPr>
          <a:xfrm>
            <a:off x="2757531" y="4877258"/>
            <a:ext cx="2856897" cy="864096"/>
          </a:xfrm>
          <a:prstGeom prst="wedgeEllipseCallout">
            <a:avLst>
              <a:gd name="adj1" fmla="val 35323"/>
              <a:gd name="adj2" fmla="val -6008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”Tykkäsin opiskella, mutta enemmän tykkäsin opetusopetuksesta enkä niinkään itseopiskelusta.” </a:t>
            </a:r>
            <a:r>
              <a:rPr lang="fi-FI" sz="1100" i="1" dirty="0" smtClean="0">
                <a:solidFill>
                  <a:schemeClr val="bg1"/>
                </a:solidFill>
              </a:rPr>
              <a:t>LÄHIHOITAJA</a:t>
            </a:r>
            <a:endParaRPr lang="fi-FI" sz="1100" i="1" dirty="0">
              <a:solidFill>
                <a:schemeClr val="bg1"/>
              </a:solidFill>
            </a:endParaRPr>
          </a:p>
        </p:txBody>
      </p:sp>
      <p:sp>
        <p:nvSpPr>
          <p:cNvPr id="23" name="Kuvaselite-ellipsi 22"/>
          <p:cNvSpPr/>
          <p:nvPr/>
        </p:nvSpPr>
        <p:spPr>
          <a:xfrm>
            <a:off x="2856645" y="2161894"/>
            <a:ext cx="2343036" cy="1061754"/>
          </a:xfrm>
          <a:prstGeom prst="wedgeEllipseCallout">
            <a:avLst>
              <a:gd name="adj1" fmla="val 51727"/>
              <a:gd name="adj2" fmla="val 483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”Oma poika ja miniä antoivat teknistä tukea etätehtävien tekemiseen ja toimittamiseen sähköisesti.” </a:t>
            </a:r>
            <a:r>
              <a:rPr lang="fi-FI" sz="1100" i="1" dirty="0" smtClean="0">
                <a:solidFill>
                  <a:schemeClr val="bg1"/>
                </a:solidFill>
              </a:rPr>
              <a:t>LÄHIHOITAJA</a:t>
            </a:r>
            <a:endParaRPr lang="fi-FI" sz="1100" i="1" dirty="0">
              <a:solidFill>
                <a:schemeClr val="bg1"/>
              </a:solidFill>
            </a:endParaRPr>
          </a:p>
        </p:txBody>
      </p:sp>
      <p:sp>
        <p:nvSpPr>
          <p:cNvPr id="29" name="Kuvaselite-ellipsi 28"/>
          <p:cNvSpPr/>
          <p:nvPr/>
        </p:nvSpPr>
        <p:spPr>
          <a:xfrm>
            <a:off x="4797545" y="992240"/>
            <a:ext cx="2732746" cy="1288142"/>
          </a:xfrm>
          <a:prstGeom prst="wedgeEllipseCallout">
            <a:avLst>
              <a:gd name="adj1" fmla="val 42659"/>
              <a:gd name="adj2" fmla="val -5864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”Opetuksen taso vaihteli ja oli opettajasta kiinni. Tunneilla oli paljon turhaa, jotkut tunnit tuntuivat suorastaan leikkimiseltä. Opiskelua olisi voinut tiivistää.” </a:t>
            </a:r>
            <a:r>
              <a:rPr lang="fi-FI" sz="1100" i="1" dirty="0" smtClean="0">
                <a:solidFill>
                  <a:schemeClr val="bg1"/>
                </a:solidFill>
              </a:rPr>
              <a:t>LÄHIHOITAJA</a:t>
            </a:r>
            <a:endParaRPr lang="fi-FI" sz="1100" i="1" dirty="0">
              <a:solidFill>
                <a:schemeClr val="bg1"/>
              </a:solidFill>
            </a:endParaRPr>
          </a:p>
        </p:txBody>
      </p:sp>
      <p:sp>
        <p:nvSpPr>
          <p:cNvPr id="30" name="Kuvaselite-ellipsi 29"/>
          <p:cNvSpPr/>
          <p:nvPr/>
        </p:nvSpPr>
        <p:spPr>
          <a:xfrm>
            <a:off x="5614429" y="2465855"/>
            <a:ext cx="2299885" cy="1812399"/>
          </a:xfrm>
          <a:prstGeom prst="wedgeEllipseCallout">
            <a:avLst>
              <a:gd name="adj1" fmla="val -61060"/>
              <a:gd name="adj2" fmla="val -1032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”Esseiden kirjoittaminen oli vaikeaa, kun en ollut kirjoittanut pitkään aikaan ja opastus kirjoittamiseen oli puutteellista, vain kirjallisen työn tekninen ohje annettiin” </a:t>
            </a:r>
            <a:r>
              <a:rPr lang="fi-FI" sz="1100" i="1" dirty="0" smtClean="0">
                <a:solidFill>
                  <a:schemeClr val="bg1"/>
                </a:solidFill>
              </a:rPr>
              <a:t>LÄHIHOITAJA</a:t>
            </a:r>
            <a:endParaRPr lang="fi-FI" sz="1100" i="1" dirty="0">
              <a:solidFill>
                <a:schemeClr val="bg1"/>
              </a:solidFill>
            </a:endParaRPr>
          </a:p>
        </p:txBody>
      </p:sp>
    </p:spTree>
    <p:extLst>
      <p:ext uri="{BB962C8B-B14F-4D97-AF65-F5344CB8AC3E}">
        <p14:creationId xmlns:p14="http://schemas.microsoft.com/office/powerpoint/2010/main" val="13947228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Verkottuminen</a:t>
            </a:r>
            <a:endParaRPr lang="fi-FI" dirty="0"/>
          </a:p>
        </p:txBody>
      </p:sp>
      <p:sp>
        <p:nvSpPr>
          <p:cNvPr id="4" name="Dian numeron paikkamerkki 3"/>
          <p:cNvSpPr>
            <a:spLocks noGrp="1"/>
          </p:cNvSpPr>
          <p:nvPr>
            <p:ph type="sldNum" sz="quarter" idx="12"/>
          </p:nvPr>
        </p:nvSpPr>
        <p:spPr>
          <a:xfrm>
            <a:off x="8463390" y="6192000"/>
            <a:ext cx="479148" cy="432000"/>
          </a:xfrm>
        </p:spPr>
        <p:txBody>
          <a:bodyPr/>
          <a:lstStyle/>
          <a:p>
            <a:pPr algn="l"/>
            <a:fld id="{B142173B-15BF-4EB6-9337-26FE14823897}" type="slidenum">
              <a:rPr lang="fi-FI" smtClean="0">
                <a:solidFill>
                  <a:schemeClr val="bg1"/>
                </a:solidFill>
              </a:rPr>
              <a:pPr algn="l"/>
              <a:t>35</a:t>
            </a:fld>
            <a:endParaRPr lang="fi-FI" dirty="0">
              <a:solidFill>
                <a:schemeClr val="bg1"/>
              </a:solidFill>
            </a:endParaRPr>
          </a:p>
        </p:txBody>
      </p:sp>
      <p:sp>
        <p:nvSpPr>
          <p:cNvPr id="7" name="Kuvaselite-ellipsi 6"/>
          <p:cNvSpPr/>
          <p:nvPr/>
        </p:nvSpPr>
        <p:spPr>
          <a:xfrm>
            <a:off x="7492981" y="1385834"/>
            <a:ext cx="2369686" cy="1104124"/>
          </a:xfrm>
          <a:prstGeom prst="wedgeEllipseCallout">
            <a:avLst>
              <a:gd name="adj1" fmla="val -42843"/>
              <a:gd name="adj2" fmla="val -496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300" i="1" dirty="0">
                <a:solidFill>
                  <a:schemeClr val="bg1"/>
                </a:solidFill>
              </a:rPr>
              <a:t>”Olen ollut koulun jälkeen yhteydessä 1-2 koulukaverin kanssa” </a:t>
            </a:r>
            <a:r>
              <a:rPr lang="fi-FI" sz="1300" i="1" dirty="0" smtClean="0">
                <a:solidFill>
                  <a:schemeClr val="bg1"/>
                </a:solidFill>
              </a:rPr>
              <a:t>ISÄNNÖITSIJÄ</a:t>
            </a:r>
            <a:endParaRPr lang="fi-FI" sz="1300" i="1" dirty="0">
              <a:solidFill>
                <a:schemeClr val="bg1"/>
              </a:solidFill>
            </a:endParaRPr>
          </a:p>
        </p:txBody>
      </p:sp>
      <p:sp>
        <p:nvSpPr>
          <p:cNvPr id="11" name="Kuvaselite-ellipsi 10"/>
          <p:cNvSpPr/>
          <p:nvPr/>
        </p:nvSpPr>
        <p:spPr>
          <a:xfrm>
            <a:off x="313259" y="1130873"/>
            <a:ext cx="2779982" cy="1000415"/>
          </a:xfrm>
          <a:prstGeom prst="wedgeEllipseCallout">
            <a:avLst>
              <a:gd name="adj1" fmla="val 48049"/>
              <a:gd name="adj2" fmla="val 8174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”Koulusta jäänyt vain yksi kollega. Vanhat verkostot ovat pääosin jääneet. Nykyisessä työssä tiivis työ- ja vapaa-ajan verkosto.” </a:t>
            </a:r>
            <a:r>
              <a:rPr lang="fi-FI" sz="1100" i="1" dirty="0" smtClean="0">
                <a:solidFill>
                  <a:schemeClr val="bg1"/>
                </a:solidFill>
              </a:rPr>
              <a:t>LÄHIHOITAJA</a:t>
            </a:r>
            <a:endParaRPr lang="fi-FI" sz="1100" i="1" dirty="0">
              <a:solidFill>
                <a:schemeClr val="bg1"/>
              </a:solidFill>
            </a:endParaRPr>
          </a:p>
        </p:txBody>
      </p:sp>
      <p:sp>
        <p:nvSpPr>
          <p:cNvPr id="12" name="Kuvaselite-ellipsi 11"/>
          <p:cNvSpPr/>
          <p:nvPr/>
        </p:nvSpPr>
        <p:spPr>
          <a:xfrm>
            <a:off x="3093241" y="1631080"/>
            <a:ext cx="2133693" cy="1093221"/>
          </a:xfrm>
          <a:prstGeom prst="wedgeEllipseCallout">
            <a:avLst>
              <a:gd name="adj1" fmla="val 34033"/>
              <a:gd name="adj2" fmla="val 631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”Verkostoja syntyi pikemminkin harjoittelussa kuin koulussa” </a:t>
            </a:r>
            <a:r>
              <a:rPr lang="fi-FI" sz="1200" i="1" dirty="0" smtClean="0">
                <a:solidFill>
                  <a:schemeClr val="bg1"/>
                </a:solidFill>
              </a:rPr>
              <a:t>AJONEUVO-OPETTAJA</a:t>
            </a:r>
            <a:endParaRPr lang="fi-FI" sz="1200" i="1" dirty="0">
              <a:solidFill>
                <a:schemeClr val="bg1"/>
              </a:solidFill>
            </a:endParaRPr>
          </a:p>
        </p:txBody>
      </p:sp>
      <p:sp>
        <p:nvSpPr>
          <p:cNvPr id="13" name="Kuvaselite-ellipsi 12"/>
          <p:cNvSpPr/>
          <p:nvPr/>
        </p:nvSpPr>
        <p:spPr>
          <a:xfrm>
            <a:off x="109085" y="3633310"/>
            <a:ext cx="2090369" cy="743508"/>
          </a:xfrm>
          <a:prstGeom prst="wedgeEllipseCallout">
            <a:avLst>
              <a:gd name="adj1" fmla="val 45579"/>
              <a:gd name="adj2" fmla="val -463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300" i="1" dirty="0">
                <a:solidFill>
                  <a:schemeClr val="bg1"/>
                </a:solidFill>
              </a:rPr>
              <a:t>”Verkostoja ei tarvittu opinnoissa” </a:t>
            </a:r>
            <a:r>
              <a:rPr lang="fi-FI" sz="1300" i="1" dirty="0" smtClean="0">
                <a:solidFill>
                  <a:schemeClr val="bg1"/>
                </a:solidFill>
              </a:rPr>
              <a:t>LÄHIHOITAJA</a:t>
            </a:r>
            <a:endParaRPr lang="fi-FI" sz="1300" i="1" dirty="0">
              <a:solidFill>
                <a:schemeClr val="bg1"/>
              </a:solidFill>
            </a:endParaRPr>
          </a:p>
        </p:txBody>
      </p:sp>
      <p:sp>
        <p:nvSpPr>
          <p:cNvPr id="15" name="Kuvaselite-ellipsi 14"/>
          <p:cNvSpPr/>
          <p:nvPr/>
        </p:nvSpPr>
        <p:spPr>
          <a:xfrm>
            <a:off x="2576927" y="4463121"/>
            <a:ext cx="2144650" cy="966205"/>
          </a:xfrm>
          <a:prstGeom prst="wedgeEllipseCallout">
            <a:avLst>
              <a:gd name="adj1" fmla="val 58762"/>
              <a:gd name="adj2" fmla="val -393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”En </a:t>
            </a:r>
            <a:r>
              <a:rPr lang="fi-FI" sz="1200" i="1" dirty="0" err="1">
                <a:solidFill>
                  <a:schemeClr val="bg1"/>
                </a:solidFill>
              </a:rPr>
              <a:t>oo</a:t>
            </a:r>
            <a:r>
              <a:rPr lang="fi-FI" sz="1200" i="1" dirty="0">
                <a:solidFill>
                  <a:schemeClr val="bg1"/>
                </a:solidFill>
              </a:rPr>
              <a:t> muiden kanssa ollut tekemisissä, kun ryhmässä oli niin eri ikäisiä</a:t>
            </a:r>
            <a:r>
              <a:rPr lang="fi-FI" sz="1200" i="1" dirty="0" smtClean="0">
                <a:solidFill>
                  <a:schemeClr val="bg1"/>
                </a:solidFill>
              </a:rPr>
              <a:t>” MYYJÄ</a:t>
            </a:r>
            <a:endParaRPr lang="fi-FI" sz="1200" i="1" dirty="0">
              <a:solidFill>
                <a:schemeClr val="bg1"/>
              </a:solidFill>
            </a:endParaRPr>
          </a:p>
        </p:txBody>
      </p:sp>
      <p:sp>
        <p:nvSpPr>
          <p:cNvPr id="16" name="Kuvaselite-ellipsi 15"/>
          <p:cNvSpPr/>
          <p:nvPr/>
        </p:nvSpPr>
        <p:spPr>
          <a:xfrm>
            <a:off x="6058632" y="612223"/>
            <a:ext cx="2948912" cy="773611"/>
          </a:xfrm>
          <a:prstGeom prst="wedgeEllipseCallout">
            <a:avLst>
              <a:gd name="adj1" fmla="val 29488"/>
              <a:gd name="adj2" fmla="val -808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”Yhden kanssa oltiin aluksi tekemisissä, mutta nyttemmin sain tietää että hän oli </a:t>
            </a:r>
            <a:r>
              <a:rPr lang="fi-FI" sz="1100" i="1" dirty="0" smtClean="0">
                <a:solidFill>
                  <a:schemeClr val="bg1"/>
                </a:solidFill>
              </a:rPr>
              <a:t>kuollut” KONEASENTAJA</a:t>
            </a:r>
            <a:endParaRPr lang="fi-FI" sz="1100" i="1" dirty="0">
              <a:solidFill>
                <a:schemeClr val="bg1"/>
              </a:solidFill>
            </a:endParaRPr>
          </a:p>
        </p:txBody>
      </p:sp>
      <p:sp>
        <p:nvSpPr>
          <p:cNvPr id="17" name="Kuvaselite-ellipsi 16"/>
          <p:cNvSpPr/>
          <p:nvPr/>
        </p:nvSpPr>
        <p:spPr>
          <a:xfrm>
            <a:off x="355369" y="5649131"/>
            <a:ext cx="2179363" cy="1111591"/>
          </a:xfrm>
          <a:prstGeom prst="wedgeEllipseCallout">
            <a:avLst>
              <a:gd name="adj1" fmla="val 37582"/>
              <a:gd name="adj2" fmla="val -6133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”Verkostoja ei syntynyt enkä ole ollut kenenkään kanssa tekemisissä koulun jälkeen.” </a:t>
            </a:r>
            <a:r>
              <a:rPr lang="fi-FI" sz="1100" i="1" dirty="0" smtClean="0">
                <a:solidFill>
                  <a:schemeClr val="bg1"/>
                </a:solidFill>
              </a:rPr>
              <a:t>TIETOKONEASENTAJA</a:t>
            </a:r>
            <a:endParaRPr lang="fi-FI" sz="1100" i="1" dirty="0">
              <a:solidFill>
                <a:schemeClr val="bg1"/>
              </a:solidFill>
            </a:endParaRPr>
          </a:p>
        </p:txBody>
      </p:sp>
      <p:sp>
        <p:nvSpPr>
          <p:cNvPr id="21" name="Kuvaselite-ellipsi 20"/>
          <p:cNvSpPr/>
          <p:nvPr/>
        </p:nvSpPr>
        <p:spPr>
          <a:xfrm>
            <a:off x="97063" y="2178884"/>
            <a:ext cx="2359660" cy="1205325"/>
          </a:xfrm>
          <a:prstGeom prst="wedgeEllipseCallout">
            <a:avLst>
              <a:gd name="adj1" fmla="val 58400"/>
              <a:gd name="adj2" fmla="val 4100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300" i="1" dirty="0">
                <a:solidFill>
                  <a:schemeClr val="bg1"/>
                </a:solidFill>
              </a:rPr>
              <a:t>”Kontakteja edelleen etänä </a:t>
            </a:r>
            <a:r>
              <a:rPr lang="fi-FI" sz="1300" i="1" dirty="0" err="1">
                <a:solidFill>
                  <a:schemeClr val="bg1"/>
                </a:solidFill>
              </a:rPr>
              <a:t>USAssa</a:t>
            </a:r>
            <a:r>
              <a:rPr lang="fi-FI" sz="1300" i="1" dirty="0">
                <a:solidFill>
                  <a:schemeClr val="bg1"/>
                </a:solidFill>
              </a:rPr>
              <a:t> ja usein kysynkin neuvoja vaikeissa tilanteissa</a:t>
            </a:r>
            <a:r>
              <a:rPr lang="fi-FI" sz="1300" i="1" dirty="0" smtClean="0">
                <a:solidFill>
                  <a:schemeClr val="bg1"/>
                </a:solidFill>
              </a:rPr>
              <a:t>.” KENGITYSSEPPÄ </a:t>
            </a:r>
            <a:endParaRPr lang="fi-FI" sz="1300" i="1" dirty="0">
              <a:solidFill>
                <a:schemeClr val="bg1"/>
              </a:solidFill>
            </a:endParaRPr>
          </a:p>
        </p:txBody>
      </p:sp>
      <p:sp>
        <p:nvSpPr>
          <p:cNvPr id="24" name="Kuvaselite-ellipsi 23"/>
          <p:cNvSpPr/>
          <p:nvPr/>
        </p:nvSpPr>
        <p:spPr>
          <a:xfrm>
            <a:off x="7112419" y="2489958"/>
            <a:ext cx="2678662" cy="1539783"/>
          </a:xfrm>
          <a:prstGeom prst="wedgeEllipseCallout">
            <a:avLst>
              <a:gd name="adj1" fmla="val -57744"/>
              <a:gd name="adj2" fmla="val 1514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”Samanhenkiset ihmiset </a:t>
            </a:r>
            <a:r>
              <a:rPr lang="fi-FI" sz="1200" i="1" dirty="0" smtClean="0">
                <a:solidFill>
                  <a:schemeClr val="bg1"/>
                </a:solidFill>
              </a:rPr>
              <a:t>Jakautuivat </a:t>
            </a:r>
            <a:r>
              <a:rPr lang="fi-FI" sz="1200" i="1" dirty="0">
                <a:solidFill>
                  <a:schemeClr val="bg1"/>
                </a:solidFill>
              </a:rPr>
              <a:t>omiin ryhmiin ja yhdessä tekemistä oli koulussa paljon. Koulusta on jäänyt yksi ystävä, jonka kanssa tavataan välillä</a:t>
            </a:r>
            <a:r>
              <a:rPr lang="fi-FI" sz="1200" i="1" dirty="0" smtClean="0">
                <a:solidFill>
                  <a:schemeClr val="bg1"/>
                </a:solidFill>
              </a:rPr>
              <a:t>.” LÄHIHOITAJA</a:t>
            </a:r>
            <a:endParaRPr lang="fi-FI" sz="1200" i="1" dirty="0">
              <a:solidFill>
                <a:schemeClr val="bg1"/>
              </a:solidFill>
            </a:endParaRPr>
          </a:p>
        </p:txBody>
      </p:sp>
      <p:sp>
        <p:nvSpPr>
          <p:cNvPr id="26" name="Kuvaselite-ellipsi 25"/>
          <p:cNvSpPr/>
          <p:nvPr/>
        </p:nvSpPr>
        <p:spPr>
          <a:xfrm>
            <a:off x="2676750" y="2903327"/>
            <a:ext cx="2158969" cy="1340809"/>
          </a:xfrm>
          <a:prstGeom prst="wedgeEllipseCallout">
            <a:avLst>
              <a:gd name="adj1" fmla="val -55486"/>
              <a:gd name="adj2" fmla="val -479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”Muutaman kanssa olen </a:t>
            </a:r>
            <a:r>
              <a:rPr lang="fi-FI" sz="1100" i="1" dirty="0" err="1">
                <a:solidFill>
                  <a:schemeClr val="bg1"/>
                </a:solidFill>
              </a:rPr>
              <a:t>fb-kaveri</a:t>
            </a:r>
            <a:r>
              <a:rPr lang="fi-FI" sz="1100" i="1" dirty="0">
                <a:solidFill>
                  <a:schemeClr val="bg1"/>
                </a:solidFill>
              </a:rPr>
              <a:t> ja sitten meillä on ollut </a:t>
            </a:r>
            <a:r>
              <a:rPr lang="fi-FI" sz="1100" i="1" dirty="0" smtClean="0">
                <a:solidFill>
                  <a:schemeClr val="bg1"/>
                </a:solidFill>
              </a:rPr>
              <a:t>kurssitapaaminen, jossa oli kiva kuulla mihin muut ovat sijoittuneet” KERHO-OHJAAJA </a:t>
            </a:r>
            <a:endParaRPr lang="fi-FI" sz="1100" i="1" dirty="0">
              <a:solidFill>
                <a:schemeClr val="bg1"/>
              </a:solidFill>
            </a:endParaRPr>
          </a:p>
        </p:txBody>
      </p:sp>
      <p:sp>
        <p:nvSpPr>
          <p:cNvPr id="27" name="Kuvaselite-ellipsi 26"/>
          <p:cNvSpPr/>
          <p:nvPr/>
        </p:nvSpPr>
        <p:spPr>
          <a:xfrm>
            <a:off x="2837065" y="5683231"/>
            <a:ext cx="2663395" cy="907509"/>
          </a:xfrm>
          <a:prstGeom prst="wedgeEllipseCallout">
            <a:avLst>
              <a:gd name="adj1" fmla="val 32205"/>
              <a:gd name="adj2" fmla="val -6450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smtClean="0">
                <a:solidFill>
                  <a:schemeClr val="bg1"/>
                </a:solidFill>
              </a:rPr>
              <a:t>”Vanha </a:t>
            </a:r>
            <a:r>
              <a:rPr lang="fi-FI" sz="1200" i="1" dirty="0">
                <a:solidFill>
                  <a:schemeClr val="bg1"/>
                </a:solidFill>
              </a:rPr>
              <a:t>tuttu aloitti samassa koulutuksessa, tavataan silloin tällöin </a:t>
            </a:r>
            <a:r>
              <a:rPr lang="fi-FI" sz="1200" i="1" dirty="0" smtClean="0">
                <a:solidFill>
                  <a:schemeClr val="bg1"/>
                </a:solidFill>
              </a:rPr>
              <a:t>” PIENKONEKORJAAJA </a:t>
            </a:r>
            <a:endParaRPr lang="fi-FI" sz="1200" i="1" dirty="0">
              <a:solidFill>
                <a:schemeClr val="bg1"/>
              </a:solidFill>
            </a:endParaRPr>
          </a:p>
        </p:txBody>
      </p:sp>
      <p:sp>
        <p:nvSpPr>
          <p:cNvPr id="25" name="Kuvaselite-ellipsi 24"/>
          <p:cNvSpPr/>
          <p:nvPr/>
        </p:nvSpPr>
        <p:spPr>
          <a:xfrm>
            <a:off x="6997773" y="4916137"/>
            <a:ext cx="2793308" cy="1221191"/>
          </a:xfrm>
          <a:prstGeom prst="wedgeEllipseCallout">
            <a:avLst>
              <a:gd name="adj1" fmla="val -29815"/>
              <a:gd name="adj2" fmla="val -5856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”Luokasta ei muodostunut yhtenäistä, mutta se ei johtunut ikähaarukasta. </a:t>
            </a:r>
            <a:r>
              <a:rPr lang="fi-FI" sz="1100" i="1" dirty="0" err="1">
                <a:solidFill>
                  <a:schemeClr val="bg1"/>
                </a:solidFill>
              </a:rPr>
              <a:t>FB:n</a:t>
            </a:r>
            <a:r>
              <a:rPr lang="fi-FI" sz="1100" i="1" dirty="0">
                <a:solidFill>
                  <a:schemeClr val="bg1"/>
                </a:solidFill>
              </a:rPr>
              <a:t> kautta pidetään yhteyttä. Luokka-kokouskin on tulossa.” </a:t>
            </a:r>
            <a:r>
              <a:rPr lang="fi-FI" sz="1100" i="1" dirty="0" smtClean="0">
                <a:solidFill>
                  <a:schemeClr val="bg1"/>
                </a:solidFill>
              </a:rPr>
              <a:t>LÄHIHOITAJA</a:t>
            </a:r>
            <a:endParaRPr lang="fi-FI" sz="1100" i="1" dirty="0">
              <a:solidFill>
                <a:schemeClr val="bg1"/>
              </a:solidFill>
            </a:endParaRPr>
          </a:p>
        </p:txBody>
      </p:sp>
      <p:sp>
        <p:nvSpPr>
          <p:cNvPr id="28" name="Kuvaselite-ellipsi 27"/>
          <p:cNvSpPr/>
          <p:nvPr/>
        </p:nvSpPr>
        <p:spPr>
          <a:xfrm>
            <a:off x="313258" y="4671705"/>
            <a:ext cx="2004981" cy="861012"/>
          </a:xfrm>
          <a:prstGeom prst="wedgeEllipseCallout">
            <a:avLst>
              <a:gd name="adj1" fmla="val 47920"/>
              <a:gd name="adj2" fmla="val -4549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”Koulusta jäi kaksi kaveria, joiden kanssa ollaan yhteydessä” </a:t>
            </a:r>
            <a:r>
              <a:rPr lang="fi-FI" sz="1200" i="1" dirty="0" smtClean="0">
                <a:solidFill>
                  <a:schemeClr val="bg1"/>
                </a:solidFill>
              </a:rPr>
              <a:t>LÄHIHOITAJA</a:t>
            </a:r>
            <a:endParaRPr lang="fi-FI" sz="1200" i="1" dirty="0">
              <a:solidFill>
                <a:schemeClr val="bg1"/>
              </a:solidFill>
            </a:endParaRPr>
          </a:p>
        </p:txBody>
      </p:sp>
      <p:sp>
        <p:nvSpPr>
          <p:cNvPr id="29" name="Kuvaselite-ellipsi 28"/>
          <p:cNvSpPr/>
          <p:nvPr/>
        </p:nvSpPr>
        <p:spPr>
          <a:xfrm>
            <a:off x="3501957" y="377428"/>
            <a:ext cx="2318157" cy="1008405"/>
          </a:xfrm>
          <a:prstGeom prst="wedgeEllipseCallout">
            <a:avLst>
              <a:gd name="adj1" fmla="val -48458"/>
              <a:gd name="adj2" fmla="val -6037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smtClean="0">
                <a:solidFill>
                  <a:schemeClr val="bg1"/>
                </a:solidFill>
              </a:rPr>
              <a:t>”En kummemmin verkostoitunut, ei ollut eikä ole kanssakäymistä koulun ulkopuolella”</a:t>
            </a:r>
            <a:endParaRPr lang="fi-FI" sz="1100" i="1" dirty="0">
              <a:solidFill>
                <a:schemeClr val="bg1"/>
              </a:solidFill>
            </a:endParaRPr>
          </a:p>
        </p:txBody>
      </p:sp>
      <p:sp>
        <p:nvSpPr>
          <p:cNvPr id="30" name="Kuvaselite-ellipsi 29"/>
          <p:cNvSpPr/>
          <p:nvPr/>
        </p:nvSpPr>
        <p:spPr>
          <a:xfrm>
            <a:off x="5235610" y="1693320"/>
            <a:ext cx="2116180" cy="1593275"/>
          </a:xfrm>
          <a:prstGeom prst="wedgeEllipseCallout">
            <a:avLst>
              <a:gd name="adj1" fmla="val 53432"/>
              <a:gd name="adj2" fmla="val -526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a:t>
            </a:r>
            <a:r>
              <a:rPr lang="en-GB" sz="1100" i="1" dirty="0" err="1">
                <a:solidFill>
                  <a:schemeClr val="bg1"/>
                </a:solidFill>
              </a:rPr>
              <a:t>Hyvät</a:t>
            </a:r>
            <a:r>
              <a:rPr lang="en-GB" sz="1100" i="1" dirty="0">
                <a:solidFill>
                  <a:schemeClr val="bg1"/>
                </a:solidFill>
              </a:rPr>
              <a:t> </a:t>
            </a:r>
            <a:r>
              <a:rPr lang="en-GB" sz="1100" i="1" dirty="0" err="1">
                <a:solidFill>
                  <a:schemeClr val="bg1"/>
                </a:solidFill>
              </a:rPr>
              <a:t>verkostot</a:t>
            </a:r>
            <a:r>
              <a:rPr lang="en-GB" sz="1100" i="1" dirty="0">
                <a:solidFill>
                  <a:schemeClr val="bg1"/>
                </a:solidFill>
              </a:rPr>
              <a:t> </a:t>
            </a:r>
            <a:r>
              <a:rPr lang="en-GB" sz="1100" i="1" dirty="0" err="1">
                <a:solidFill>
                  <a:schemeClr val="bg1"/>
                </a:solidFill>
              </a:rPr>
              <a:t>muihin</a:t>
            </a:r>
            <a:r>
              <a:rPr lang="en-GB" sz="1100" i="1" dirty="0">
                <a:solidFill>
                  <a:schemeClr val="bg1"/>
                </a:solidFill>
              </a:rPr>
              <a:t> </a:t>
            </a:r>
            <a:r>
              <a:rPr lang="en-GB" sz="1100" i="1" dirty="0" err="1">
                <a:solidFill>
                  <a:schemeClr val="bg1"/>
                </a:solidFill>
              </a:rPr>
              <a:t>kurssilaisiin</a:t>
            </a:r>
            <a:r>
              <a:rPr lang="en-GB" sz="1100" i="1" dirty="0">
                <a:solidFill>
                  <a:schemeClr val="bg1"/>
                </a:solidFill>
              </a:rPr>
              <a:t>, </a:t>
            </a:r>
            <a:r>
              <a:rPr lang="en-GB" sz="1100" i="1" dirty="0" err="1">
                <a:solidFill>
                  <a:schemeClr val="bg1"/>
                </a:solidFill>
              </a:rPr>
              <a:t>rekrytoin</a:t>
            </a:r>
            <a:r>
              <a:rPr lang="en-GB" sz="1100" i="1" dirty="0">
                <a:solidFill>
                  <a:schemeClr val="bg1"/>
                </a:solidFill>
              </a:rPr>
              <a:t> mm. </a:t>
            </a:r>
            <a:r>
              <a:rPr lang="en-GB" sz="1100" i="1" dirty="0" err="1">
                <a:solidFill>
                  <a:schemeClr val="bg1"/>
                </a:solidFill>
              </a:rPr>
              <a:t>kaksi</a:t>
            </a:r>
            <a:r>
              <a:rPr lang="en-GB" sz="1100" i="1" dirty="0">
                <a:solidFill>
                  <a:schemeClr val="bg1"/>
                </a:solidFill>
              </a:rPr>
              <a:t> </a:t>
            </a:r>
            <a:r>
              <a:rPr lang="en-GB" sz="1100" i="1" dirty="0" err="1">
                <a:solidFill>
                  <a:schemeClr val="bg1"/>
                </a:solidFill>
              </a:rPr>
              <a:t>vanhaa</a:t>
            </a:r>
            <a:r>
              <a:rPr lang="en-GB" sz="1100" i="1" dirty="0">
                <a:solidFill>
                  <a:schemeClr val="bg1"/>
                </a:solidFill>
              </a:rPr>
              <a:t> </a:t>
            </a:r>
            <a:r>
              <a:rPr lang="en-GB" sz="1100" i="1" dirty="0" err="1">
                <a:solidFill>
                  <a:schemeClr val="bg1"/>
                </a:solidFill>
              </a:rPr>
              <a:t>kurssikaveria</a:t>
            </a:r>
            <a:r>
              <a:rPr lang="en-GB" sz="1100" i="1" dirty="0">
                <a:solidFill>
                  <a:schemeClr val="bg1"/>
                </a:solidFill>
              </a:rPr>
              <a:t> </a:t>
            </a:r>
            <a:r>
              <a:rPr lang="en-GB" sz="1100" i="1" dirty="0" err="1">
                <a:solidFill>
                  <a:schemeClr val="bg1"/>
                </a:solidFill>
              </a:rPr>
              <a:t>nykyiseen</a:t>
            </a:r>
            <a:r>
              <a:rPr lang="en-GB" sz="1100" i="1" dirty="0">
                <a:solidFill>
                  <a:schemeClr val="bg1"/>
                </a:solidFill>
              </a:rPr>
              <a:t> </a:t>
            </a:r>
            <a:r>
              <a:rPr lang="en-GB" sz="1100" i="1" dirty="0" err="1">
                <a:solidFill>
                  <a:schemeClr val="bg1"/>
                </a:solidFill>
              </a:rPr>
              <a:t>työpaikkaan</a:t>
            </a:r>
            <a:r>
              <a:rPr lang="en-GB" sz="1100" i="1" dirty="0">
                <a:solidFill>
                  <a:schemeClr val="bg1"/>
                </a:solidFill>
              </a:rPr>
              <a:t> </a:t>
            </a:r>
            <a:r>
              <a:rPr lang="en-GB" sz="1100" i="1" dirty="0" err="1">
                <a:solidFill>
                  <a:schemeClr val="bg1"/>
                </a:solidFill>
              </a:rPr>
              <a:t>koska</a:t>
            </a:r>
            <a:r>
              <a:rPr lang="en-GB" sz="1100" i="1" dirty="0">
                <a:solidFill>
                  <a:schemeClr val="bg1"/>
                </a:solidFill>
              </a:rPr>
              <a:t> </a:t>
            </a:r>
            <a:r>
              <a:rPr lang="en-GB" sz="1100" i="1" dirty="0" err="1">
                <a:solidFill>
                  <a:schemeClr val="bg1"/>
                </a:solidFill>
              </a:rPr>
              <a:t>niin</a:t>
            </a:r>
            <a:r>
              <a:rPr lang="en-GB" sz="1100" i="1" dirty="0">
                <a:solidFill>
                  <a:schemeClr val="bg1"/>
                </a:solidFill>
              </a:rPr>
              <a:t> </a:t>
            </a:r>
            <a:r>
              <a:rPr lang="en-GB" sz="1100" i="1" dirty="0" err="1">
                <a:solidFill>
                  <a:schemeClr val="bg1"/>
                </a:solidFill>
              </a:rPr>
              <a:t>samanhenkistä</a:t>
            </a:r>
            <a:r>
              <a:rPr lang="en-GB" sz="1100" i="1" dirty="0">
                <a:solidFill>
                  <a:schemeClr val="bg1"/>
                </a:solidFill>
              </a:rPr>
              <a:t> </a:t>
            </a:r>
            <a:r>
              <a:rPr lang="en-GB" sz="1100" i="1" dirty="0" err="1">
                <a:solidFill>
                  <a:schemeClr val="bg1"/>
                </a:solidFill>
              </a:rPr>
              <a:t>porukkaa</a:t>
            </a:r>
            <a:r>
              <a:rPr lang="en-GB" sz="1100" i="1" dirty="0">
                <a:solidFill>
                  <a:schemeClr val="bg1"/>
                </a:solidFill>
              </a:rPr>
              <a:t>” </a:t>
            </a:r>
            <a:r>
              <a:rPr lang="en-GB" sz="1100" i="1" dirty="0" smtClean="0">
                <a:solidFill>
                  <a:schemeClr val="bg1"/>
                </a:solidFill>
              </a:rPr>
              <a:t>ISÄNNÖITSIJÄ</a:t>
            </a:r>
            <a:endParaRPr lang="en-GB" sz="1100" i="1" dirty="0">
              <a:solidFill>
                <a:schemeClr val="bg1"/>
              </a:solidFill>
            </a:endParaRPr>
          </a:p>
        </p:txBody>
      </p:sp>
      <p:sp>
        <p:nvSpPr>
          <p:cNvPr id="31" name="Kuvaselite-ellipsi 30"/>
          <p:cNvSpPr/>
          <p:nvPr/>
        </p:nvSpPr>
        <p:spPr>
          <a:xfrm>
            <a:off x="4745995" y="3305836"/>
            <a:ext cx="2313238" cy="987261"/>
          </a:xfrm>
          <a:prstGeom prst="wedgeEllipseCallout">
            <a:avLst>
              <a:gd name="adj1" fmla="val -32628"/>
              <a:gd name="adj2" fmla="val -6380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a:t>
            </a:r>
            <a:r>
              <a:rPr lang="en-GB" sz="1200" i="1" dirty="0" err="1">
                <a:solidFill>
                  <a:schemeClr val="bg1"/>
                </a:solidFill>
              </a:rPr>
              <a:t>Iso</a:t>
            </a:r>
            <a:r>
              <a:rPr lang="en-GB" sz="1200" i="1" dirty="0">
                <a:solidFill>
                  <a:schemeClr val="bg1"/>
                </a:solidFill>
              </a:rPr>
              <a:t> </a:t>
            </a:r>
            <a:r>
              <a:rPr lang="en-GB" sz="1200" i="1" dirty="0" err="1">
                <a:solidFill>
                  <a:schemeClr val="bg1"/>
                </a:solidFill>
              </a:rPr>
              <a:t>asiakkuus</a:t>
            </a:r>
            <a:r>
              <a:rPr lang="en-GB" sz="1200" i="1" dirty="0">
                <a:solidFill>
                  <a:schemeClr val="bg1"/>
                </a:solidFill>
              </a:rPr>
              <a:t> </a:t>
            </a:r>
            <a:r>
              <a:rPr lang="en-GB" sz="1200" i="1" dirty="0" err="1">
                <a:solidFill>
                  <a:schemeClr val="bg1"/>
                </a:solidFill>
              </a:rPr>
              <a:t>tuli</a:t>
            </a:r>
            <a:r>
              <a:rPr lang="en-GB" sz="1200" i="1" dirty="0">
                <a:solidFill>
                  <a:schemeClr val="bg1"/>
                </a:solidFill>
              </a:rPr>
              <a:t> </a:t>
            </a:r>
            <a:r>
              <a:rPr lang="en-GB" sz="1200" i="1" dirty="0" err="1">
                <a:solidFill>
                  <a:schemeClr val="bg1"/>
                </a:solidFill>
              </a:rPr>
              <a:t>opiskelukollegan</a:t>
            </a:r>
            <a:r>
              <a:rPr lang="en-GB" sz="1200" i="1" dirty="0">
                <a:solidFill>
                  <a:schemeClr val="bg1"/>
                </a:solidFill>
              </a:rPr>
              <a:t> </a:t>
            </a:r>
            <a:r>
              <a:rPr lang="en-GB" sz="1200" i="1" dirty="0" err="1">
                <a:solidFill>
                  <a:schemeClr val="bg1"/>
                </a:solidFill>
              </a:rPr>
              <a:t>kautta</a:t>
            </a:r>
            <a:r>
              <a:rPr lang="en-GB" sz="1200" i="1" dirty="0">
                <a:solidFill>
                  <a:schemeClr val="bg1"/>
                </a:solidFill>
              </a:rPr>
              <a:t>, </a:t>
            </a:r>
            <a:r>
              <a:rPr lang="en-GB" sz="1200" i="1" dirty="0" err="1">
                <a:solidFill>
                  <a:schemeClr val="bg1"/>
                </a:solidFill>
              </a:rPr>
              <a:t>joka</a:t>
            </a:r>
            <a:r>
              <a:rPr lang="en-GB" sz="1200" i="1" dirty="0">
                <a:solidFill>
                  <a:schemeClr val="bg1"/>
                </a:solidFill>
              </a:rPr>
              <a:t> </a:t>
            </a:r>
            <a:r>
              <a:rPr lang="en-GB" sz="1200" i="1" dirty="0" err="1">
                <a:solidFill>
                  <a:schemeClr val="bg1"/>
                </a:solidFill>
              </a:rPr>
              <a:t>oli</a:t>
            </a:r>
            <a:r>
              <a:rPr lang="en-GB" sz="1200" i="1" dirty="0">
                <a:solidFill>
                  <a:schemeClr val="bg1"/>
                </a:solidFill>
              </a:rPr>
              <a:t> </a:t>
            </a:r>
            <a:r>
              <a:rPr lang="en-GB" sz="1200" i="1" dirty="0" err="1">
                <a:solidFill>
                  <a:schemeClr val="bg1"/>
                </a:solidFill>
              </a:rPr>
              <a:t>siellä</a:t>
            </a:r>
            <a:r>
              <a:rPr lang="en-GB" sz="1200" i="1" dirty="0">
                <a:solidFill>
                  <a:schemeClr val="bg1"/>
                </a:solidFill>
              </a:rPr>
              <a:t> </a:t>
            </a:r>
            <a:r>
              <a:rPr lang="en-GB" sz="1200" i="1" dirty="0" err="1">
                <a:solidFill>
                  <a:schemeClr val="bg1"/>
                </a:solidFill>
              </a:rPr>
              <a:t>hommissa</a:t>
            </a:r>
            <a:r>
              <a:rPr lang="en-GB" sz="1200" i="1" dirty="0" smtClean="0">
                <a:solidFill>
                  <a:schemeClr val="bg1"/>
                </a:solidFill>
              </a:rPr>
              <a:t>” HIEROJA</a:t>
            </a:r>
            <a:endParaRPr lang="fi-FI" sz="1200" i="1" dirty="0">
              <a:solidFill>
                <a:schemeClr val="bg1"/>
              </a:solidFill>
            </a:endParaRPr>
          </a:p>
        </p:txBody>
      </p:sp>
      <p:sp>
        <p:nvSpPr>
          <p:cNvPr id="32" name="Kuvaselite-ellipsi 31"/>
          <p:cNvSpPr/>
          <p:nvPr/>
        </p:nvSpPr>
        <p:spPr>
          <a:xfrm>
            <a:off x="4745995" y="4367581"/>
            <a:ext cx="2625274" cy="1061745"/>
          </a:xfrm>
          <a:prstGeom prst="wedgeEllipseCallout">
            <a:avLst>
              <a:gd name="adj1" fmla="val -40617"/>
              <a:gd name="adj2" fmla="val -5351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GB" sz="900" i="1" dirty="0">
                <a:solidFill>
                  <a:schemeClr val="bg1"/>
                </a:solidFill>
              </a:rPr>
              <a:t>”</a:t>
            </a:r>
            <a:r>
              <a:rPr lang="en-GB" sz="900" i="1" dirty="0" err="1">
                <a:solidFill>
                  <a:schemeClr val="bg1"/>
                </a:solidFill>
              </a:rPr>
              <a:t>Verkostot</a:t>
            </a:r>
            <a:r>
              <a:rPr lang="en-GB" sz="900" i="1" dirty="0">
                <a:solidFill>
                  <a:schemeClr val="bg1"/>
                </a:solidFill>
              </a:rPr>
              <a:t> </a:t>
            </a:r>
            <a:r>
              <a:rPr lang="en-GB" sz="900" i="1" dirty="0" err="1">
                <a:solidFill>
                  <a:schemeClr val="bg1"/>
                </a:solidFill>
              </a:rPr>
              <a:t>karttuivat</a:t>
            </a:r>
            <a:r>
              <a:rPr lang="en-GB" sz="900" i="1" dirty="0">
                <a:solidFill>
                  <a:schemeClr val="bg1"/>
                </a:solidFill>
              </a:rPr>
              <a:t> </a:t>
            </a:r>
            <a:r>
              <a:rPr lang="en-GB" sz="900" i="1" dirty="0" err="1">
                <a:solidFill>
                  <a:schemeClr val="bg1"/>
                </a:solidFill>
              </a:rPr>
              <a:t>etenkin</a:t>
            </a:r>
            <a:r>
              <a:rPr lang="en-GB" sz="900" i="1" dirty="0">
                <a:solidFill>
                  <a:schemeClr val="bg1"/>
                </a:solidFill>
              </a:rPr>
              <a:t> </a:t>
            </a:r>
            <a:r>
              <a:rPr lang="en-GB" sz="900" i="1" dirty="0" err="1">
                <a:solidFill>
                  <a:schemeClr val="bg1"/>
                </a:solidFill>
              </a:rPr>
              <a:t>sisustustyön</a:t>
            </a:r>
            <a:r>
              <a:rPr lang="en-GB" sz="900" i="1" dirty="0">
                <a:solidFill>
                  <a:schemeClr val="bg1"/>
                </a:solidFill>
              </a:rPr>
              <a:t> </a:t>
            </a:r>
            <a:r>
              <a:rPr lang="en-GB" sz="900" i="1" dirty="0" err="1">
                <a:solidFill>
                  <a:schemeClr val="bg1"/>
                </a:solidFill>
              </a:rPr>
              <a:t>näytön</a:t>
            </a:r>
            <a:r>
              <a:rPr lang="en-GB" sz="900" i="1" dirty="0">
                <a:solidFill>
                  <a:schemeClr val="bg1"/>
                </a:solidFill>
              </a:rPr>
              <a:t> </a:t>
            </a:r>
            <a:r>
              <a:rPr lang="en-GB" sz="900" i="1" dirty="0" err="1">
                <a:solidFill>
                  <a:schemeClr val="bg1"/>
                </a:solidFill>
              </a:rPr>
              <a:t>aikaan</a:t>
            </a:r>
            <a:r>
              <a:rPr lang="en-GB" sz="900" i="1" dirty="0">
                <a:solidFill>
                  <a:schemeClr val="bg1"/>
                </a:solidFill>
              </a:rPr>
              <a:t>, </a:t>
            </a:r>
            <a:r>
              <a:rPr lang="en-GB" sz="900" i="1" dirty="0" err="1">
                <a:solidFill>
                  <a:schemeClr val="bg1"/>
                </a:solidFill>
              </a:rPr>
              <a:t>jolloin</a:t>
            </a:r>
            <a:r>
              <a:rPr lang="en-GB" sz="900" i="1" dirty="0">
                <a:solidFill>
                  <a:schemeClr val="bg1"/>
                </a:solidFill>
              </a:rPr>
              <a:t> </a:t>
            </a:r>
            <a:r>
              <a:rPr lang="en-GB" sz="900" i="1" dirty="0" err="1">
                <a:solidFill>
                  <a:schemeClr val="bg1"/>
                </a:solidFill>
              </a:rPr>
              <a:t>kierreltiin</a:t>
            </a:r>
            <a:r>
              <a:rPr lang="en-GB" sz="900" i="1" dirty="0">
                <a:solidFill>
                  <a:schemeClr val="bg1"/>
                </a:solidFill>
              </a:rPr>
              <a:t> </a:t>
            </a:r>
            <a:r>
              <a:rPr lang="en-GB" sz="900" i="1" dirty="0" err="1">
                <a:solidFill>
                  <a:schemeClr val="bg1"/>
                </a:solidFill>
              </a:rPr>
              <a:t>sisustusliikkeitä</a:t>
            </a:r>
            <a:r>
              <a:rPr lang="en-GB" sz="900" i="1" dirty="0">
                <a:solidFill>
                  <a:schemeClr val="bg1"/>
                </a:solidFill>
              </a:rPr>
              <a:t> ja </a:t>
            </a:r>
            <a:r>
              <a:rPr lang="en-GB" sz="900" i="1" dirty="0" err="1">
                <a:solidFill>
                  <a:schemeClr val="bg1"/>
                </a:solidFill>
              </a:rPr>
              <a:t>myymälöitä</a:t>
            </a:r>
            <a:r>
              <a:rPr lang="en-GB" sz="900" i="1" dirty="0">
                <a:solidFill>
                  <a:schemeClr val="bg1"/>
                </a:solidFill>
              </a:rPr>
              <a:t>, </a:t>
            </a:r>
            <a:r>
              <a:rPr lang="en-GB" sz="900" i="1" dirty="0" err="1">
                <a:solidFill>
                  <a:schemeClr val="bg1"/>
                </a:solidFill>
              </a:rPr>
              <a:t>joilta</a:t>
            </a:r>
            <a:r>
              <a:rPr lang="en-GB" sz="900" i="1" dirty="0">
                <a:solidFill>
                  <a:schemeClr val="bg1"/>
                </a:solidFill>
              </a:rPr>
              <a:t> </a:t>
            </a:r>
            <a:r>
              <a:rPr lang="en-GB" sz="900" i="1" dirty="0" err="1">
                <a:solidFill>
                  <a:schemeClr val="bg1"/>
                </a:solidFill>
              </a:rPr>
              <a:t>voisi</a:t>
            </a:r>
            <a:r>
              <a:rPr lang="en-GB" sz="900" i="1" dirty="0">
                <a:solidFill>
                  <a:schemeClr val="bg1"/>
                </a:solidFill>
              </a:rPr>
              <a:t> </a:t>
            </a:r>
            <a:r>
              <a:rPr lang="en-GB" sz="900" i="1" dirty="0" err="1">
                <a:solidFill>
                  <a:schemeClr val="bg1"/>
                </a:solidFill>
              </a:rPr>
              <a:t>pyytää</a:t>
            </a:r>
            <a:r>
              <a:rPr lang="en-GB" sz="900" i="1" dirty="0">
                <a:solidFill>
                  <a:schemeClr val="bg1"/>
                </a:solidFill>
              </a:rPr>
              <a:t> </a:t>
            </a:r>
            <a:r>
              <a:rPr lang="en-GB" sz="900" i="1" dirty="0" err="1">
                <a:solidFill>
                  <a:schemeClr val="bg1"/>
                </a:solidFill>
              </a:rPr>
              <a:t>ainakin</a:t>
            </a:r>
            <a:r>
              <a:rPr lang="en-GB" sz="900" i="1" dirty="0">
                <a:solidFill>
                  <a:schemeClr val="bg1"/>
                </a:solidFill>
              </a:rPr>
              <a:t> </a:t>
            </a:r>
            <a:r>
              <a:rPr lang="en-GB" sz="900" i="1" dirty="0" err="1">
                <a:solidFill>
                  <a:schemeClr val="bg1"/>
                </a:solidFill>
              </a:rPr>
              <a:t>lyhempikestoista</a:t>
            </a:r>
            <a:r>
              <a:rPr lang="en-GB" sz="900" i="1" dirty="0">
                <a:solidFill>
                  <a:schemeClr val="bg1"/>
                </a:solidFill>
              </a:rPr>
              <a:t> </a:t>
            </a:r>
            <a:r>
              <a:rPr lang="en-GB" sz="900" i="1" dirty="0" err="1">
                <a:solidFill>
                  <a:schemeClr val="bg1"/>
                </a:solidFill>
              </a:rPr>
              <a:t>työtä</a:t>
            </a:r>
            <a:r>
              <a:rPr lang="en-GB" sz="900" i="1" dirty="0" smtClean="0">
                <a:solidFill>
                  <a:schemeClr val="bg1"/>
                </a:solidFill>
              </a:rPr>
              <a:t>” SISUSTAJA</a:t>
            </a:r>
            <a:endParaRPr lang="en-GB" sz="900" i="1" dirty="0">
              <a:solidFill>
                <a:schemeClr val="bg1"/>
              </a:solidFill>
            </a:endParaRPr>
          </a:p>
        </p:txBody>
      </p:sp>
    </p:spTree>
    <p:extLst>
      <p:ext uri="{BB962C8B-B14F-4D97-AF65-F5344CB8AC3E}">
        <p14:creationId xmlns:p14="http://schemas.microsoft.com/office/powerpoint/2010/main" val="15231656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p:cNvSpPr txBox="1"/>
          <p:nvPr/>
        </p:nvSpPr>
        <p:spPr>
          <a:xfrm>
            <a:off x="1593748" y="1208406"/>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Tutkimuksen tavoitteet ja </a:t>
            </a:r>
            <a:r>
              <a:rPr lang="fi-FI" dirty="0">
                <a:solidFill>
                  <a:schemeClr val="bg1"/>
                </a:solidFill>
              </a:rPr>
              <a:t>toteutus, </a:t>
            </a:r>
            <a:r>
              <a:rPr lang="fi-FI" dirty="0" smtClean="0">
                <a:solidFill>
                  <a:schemeClr val="bg1"/>
                </a:solidFill>
              </a:rPr>
              <a:t>haastateltavien taustatiedot</a:t>
            </a:r>
            <a:endParaRPr lang="fi-FI" dirty="0">
              <a:solidFill>
                <a:schemeClr val="bg1"/>
              </a:solidFill>
            </a:endParaRPr>
          </a:p>
        </p:txBody>
      </p:sp>
      <p:sp>
        <p:nvSpPr>
          <p:cNvPr id="6" name="Tekstiruutu 5"/>
          <p:cNvSpPr txBox="1"/>
          <p:nvPr/>
        </p:nvSpPr>
        <p:spPr>
          <a:xfrm>
            <a:off x="1593748" y="1697937"/>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Motiivi ammatinvaihtoon</a:t>
            </a:r>
            <a:endParaRPr lang="fi-FI" dirty="0">
              <a:solidFill>
                <a:schemeClr val="bg1"/>
              </a:solidFill>
            </a:endParaRPr>
          </a:p>
        </p:txBody>
      </p:sp>
      <p:sp>
        <p:nvSpPr>
          <p:cNvPr id="7" name="Tekstiruutu 6"/>
          <p:cNvSpPr txBox="1"/>
          <p:nvPr/>
        </p:nvSpPr>
        <p:spPr>
          <a:xfrm>
            <a:off x="1593748" y="2187468"/>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a:solidFill>
                  <a:schemeClr val="bg1"/>
                </a:solidFill>
              </a:rPr>
              <a:t>Tiedonhakukanavat ja ammatinvaihdon valmennus</a:t>
            </a:r>
          </a:p>
        </p:txBody>
      </p:sp>
      <p:sp>
        <p:nvSpPr>
          <p:cNvPr id="8" name="Tekstiruutu 7"/>
          <p:cNvSpPr txBox="1"/>
          <p:nvPr/>
        </p:nvSpPr>
        <p:spPr>
          <a:xfrm>
            <a:off x="1593748" y="2676999"/>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a:solidFill>
                  <a:schemeClr val="bg1"/>
                </a:solidFill>
              </a:rPr>
              <a:t>Opiskeluun haku</a:t>
            </a:r>
          </a:p>
        </p:txBody>
      </p:sp>
      <p:sp>
        <p:nvSpPr>
          <p:cNvPr id="9" name="Tekstiruutu 8"/>
          <p:cNvSpPr txBox="1"/>
          <p:nvPr/>
        </p:nvSpPr>
        <p:spPr>
          <a:xfrm>
            <a:off x="1593748" y="3656061"/>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Opiskelu, opiskelutaidot, motivaatio ja verkottuminen</a:t>
            </a:r>
            <a:endParaRPr lang="fi-FI" dirty="0">
              <a:solidFill>
                <a:schemeClr val="bg1"/>
              </a:solidFill>
            </a:endParaRPr>
          </a:p>
        </p:txBody>
      </p:sp>
      <p:sp>
        <p:nvSpPr>
          <p:cNvPr id="10" name="Tekstiruutu 9"/>
          <p:cNvSpPr txBox="1"/>
          <p:nvPr/>
        </p:nvSpPr>
        <p:spPr>
          <a:xfrm>
            <a:off x="1593748" y="3166530"/>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Rahoitus</a:t>
            </a:r>
            <a:endParaRPr lang="fi-FI" dirty="0">
              <a:solidFill>
                <a:schemeClr val="bg1"/>
              </a:solidFill>
            </a:endParaRPr>
          </a:p>
        </p:txBody>
      </p:sp>
      <p:sp>
        <p:nvSpPr>
          <p:cNvPr id="11" name="Tekstiruutu 10"/>
          <p:cNvSpPr txBox="1"/>
          <p:nvPr/>
        </p:nvSpPr>
        <p:spPr>
          <a:xfrm>
            <a:off x="1593748" y="4145592"/>
            <a:ext cx="6731781" cy="369332"/>
          </a:xfrm>
          <a:prstGeom prst="rect">
            <a:avLst/>
          </a:prstGeom>
          <a:solidFill>
            <a:schemeClr val="accent3"/>
          </a:solidFill>
          <a:ln>
            <a:solidFill>
              <a:srgbClr val="BB0441"/>
            </a:solidFill>
          </a:ln>
        </p:spPr>
        <p:txBody>
          <a:bodyPr wrap="square" rtlCol="0">
            <a:spAutoFit/>
          </a:bodyPr>
          <a:lstStyle/>
          <a:p>
            <a:pPr algn="ctr"/>
            <a:r>
              <a:rPr lang="fi-FI" dirty="0" smtClean="0">
                <a:solidFill>
                  <a:schemeClr val="bg1"/>
                </a:solidFill>
              </a:rPr>
              <a:t>Työnhaku ja ammatti-identiteetti</a:t>
            </a:r>
            <a:endParaRPr lang="fi-FI" dirty="0">
              <a:solidFill>
                <a:schemeClr val="bg1"/>
              </a:solidFill>
            </a:endParaRPr>
          </a:p>
        </p:txBody>
      </p:sp>
      <p:sp>
        <p:nvSpPr>
          <p:cNvPr id="13" name="Tekstiruutu 12"/>
          <p:cNvSpPr txBox="1"/>
          <p:nvPr/>
        </p:nvSpPr>
        <p:spPr>
          <a:xfrm>
            <a:off x="1593748" y="5124654"/>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Johtopäätökset</a:t>
            </a:r>
            <a:endParaRPr lang="fi-FI" dirty="0">
              <a:solidFill>
                <a:schemeClr val="bg1"/>
              </a:solidFill>
            </a:endParaRPr>
          </a:p>
        </p:txBody>
      </p:sp>
      <p:sp>
        <p:nvSpPr>
          <p:cNvPr id="14" name="Tekstiruutu 13"/>
          <p:cNvSpPr txBox="1"/>
          <p:nvPr/>
        </p:nvSpPr>
        <p:spPr>
          <a:xfrm>
            <a:off x="1593748" y="5614185"/>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Uuteen ammattiin -polut</a:t>
            </a:r>
            <a:endParaRPr lang="fi-FI" dirty="0">
              <a:solidFill>
                <a:schemeClr val="bg1"/>
              </a:solidFill>
            </a:endParaRPr>
          </a:p>
        </p:txBody>
      </p:sp>
      <p:sp>
        <p:nvSpPr>
          <p:cNvPr id="15" name="Tekstiruutu 14"/>
          <p:cNvSpPr txBox="1"/>
          <p:nvPr/>
        </p:nvSpPr>
        <p:spPr>
          <a:xfrm>
            <a:off x="1593748" y="4635123"/>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Ammatti-identiteetin löytyminen</a:t>
            </a:r>
            <a:endParaRPr lang="fi-FI" dirty="0">
              <a:solidFill>
                <a:schemeClr val="bg1"/>
              </a:solidFill>
            </a:endParaRPr>
          </a:p>
        </p:txBody>
      </p:sp>
    </p:spTree>
    <p:extLst>
      <p:ext uri="{BB962C8B-B14F-4D97-AF65-F5344CB8AC3E}">
        <p14:creationId xmlns:p14="http://schemas.microsoft.com/office/powerpoint/2010/main" val="1898135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lstStyle/>
          <a:p>
            <a:r>
              <a:rPr lang="fi-FI" dirty="0" smtClean="0"/>
              <a:t>Työnhaku</a:t>
            </a:r>
            <a:endParaRPr lang="fi-FI" dirty="0"/>
          </a:p>
        </p:txBody>
      </p:sp>
      <p:sp>
        <p:nvSpPr>
          <p:cNvPr id="7" name="Sisällön paikkamerkki 6"/>
          <p:cNvSpPr>
            <a:spLocks noGrp="1"/>
          </p:cNvSpPr>
          <p:nvPr>
            <p:ph sz="quarter" idx="14"/>
          </p:nvPr>
        </p:nvSpPr>
        <p:spPr>
          <a:xfrm>
            <a:off x="495945" y="1557051"/>
            <a:ext cx="8948717" cy="4507200"/>
          </a:xfrm>
        </p:spPr>
        <p:txBody>
          <a:bodyPr>
            <a:noAutofit/>
          </a:bodyPr>
          <a:lstStyle/>
          <a:p>
            <a:r>
              <a:rPr lang="fi-FI" sz="1400" dirty="0"/>
              <a:t>Uuden ammatin myötä työnhaku </a:t>
            </a:r>
            <a:r>
              <a:rPr lang="fi-FI" sz="1400" dirty="0" smtClean="0"/>
              <a:t>tuotti tulosta. </a:t>
            </a:r>
            <a:r>
              <a:rPr lang="fi-FI" sz="1400" dirty="0"/>
              <a:t>Paria </a:t>
            </a:r>
            <a:r>
              <a:rPr lang="fi-FI" sz="1400" dirty="0" smtClean="0"/>
              <a:t>haastateltavaa (isännöitsijä ja atk-asentaja) </a:t>
            </a:r>
            <a:r>
              <a:rPr lang="fi-FI" sz="1400" dirty="0"/>
              <a:t>lukuun ottamatta kaikki löysivät </a:t>
            </a:r>
            <a:r>
              <a:rPr lang="fi-FI" sz="1400" dirty="0" smtClean="0"/>
              <a:t>melko nopeasti </a:t>
            </a:r>
            <a:r>
              <a:rPr lang="fi-FI" sz="1400" dirty="0"/>
              <a:t>uuden koulutusta vastaavan työpaikan, tosin muutamalla työsuhde oli haastatteluhetkellä määräaikainen</a:t>
            </a:r>
            <a:r>
              <a:rPr lang="fi-FI" sz="1400" dirty="0" smtClean="0"/>
              <a:t>.</a:t>
            </a:r>
          </a:p>
          <a:p>
            <a:r>
              <a:rPr lang="fi-FI" sz="1400" dirty="0"/>
              <a:t>Työllistyminen koulutuksen jälkeen oli keskeinen koulutuksen tavoite kaikille haastateltaville. Toimeentulon varmistaminen jatkossa oli koulutuksen osalta kaikkien tärkeintä </a:t>
            </a:r>
            <a:r>
              <a:rPr lang="fi-FI" sz="1400" dirty="0" smtClean="0"/>
              <a:t>(rationaalinen </a:t>
            </a:r>
            <a:r>
              <a:rPr lang="fi-FI" sz="1400" dirty="0"/>
              <a:t>motiivi), mutta koulutusalalla ja koulutuksen sisällöllä oli myös keskeinen merkitys </a:t>
            </a:r>
            <a:r>
              <a:rPr lang="fi-FI" sz="1400" dirty="0" smtClean="0"/>
              <a:t>(emotionaalinen </a:t>
            </a:r>
            <a:r>
              <a:rPr lang="fi-FI" sz="1400" dirty="0"/>
              <a:t>motiivi</a:t>
            </a:r>
            <a:r>
              <a:rPr lang="fi-FI" sz="1400" dirty="0" smtClean="0"/>
              <a:t>).</a:t>
            </a:r>
          </a:p>
          <a:p>
            <a:r>
              <a:rPr lang="fi-FI" sz="1400" dirty="0" smtClean="0"/>
              <a:t>Haastateltavat olivat motivoituneita työnhakuun, mutta työnhaku teetti myös työtä eikä työpaikka aina löytynyt helposti tai ”itsestään”.</a:t>
            </a:r>
            <a:endParaRPr lang="fi-FI" sz="1400" dirty="0"/>
          </a:p>
          <a:p>
            <a:r>
              <a:rPr lang="fi-FI" sz="1400" dirty="0" smtClean="0"/>
              <a:t>Oppisopimuskoulutuksessa </a:t>
            </a:r>
            <a:r>
              <a:rPr lang="fi-FI" sz="1400" dirty="0"/>
              <a:t>olevilla työpaikka löytyi oppisopimuspaikasta. Myös työharjoittelupaikat tarjosivat useille ensimmäisen valmistumisen jälkeisen </a:t>
            </a:r>
            <a:r>
              <a:rPr lang="fi-FI" sz="1400" dirty="0" smtClean="0"/>
              <a:t>työpaikan, jossa moni vielä nytkin oli edelleen työssä. </a:t>
            </a:r>
            <a:r>
              <a:rPr lang="fi-FI" sz="1400" dirty="0"/>
              <a:t>Harjoittelupaikan rooli oli keskeinen </a:t>
            </a:r>
            <a:r>
              <a:rPr lang="fi-FI" sz="1400" dirty="0" smtClean="0"/>
              <a:t>opiskelun jälkeisen uuden </a:t>
            </a:r>
            <a:r>
              <a:rPr lang="fi-FI" sz="1400" dirty="0"/>
              <a:t>työpaikan löytymiseen</a:t>
            </a:r>
            <a:r>
              <a:rPr lang="fi-FI" sz="1400" dirty="0" smtClean="0"/>
              <a:t>!</a:t>
            </a:r>
          </a:p>
          <a:p>
            <a:r>
              <a:rPr lang="fi-FI" sz="1400" dirty="0" smtClean="0"/>
              <a:t>Myös opiskelukavereilta ja tutuilta sai vinkkejä avoimista työpaikoista. Muutama on päätynyt yrittäjäksi.</a:t>
            </a:r>
          </a:p>
          <a:p>
            <a:r>
              <a:rPr lang="fi-FI" sz="1400" dirty="0"/>
              <a:t>Esimerkiksi hoitoalalle opiskelleilla oli tarjolla useitakin vaihtoehtoja, ainakin määräaikaisen työn </a:t>
            </a:r>
            <a:r>
              <a:rPr lang="fi-FI" sz="1400" dirty="0" smtClean="0"/>
              <a:t>osalta.</a:t>
            </a:r>
          </a:p>
        </p:txBody>
      </p:sp>
      <p:sp>
        <p:nvSpPr>
          <p:cNvPr id="4" name="Kuvaselite-ellipsi 3"/>
          <p:cNvSpPr/>
          <p:nvPr/>
        </p:nvSpPr>
        <p:spPr>
          <a:xfrm>
            <a:off x="5367903" y="4938413"/>
            <a:ext cx="2453299" cy="1139800"/>
          </a:xfrm>
          <a:prstGeom prst="wedgeEllipseCallout">
            <a:avLst>
              <a:gd name="adj1" fmla="val -51891"/>
              <a:gd name="adj2" fmla="val -4669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smtClean="0">
                <a:solidFill>
                  <a:schemeClr val="bg1"/>
                </a:solidFill>
              </a:rPr>
              <a:t>”Mieshoitajana pääkaupunkiseudulla voi melkein itse valita minkä työpaikan haluaa.”</a:t>
            </a:r>
          </a:p>
          <a:p>
            <a:pPr algn="ctr"/>
            <a:r>
              <a:rPr lang="fi-FI" sz="1100" i="1" dirty="0" smtClean="0">
                <a:solidFill>
                  <a:schemeClr val="bg1"/>
                </a:solidFill>
              </a:rPr>
              <a:t> LÄHIHOITAJA</a:t>
            </a:r>
            <a:endParaRPr lang="fi-FI" sz="1100" i="1" dirty="0">
              <a:solidFill>
                <a:schemeClr val="bg1"/>
              </a:solidFill>
            </a:endParaRPr>
          </a:p>
        </p:txBody>
      </p:sp>
    </p:spTree>
    <p:extLst>
      <p:ext uri="{BB962C8B-B14F-4D97-AF65-F5344CB8AC3E}">
        <p14:creationId xmlns:p14="http://schemas.microsoft.com/office/powerpoint/2010/main" val="5788940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Työnhaku</a:t>
            </a:r>
            <a:endParaRPr lang="fi-FI" dirty="0"/>
          </a:p>
        </p:txBody>
      </p:sp>
      <p:sp>
        <p:nvSpPr>
          <p:cNvPr id="4" name="Dian numeron paikkamerkki 3"/>
          <p:cNvSpPr>
            <a:spLocks noGrp="1"/>
          </p:cNvSpPr>
          <p:nvPr>
            <p:ph type="sldNum" sz="quarter" idx="12"/>
          </p:nvPr>
        </p:nvSpPr>
        <p:spPr>
          <a:xfrm>
            <a:off x="8463390" y="6192000"/>
            <a:ext cx="479148" cy="432000"/>
          </a:xfrm>
        </p:spPr>
        <p:txBody>
          <a:bodyPr/>
          <a:lstStyle/>
          <a:p>
            <a:pPr algn="l"/>
            <a:fld id="{B142173B-15BF-4EB6-9337-26FE14823897}" type="slidenum">
              <a:rPr lang="fi-FI" smtClean="0">
                <a:solidFill>
                  <a:schemeClr val="bg1"/>
                </a:solidFill>
              </a:rPr>
              <a:pPr algn="l"/>
              <a:t>38</a:t>
            </a:fld>
            <a:endParaRPr lang="fi-FI" dirty="0">
              <a:solidFill>
                <a:schemeClr val="bg1"/>
              </a:solidFill>
            </a:endParaRPr>
          </a:p>
        </p:txBody>
      </p:sp>
      <p:sp>
        <p:nvSpPr>
          <p:cNvPr id="7" name="Kuvaselite-ellipsi 6"/>
          <p:cNvSpPr/>
          <p:nvPr/>
        </p:nvSpPr>
        <p:spPr>
          <a:xfrm>
            <a:off x="7646626" y="4203290"/>
            <a:ext cx="1823625" cy="941420"/>
          </a:xfrm>
          <a:prstGeom prst="wedgeEllipseCallout">
            <a:avLst>
              <a:gd name="adj1" fmla="val -105037"/>
              <a:gd name="adj2" fmla="val -8222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”Duuni oli </a:t>
            </a:r>
            <a:r>
              <a:rPr lang="fi-FI" sz="1100" i="1" dirty="0" smtClean="0">
                <a:solidFill>
                  <a:schemeClr val="bg1"/>
                </a:solidFill>
              </a:rPr>
              <a:t>valmiina oppisopimuspaikassa, </a:t>
            </a:r>
            <a:r>
              <a:rPr lang="fi-FI" sz="1100" i="1" dirty="0">
                <a:solidFill>
                  <a:schemeClr val="bg1"/>
                </a:solidFill>
              </a:rPr>
              <a:t>ei tarvinnut </a:t>
            </a:r>
            <a:r>
              <a:rPr lang="fi-FI" sz="1100" i="1" dirty="0" smtClean="0">
                <a:solidFill>
                  <a:schemeClr val="bg1"/>
                </a:solidFill>
              </a:rPr>
              <a:t>hakea.” LÄHIHOITAJA </a:t>
            </a:r>
            <a:endParaRPr lang="fi-FI" sz="1100" i="1" dirty="0">
              <a:solidFill>
                <a:schemeClr val="bg1"/>
              </a:solidFill>
            </a:endParaRPr>
          </a:p>
        </p:txBody>
      </p:sp>
      <p:sp>
        <p:nvSpPr>
          <p:cNvPr id="8" name="Kuvaselite-ellipsi 7"/>
          <p:cNvSpPr/>
          <p:nvPr/>
        </p:nvSpPr>
        <p:spPr>
          <a:xfrm>
            <a:off x="5682574" y="1185050"/>
            <a:ext cx="2708344" cy="1421963"/>
          </a:xfrm>
          <a:prstGeom prst="wedgeEllipseCallout">
            <a:avLst>
              <a:gd name="adj1" fmla="val -54116"/>
              <a:gd name="adj2" fmla="val 5530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”Harjoittelujakson kautta löytyi sijaisuus ja lisäksi olen tehnyt keikkaa päiväkoteihin ja vanhusten palveluun. Nyt haussa työ yksityiseen päiväkotiin. Töitä on riittänyt</a:t>
            </a:r>
            <a:r>
              <a:rPr lang="fi-FI" sz="1100" i="1" dirty="0" smtClean="0">
                <a:solidFill>
                  <a:schemeClr val="bg1"/>
                </a:solidFill>
              </a:rPr>
              <a:t>.” </a:t>
            </a:r>
            <a:br>
              <a:rPr lang="fi-FI" sz="1100" i="1" dirty="0" smtClean="0">
                <a:solidFill>
                  <a:schemeClr val="bg1"/>
                </a:solidFill>
              </a:rPr>
            </a:br>
            <a:r>
              <a:rPr lang="fi-FI" sz="1100" i="1" dirty="0" smtClean="0">
                <a:solidFill>
                  <a:schemeClr val="bg1"/>
                </a:solidFill>
              </a:rPr>
              <a:t>LÄHIHOITAJA</a:t>
            </a:r>
            <a:endParaRPr lang="fi-FI" sz="1100" i="1" dirty="0">
              <a:solidFill>
                <a:schemeClr val="bg1"/>
              </a:solidFill>
            </a:endParaRPr>
          </a:p>
        </p:txBody>
      </p:sp>
      <p:sp>
        <p:nvSpPr>
          <p:cNvPr id="10" name="Kuvaselite-ellipsi 9"/>
          <p:cNvSpPr/>
          <p:nvPr/>
        </p:nvSpPr>
        <p:spPr>
          <a:xfrm>
            <a:off x="7160216" y="2607014"/>
            <a:ext cx="2255003" cy="1329556"/>
          </a:xfrm>
          <a:prstGeom prst="wedgeEllipseCallout">
            <a:avLst>
              <a:gd name="adj1" fmla="val -83503"/>
              <a:gd name="adj2" fmla="val -1159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”Työ löytyi lopulta ensimmäisestä harjoittelupaikasta, mutta aluksi oli muutama määräaikainen </a:t>
            </a:r>
            <a:r>
              <a:rPr lang="fi-FI" sz="1100" i="1" dirty="0" smtClean="0">
                <a:solidFill>
                  <a:schemeClr val="bg1"/>
                </a:solidFill>
              </a:rPr>
              <a:t>työsuhde.”</a:t>
            </a:r>
          </a:p>
          <a:p>
            <a:pPr algn="ctr"/>
            <a:r>
              <a:rPr lang="fi-FI" sz="1100" i="1" dirty="0" smtClean="0">
                <a:solidFill>
                  <a:schemeClr val="bg1"/>
                </a:solidFill>
              </a:rPr>
              <a:t>KONEASENTAJA </a:t>
            </a:r>
            <a:endParaRPr lang="fi-FI" sz="1100" i="1" dirty="0">
              <a:solidFill>
                <a:schemeClr val="bg1"/>
              </a:solidFill>
            </a:endParaRPr>
          </a:p>
        </p:txBody>
      </p:sp>
      <p:sp>
        <p:nvSpPr>
          <p:cNvPr id="11" name="Kuvaselite-ellipsi 10"/>
          <p:cNvSpPr/>
          <p:nvPr/>
        </p:nvSpPr>
        <p:spPr>
          <a:xfrm>
            <a:off x="272480" y="2748370"/>
            <a:ext cx="2652295" cy="954564"/>
          </a:xfrm>
          <a:prstGeom prst="wedgeEllipseCallout">
            <a:avLst>
              <a:gd name="adj1" fmla="val 48049"/>
              <a:gd name="adj2" fmla="val 8174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”Töihin suorastaan revittiin ja jäinkin töihin viimeiseen </a:t>
            </a:r>
            <a:r>
              <a:rPr lang="fi-FI" sz="1100" i="1" dirty="0" smtClean="0">
                <a:solidFill>
                  <a:schemeClr val="bg1"/>
                </a:solidFill>
              </a:rPr>
              <a:t>harjoittelupaikkaan.”</a:t>
            </a:r>
          </a:p>
          <a:p>
            <a:pPr algn="ctr"/>
            <a:r>
              <a:rPr lang="fi-FI" sz="1100" i="1" dirty="0" smtClean="0">
                <a:solidFill>
                  <a:schemeClr val="bg1"/>
                </a:solidFill>
              </a:rPr>
              <a:t>LÄHIHOITAJA</a:t>
            </a:r>
            <a:endParaRPr lang="fi-FI" sz="1100" i="1" dirty="0">
              <a:solidFill>
                <a:schemeClr val="bg1"/>
              </a:solidFill>
            </a:endParaRPr>
          </a:p>
        </p:txBody>
      </p:sp>
      <p:sp>
        <p:nvSpPr>
          <p:cNvPr id="12" name="Kuvaselite-ellipsi 11"/>
          <p:cNvSpPr/>
          <p:nvPr/>
        </p:nvSpPr>
        <p:spPr>
          <a:xfrm>
            <a:off x="2991740" y="1041153"/>
            <a:ext cx="2028225" cy="1482269"/>
          </a:xfrm>
          <a:prstGeom prst="wedgeEllipseCallout">
            <a:avLst>
              <a:gd name="adj1" fmla="val 34033"/>
              <a:gd name="adj2" fmla="val 631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”Pääsin heti </a:t>
            </a:r>
            <a:r>
              <a:rPr lang="fi-FI" sz="1100" i="1" dirty="0" smtClean="0">
                <a:solidFill>
                  <a:schemeClr val="bg1"/>
                </a:solidFill>
              </a:rPr>
              <a:t>määräaikaiseksi työharjoittelupaikkaan </a:t>
            </a:r>
            <a:r>
              <a:rPr lang="fi-FI" sz="1100" i="1" dirty="0">
                <a:solidFill>
                  <a:schemeClr val="bg1"/>
                </a:solidFill>
              </a:rPr>
              <a:t>syyskuun alussa ja joulukuussa minut </a:t>
            </a:r>
            <a:r>
              <a:rPr lang="fi-FI" sz="1100" i="1" dirty="0" smtClean="0">
                <a:solidFill>
                  <a:schemeClr val="bg1"/>
                </a:solidFill>
              </a:rPr>
              <a:t>vakinaistettiin.” </a:t>
            </a:r>
          </a:p>
          <a:p>
            <a:pPr algn="ctr"/>
            <a:r>
              <a:rPr lang="fi-FI" sz="1100" i="1" dirty="0" smtClean="0">
                <a:solidFill>
                  <a:schemeClr val="bg1"/>
                </a:solidFill>
              </a:rPr>
              <a:t>AJO-OPETTAJA</a:t>
            </a:r>
            <a:endParaRPr lang="fi-FI" sz="1100" i="1" dirty="0">
              <a:solidFill>
                <a:schemeClr val="bg1"/>
              </a:solidFill>
            </a:endParaRPr>
          </a:p>
        </p:txBody>
      </p:sp>
      <p:sp>
        <p:nvSpPr>
          <p:cNvPr id="13" name="Kuvaselite-ellipsi 12"/>
          <p:cNvSpPr/>
          <p:nvPr/>
        </p:nvSpPr>
        <p:spPr>
          <a:xfrm>
            <a:off x="834406" y="4377448"/>
            <a:ext cx="2090369" cy="768085"/>
          </a:xfrm>
          <a:prstGeom prst="wedgeEllipseCallout">
            <a:avLst>
              <a:gd name="adj1" fmla="val 54774"/>
              <a:gd name="adj2" fmla="val -443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”Työharjoittelulla hyvin työllistävä </a:t>
            </a:r>
            <a:r>
              <a:rPr lang="fi-FI" sz="1200" i="1" dirty="0" smtClean="0">
                <a:solidFill>
                  <a:schemeClr val="bg1"/>
                </a:solidFill>
              </a:rPr>
              <a:t>rooli.” </a:t>
            </a:r>
          </a:p>
          <a:p>
            <a:pPr algn="ctr"/>
            <a:r>
              <a:rPr lang="fi-FI" sz="1200" i="1" dirty="0" smtClean="0">
                <a:solidFill>
                  <a:schemeClr val="bg1"/>
                </a:solidFill>
              </a:rPr>
              <a:t>LÄHIHOITAJA</a:t>
            </a:r>
            <a:endParaRPr lang="fi-FI" sz="1200" i="1" dirty="0">
              <a:solidFill>
                <a:schemeClr val="bg1"/>
              </a:solidFill>
            </a:endParaRPr>
          </a:p>
        </p:txBody>
      </p:sp>
      <p:sp>
        <p:nvSpPr>
          <p:cNvPr id="16" name="Kuvaselite-ellipsi 15"/>
          <p:cNvSpPr/>
          <p:nvPr/>
        </p:nvSpPr>
        <p:spPr>
          <a:xfrm>
            <a:off x="2575328" y="5189281"/>
            <a:ext cx="2520089" cy="1289340"/>
          </a:xfrm>
          <a:prstGeom prst="wedgeEllipseCallout">
            <a:avLst>
              <a:gd name="adj1" fmla="val 39664"/>
              <a:gd name="adj2" fmla="val -697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”Uravalmentaja löysi harjoittelupaikan koko koulutuksen ajaksi ja sitten jäin sinne </a:t>
            </a:r>
            <a:r>
              <a:rPr lang="fi-FI" sz="1200" i="1" dirty="0" smtClean="0">
                <a:solidFill>
                  <a:schemeClr val="bg1"/>
                </a:solidFill>
              </a:rPr>
              <a:t>vakiduuniin.” </a:t>
            </a:r>
          </a:p>
          <a:p>
            <a:pPr algn="ctr"/>
            <a:r>
              <a:rPr lang="fi-FI" sz="1200" i="1" dirty="0" smtClean="0">
                <a:solidFill>
                  <a:schemeClr val="bg1"/>
                </a:solidFill>
              </a:rPr>
              <a:t>MYYJÄ</a:t>
            </a:r>
            <a:endParaRPr lang="fi-FI" sz="1200" i="1" dirty="0">
              <a:solidFill>
                <a:schemeClr val="bg1"/>
              </a:solidFill>
            </a:endParaRPr>
          </a:p>
        </p:txBody>
      </p:sp>
      <p:sp>
        <p:nvSpPr>
          <p:cNvPr id="28" name="Kuvaselite-ellipsi 27"/>
          <p:cNvSpPr/>
          <p:nvPr/>
        </p:nvSpPr>
        <p:spPr>
          <a:xfrm>
            <a:off x="5502483" y="5091319"/>
            <a:ext cx="2654268" cy="1279971"/>
          </a:xfrm>
          <a:prstGeom prst="wedgeEllipseCallout">
            <a:avLst>
              <a:gd name="adj1" fmla="val -32531"/>
              <a:gd name="adj2" fmla="val -8811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”Uskon että vakituinen työ päiväkodista löytyy, ensin haluankin tehdä sijaisuuksia, niin näen eri </a:t>
            </a:r>
            <a:r>
              <a:rPr lang="fi-FI" sz="1100" i="1" dirty="0" smtClean="0">
                <a:solidFill>
                  <a:schemeClr val="bg1"/>
                </a:solidFill>
              </a:rPr>
              <a:t>paikkoja, tuli luotua suhteita harjoittelupaikoissa.” LÄHIHOITAJA</a:t>
            </a:r>
            <a:endParaRPr lang="fi-FI" sz="1100" i="1" dirty="0">
              <a:solidFill>
                <a:schemeClr val="bg1"/>
              </a:solidFill>
            </a:endParaRPr>
          </a:p>
        </p:txBody>
      </p:sp>
      <p:sp>
        <p:nvSpPr>
          <p:cNvPr id="27" name="Pyöristetty suorakulmio 26"/>
          <p:cNvSpPr/>
          <p:nvPr/>
        </p:nvSpPr>
        <p:spPr>
          <a:xfrm>
            <a:off x="3532549" y="3082016"/>
            <a:ext cx="2413496" cy="10209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Työharjoittelupaikka tai oppisopimuspaikka auttoivat</a:t>
            </a:r>
            <a:endParaRPr lang="fi-FI" dirty="0"/>
          </a:p>
        </p:txBody>
      </p:sp>
    </p:spTree>
    <p:extLst>
      <p:ext uri="{BB962C8B-B14F-4D97-AF65-F5344CB8AC3E}">
        <p14:creationId xmlns:p14="http://schemas.microsoft.com/office/powerpoint/2010/main" val="35487008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Työnhaku</a:t>
            </a:r>
            <a:endParaRPr lang="fi-FI" dirty="0"/>
          </a:p>
        </p:txBody>
      </p:sp>
      <p:sp>
        <p:nvSpPr>
          <p:cNvPr id="4" name="Dian numeron paikkamerkki 3"/>
          <p:cNvSpPr>
            <a:spLocks noGrp="1"/>
          </p:cNvSpPr>
          <p:nvPr>
            <p:ph type="sldNum" sz="quarter" idx="12"/>
          </p:nvPr>
        </p:nvSpPr>
        <p:spPr>
          <a:xfrm>
            <a:off x="8463390" y="6192000"/>
            <a:ext cx="479148" cy="432000"/>
          </a:xfrm>
        </p:spPr>
        <p:txBody>
          <a:bodyPr/>
          <a:lstStyle/>
          <a:p>
            <a:pPr algn="l"/>
            <a:fld id="{B142173B-15BF-4EB6-9337-26FE14823897}" type="slidenum">
              <a:rPr lang="fi-FI" smtClean="0">
                <a:solidFill>
                  <a:schemeClr val="bg1"/>
                </a:solidFill>
              </a:rPr>
              <a:pPr algn="l"/>
              <a:t>39</a:t>
            </a:fld>
            <a:endParaRPr lang="fi-FI" dirty="0">
              <a:solidFill>
                <a:schemeClr val="bg1"/>
              </a:solidFill>
            </a:endParaRPr>
          </a:p>
        </p:txBody>
      </p:sp>
      <p:sp>
        <p:nvSpPr>
          <p:cNvPr id="21" name="Kuvaselite-ellipsi 20"/>
          <p:cNvSpPr/>
          <p:nvPr/>
        </p:nvSpPr>
        <p:spPr>
          <a:xfrm>
            <a:off x="175071" y="2411927"/>
            <a:ext cx="2738610" cy="1372821"/>
          </a:xfrm>
          <a:prstGeom prst="wedgeEllipseCallout">
            <a:avLst>
              <a:gd name="adj1" fmla="val 58400"/>
              <a:gd name="adj2" fmla="val 4100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”Valmistumispäivänä harjoittelupaikasta tuttu vinkkasi avoimesta paikasta, laitoin hakemuksen heti ja samana päivänä sieltä soitettiin.” </a:t>
            </a:r>
            <a:r>
              <a:rPr lang="fi-FI" sz="1100" i="1" dirty="0" smtClean="0">
                <a:solidFill>
                  <a:schemeClr val="bg1"/>
                </a:solidFill>
              </a:rPr>
              <a:t/>
            </a:r>
            <a:br>
              <a:rPr lang="fi-FI" sz="1100" i="1" dirty="0" smtClean="0">
                <a:solidFill>
                  <a:schemeClr val="bg1"/>
                </a:solidFill>
              </a:rPr>
            </a:br>
            <a:r>
              <a:rPr lang="fi-FI" sz="1100" i="1" dirty="0" smtClean="0">
                <a:solidFill>
                  <a:schemeClr val="bg1"/>
                </a:solidFill>
              </a:rPr>
              <a:t>KERHO-OHJAAJA</a:t>
            </a:r>
            <a:endParaRPr lang="fi-FI" sz="1100" i="1" dirty="0">
              <a:solidFill>
                <a:schemeClr val="bg1"/>
              </a:solidFill>
            </a:endParaRPr>
          </a:p>
        </p:txBody>
      </p:sp>
      <p:sp>
        <p:nvSpPr>
          <p:cNvPr id="26" name="Kuvaselite-ellipsi 25"/>
          <p:cNvSpPr/>
          <p:nvPr/>
        </p:nvSpPr>
        <p:spPr>
          <a:xfrm>
            <a:off x="3301139" y="1471555"/>
            <a:ext cx="2756609" cy="940372"/>
          </a:xfrm>
          <a:prstGeom prst="wedgeEllipseCallout">
            <a:avLst>
              <a:gd name="adj1" fmla="val -55486"/>
              <a:gd name="adj2" fmla="val -479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”Työn saanti kävi helposti, kävin kysymässä tutulta työtä ja olen edelleen samassa </a:t>
            </a:r>
            <a:r>
              <a:rPr lang="fi-FI" sz="1100" i="1" dirty="0" smtClean="0">
                <a:solidFill>
                  <a:schemeClr val="bg1"/>
                </a:solidFill>
              </a:rPr>
              <a:t>paikassa.” PIENKONEKORJAAJA</a:t>
            </a:r>
            <a:endParaRPr lang="fi-FI" sz="1100" i="1" dirty="0">
              <a:solidFill>
                <a:schemeClr val="bg1"/>
              </a:solidFill>
            </a:endParaRPr>
          </a:p>
        </p:txBody>
      </p:sp>
      <p:sp>
        <p:nvSpPr>
          <p:cNvPr id="29" name="Kuvaselite-ellipsi 28"/>
          <p:cNvSpPr/>
          <p:nvPr/>
        </p:nvSpPr>
        <p:spPr>
          <a:xfrm>
            <a:off x="2690749" y="5040986"/>
            <a:ext cx="2470217" cy="1184716"/>
          </a:xfrm>
          <a:prstGeom prst="wedgeEllipseCallout">
            <a:avLst>
              <a:gd name="adj1" fmla="val 39998"/>
              <a:gd name="adj2" fmla="val -8037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”Yrittäjänä ja asiakkaat soittaa itse, saa jo valita kenelle tekee </a:t>
            </a:r>
            <a:r>
              <a:rPr lang="fi-FI" sz="1100" i="1" dirty="0" smtClean="0">
                <a:solidFill>
                  <a:schemeClr val="bg1"/>
                </a:solidFill>
              </a:rPr>
              <a:t>hommia” KENGITYSSEPPÄ</a:t>
            </a:r>
            <a:endParaRPr lang="fi-FI" sz="1100" i="1" dirty="0">
              <a:solidFill>
                <a:schemeClr val="bg1"/>
              </a:solidFill>
            </a:endParaRPr>
          </a:p>
        </p:txBody>
      </p:sp>
      <p:sp>
        <p:nvSpPr>
          <p:cNvPr id="30" name="Kuvaselite-ellipsi 29"/>
          <p:cNvSpPr/>
          <p:nvPr/>
        </p:nvSpPr>
        <p:spPr>
          <a:xfrm>
            <a:off x="5811864" y="4416916"/>
            <a:ext cx="2454249" cy="1248139"/>
          </a:xfrm>
          <a:prstGeom prst="wedgeEllipseCallout">
            <a:avLst>
              <a:gd name="adj1" fmla="val -36197"/>
              <a:gd name="adj2" fmla="val -596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GB" sz="1100" i="1" dirty="0">
                <a:solidFill>
                  <a:schemeClr val="bg1"/>
                </a:solidFill>
              </a:rPr>
              <a:t>”</a:t>
            </a:r>
            <a:r>
              <a:rPr lang="en-GB" sz="1100" i="1" dirty="0" err="1">
                <a:solidFill>
                  <a:schemeClr val="bg1"/>
                </a:solidFill>
              </a:rPr>
              <a:t>Sain</a:t>
            </a:r>
            <a:r>
              <a:rPr lang="en-GB" sz="1100" i="1" dirty="0">
                <a:solidFill>
                  <a:schemeClr val="bg1"/>
                </a:solidFill>
              </a:rPr>
              <a:t> </a:t>
            </a:r>
            <a:r>
              <a:rPr lang="en-GB" sz="1100" i="1" dirty="0" err="1" smtClean="0">
                <a:solidFill>
                  <a:schemeClr val="bg1"/>
                </a:solidFill>
              </a:rPr>
              <a:t>suhteilla</a:t>
            </a:r>
            <a:r>
              <a:rPr lang="en-GB" sz="1100" i="1" dirty="0" smtClean="0">
                <a:solidFill>
                  <a:schemeClr val="bg1"/>
                </a:solidFill>
              </a:rPr>
              <a:t> </a:t>
            </a:r>
            <a:r>
              <a:rPr lang="en-GB" sz="1100" i="1" dirty="0" err="1" smtClean="0">
                <a:solidFill>
                  <a:schemeClr val="bg1"/>
                </a:solidFill>
              </a:rPr>
              <a:t>työpaikan</a:t>
            </a:r>
            <a:r>
              <a:rPr lang="en-GB" sz="1100" i="1" dirty="0">
                <a:solidFill>
                  <a:schemeClr val="bg1"/>
                </a:solidFill>
              </a:rPr>
              <a:t>, </a:t>
            </a:r>
            <a:r>
              <a:rPr lang="en-GB" sz="1100" i="1" dirty="0" err="1">
                <a:solidFill>
                  <a:schemeClr val="bg1"/>
                </a:solidFill>
              </a:rPr>
              <a:t>joka</a:t>
            </a:r>
            <a:r>
              <a:rPr lang="en-GB" sz="1100" i="1" dirty="0">
                <a:solidFill>
                  <a:schemeClr val="bg1"/>
                </a:solidFill>
              </a:rPr>
              <a:t> </a:t>
            </a:r>
            <a:r>
              <a:rPr lang="en-GB" sz="1100" i="1" dirty="0" err="1">
                <a:solidFill>
                  <a:schemeClr val="bg1"/>
                </a:solidFill>
              </a:rPr>
              <a:t>sijaitsee</a:t>
            </a:r>
            <a:r>
              <a:rPr lang="en-GB" sz="1100" i="1" dirty="0">
                <a:solidFill>
                  <a:schemeClr val="bg1"/>
                </a:solidFill>
              </a:rPr>
              <a:t> </a:t>
            </a:r>
            <a:r>
              <a:rPr lang="en-GB" sz="1100" i="1" dirty="0" err="1">
                <a:solidFill>
                  <a:schemeClr val="bg1"/>
                </a:solidFill>
              </a:rPr>
              <a:t>edullisesti</a:t>
            </a:r>
            <a:r>
              <a:rPr lang="en-GB" sz="1100" i="1" dirty="0">
                <a:solidFill>
                  <a:schemeClr val="bg1"/>
                </a:solidFill>
              </a:rPr>
              <a:t> </a:t>
            </a:r>
            <a:r>
              <a:rPr lang="en-GB" sz="1100" i="1" dirty="0" err="1">
                <a:solidFill>
                  <a:schemeClr val="bg1"/>
                </a:solidFill>
              </a:rPr>
              <a:t>lähellä</a:t>
            </a:r>
            <a:r>
              <a:rPr lang="en-GB" sz="1100" i="1" dirty="0">
                <a:solidFill>
                  <a:schemeClr val="bg1"/>
                </a:solidFill>
              </a:rPr>
              <a:t> </a:t>
            </a:r>
            <a:r>
              <a:rPr lang="en-GB" sz="1100" i="1" dirty="0" err="1">
                <a:solidFill>
                  <a:schemeClr val="bg1"/>
                </a:solidFill>
              </a:rPr>
              <a:t>kotia</a:t>
            </a:r>
            <a:r>
              <a:rPr lang="en-GB" sz="1100" i="1" dirty="0">
                <a:solidFill>
                  <a:schemeClr val="bg1"/>
                </a:solidFill>
              </a:rPr>
              <a:t> ja </a:t>
            </a:r>
            <a:r>
              <a:rPr lang="en-GB" sz="1100" i="1" dirty="0" err="1">
                <a:solidFill>
                  <a:schemeClr val="bg1"/>
                </a:solidFill>
              </a:rPr>
              <a:t>siellä</a:t>
            </a:r>
            <a:r>
              <a:rPr lang="en-GB" sz="1100" i="1" dirty="0">
                <a:solidFill>
                  <a:schemeClr val="bg1"/>
                </a:solidFill>
              </a:rPr>
              <a:t> </a:t>
            </a:r>
            <a:r>
              <a:rPr lang="en-GB" sz="1100" i="1" dirty="0" err="1" smtClean="0">
                <a:solidFill>
                  <a:schemeClr val="bg1"/>
                </a:solidFill>
              </a:rPr>
              <a:t>oli</a:t>
            </a:r>
            <a:r>
              <a:rPr lang="en-GB" sz="1100" i="1" dirty="0" smtClean="0">
                <a:solidFill>
                  <a:schemeClr val="bg1"/>
                </a:solidFill>
              </a:rPr>
              <a:t> </a:t>
            </a:r>
            <a:r>
              <a:rPr lang="en-GB" sz="1100" i="1" dirty="0" err="1" smtClean="0">
                <a:solidFill>
                  <a:schemeClr val="bg1"/>
                </a:solidFill>
              </a:rPr>
              <a:t>perheelliselle</a:t>
            </a:r>
            <a:r>
              <a:rPr lang="en-GB" sz="1100" i="1" dirty="0" smtClean="0">
                <a:solidFill>
                  <a:schemeClr val="bg1"/>
                </a:solidFill>
              </a:rPr>
              <a:t> </a:t>
            </a:r>
            <a:r>
              <a:rPr lang="en-GB" sz="1100" i="1" dirty="0" err="1">
                <a:solidFill>
                  <a:schemeClr val="bg1"/>
                </a:solidFill>
              </a:rPr>
              <a:t>sopivat</a:t>
            </a:r>
            <a:r>
              <a:rPr lang="en-GB" sz="1100" i="1" dirty="0">
                <a:solidFill>
                  <a:schemeClr val="bg1"/>
                </a:solidFill>
              </a:rPr>
              <a:t>, </a:t>
            </a:r>
            <a:r>
              <a:rPr lang="en-GB" sz="1100" i="1" dirty="0" err="1">
                <a:solidFill>
                  <a:schemeClr val="bg1"/>
                </a:solidFill>
              </a:rPr>
              <a:t>joustavat</a:t>
            </a:r>
            <a:r>
              <a:rPr lang="en-GB" sz="1100" i="1" dirty="0">
                <a:solidFill>
                  <a:schemeClr val="bg1"/>
                </a:solidFill>
              </a:rPr>
              <a:t> </a:t>
            </a:r>
            <a:r>
              <a:rPr lang="en-GB" sz="1100" i="1" dirty="0" err="1">
                <a:solidFill>
                  <a:schemeClr val="bg1"/>
                </a:solidFill>
              </a:rPr>
              <a:t>työehdot</a:t>
            </a:r>
            <a:r>
              <a:rPr lang="en-GB" sz="1100" i="1" dirty="0" smtClean="0">
                <a:solidFill>
                  <a:schemeClr val="bg1"/>
                </a:solidFill>
              </a:rPr>
              <a:t>.” ISÄNNÖITSIJA</a:t>
            </a:r>
            <a:endParaRPr lang="en-GB" sz="1100" i="1" dirty="0">
              <a:solidFill>
                <a:schemeClr val="bg1"/>
              </a:solidFill>
            </a:endParaRPr>
          </a:p>
        </p:txBody>
      </p:sp>
      <p:sp>
        <p:nvSpPr>
          <p:cNvPr id="27" name="Kuvaselite-ellipsi 26"/>
          <p:cNvSpPr/>
          <p:nvPr/>
        </p:nvSpPr>
        <p:spPr>
          <a:xfrm>
            <a:off x="6751046" y="2571707"/>
            <a:ext cx="2298396" cy="1364862"/>
          </a:xfrm>
          <a:prstGeom prst="wedgeEllipseCallout">
            <a:avLst>
              <a:gd name="adj1" fmla="val -55486"/>
              <a:gd name="adj2" fmla="val -4793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smtClean="0">
                <a:solidFill>
                  <a:schemeClr val="bg1"/>
                </a:solidFill>
              </a:rPr>
              <a:t>”Tapasin </a:t>
            </a:r>
            <a:r>
              <a:rPr lang="fi-FI" sz="1100" i="1" dirty="0" err="1" smtClean="0">
                <a:solidFill>
                  <a:schemeClr val="bg1"/>
                </a:solidFill>
              </a:rPr>
              <a:t>työkkärissä</a:t>
            </a:r>
            <a:r>
              <a:rPr lang="fi-FI" sz="1100" i="1" dirty="0" smtClean="0">
                <a:solidFill>
                  <a:schemeClr val="bg1"/>
                </a:solidFill>
              </a:rPr>
              <a:t> käydessäni vanhan koulukaverin, joka vinkkasi korjaamotyöntekijän paikasta.”</a:t>
            </a:r>
            <a:endParaRPr lang="fi-FI" sz="1100" i="1" dirty="0">
              <a:solidFill>
                <a:schemeClr val="bg1"/>
              </a:solidFill>
            </a:endParaRPr>
          </a:p>
          <a:p>
            <a:pPr algn="ctr"/>
            <a:r>
              <a:rPr lang="fi-FI" sz="1100" i="1" dirty="0" smtClean="0">
                <a:solidFill>
                  <a:schemeClr val="bg1"/>
                </a:solidFill>
              </a:rPr>
              <a:t>KONEKORJAAJA</a:t>
            </a:r>
            <a:endParaRPr lang="fi-FI" sz="1100" i="1" dirty="0">
              <a:solidFill>
                <a:schemeClr val="bg1"/>
              </a:solidFill>
            </a:endParaRPr>
          </a:p>
        </p:txBody>
      </p:sp>
      <p:sp>
        <p:nvSpPr>
          <p:cNvPr id="33" name="Pyöristetty suorakulmio 32"/>
          <p:cNvSpPr/>
          <p:nvPr/>
        </p:nvSpPr>
        <p:spPr>
          <a:xfrm>
            <a:off x="3532549" y="3082016"/>
            <a:ext cx="2413496" cy="10209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Verkosto auttoi </a:t>
            </a:r>
            <a:endParaRPr lang="fi-FI" dirty="0"/>
          </a:p>
        </p:txBody>
      </p:sp>
    </p:spTree>
    <p:extLst>
      <p:ext uri="{BB962C8B-B14F-4D97-AF65-F5344CB8AC3E}">
        <p14:creationId xmlns:p14="http://schemas.microsoft.com/office/powerpoint/2010/main" val="2824987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p:cNvSpPr>
            <a:spLocks noGrp="1"/>
          </p:cNvSpPr>
          <p:nvPr>
            <p:ph type="title"/>
          </p:nvPr>
        </p:nvSpPr>
        <p:spPr/>
        <p:txBody>
          <a:bodyPr/>
          <a:lstStyle/>
          <a:p>
            <a:r>
              <a:rPr lang="fi-FI" dirty="0" smtClean="0"/>
              <a:t>Tutkimuksen tavoitteet ja teemat</a:t>
            </a:r>
            <a:endParaRPr lang="fi-FI" dirty="0"/>
          </a:p>
        </p:txBody>
      </p:sp>
      <p:sp>
        <p:nvSpPr>
          <p:cNvPr id="10" name="Sisällön paikkamerkki 9"/>
          <p:cNvSpPr>
            <a:spLocks noGrp="1"/>
          </p:cNvSpPr>
          <p:nvPr>
            <p:ph sz="quarter" idx="14"/>
          </p:nvPr>
        </p:nvSpPr>
        <p:spPr>
          <a:xfrm>
            <a:off x="495945" y="1557051"/>
            <a:ext cx="8948717" cy="4507200"/>
          </a:xfrm>
        </p:spPr>
        <p:txBody>
          <a:bodyPr/>
          <a:lstStyle/>
          <a:p>
            <a:pPr marL="0" indent="0">
              <a:buNone/>
            </a:pPr>
            <a:r>
              <a:rPr lang="fi-FI" sz="1400" dirty="0" smtClean="0"/>
              <a:t>Tavoitteena oli selvittää, millaisena suomalaiset kokivat aikuisiällä tapahtuneen uudelleen kouluttautumisen, millaisen matkan he olivat kulkeneet entisestä ammatista uuteen ammattiin.</a:t>
            </a:r>
          </a:p>
          <a:p>
            <a:pPr lvl="1">
              <a:buFont typeface="Wingdings" panose="05000000000000000000" pitchFamily="2" charset="2"/>
              <a:buChar char="Ø"/>
            </a:pPr>
            <a:r>
              <a:rPr lang="en-GB" dirty="0" err="1"/>
              <a:t>Mistä</a:t>
            </a:r>
            <a:r>
              <a:rPr lang="en-GB" dirty="0"/>
              <a:t> </a:t>
            </a:r>
            <a:r>
              <a:rPr lang="en-GB" dirty="0" err="1"/>
              <a:t>syystä</a:t>
            </a:r>
            <a:r>
              <a:rPr lang="en-GB" dirty="0"/>
              <a:t> </a:t>
            </a:r>
            <a:r>
              <a:rPr lang="en-GB" dirty="0" err="1"/>
              <a:t>ihmiset</a:t>
            </a:r>
            <a:r>
              <a:rPr lang="en-GB" dirty="0"/>
              <a:t> </a:t>
            </a:r>
            <a:r>
              <a:rPr lang="en-GB" dirty="0" err="1"/>
              <a:t>kouluttautuvat</a:t>
            </a:r>
            <a:r>
              <a:rPr lang="en-GB" dirty="0"/>
              <a:t> </a:t>
            </a:r>
            <a:r>
              <a:rPr lang="en-GB" dirty="0" err="1"/>
              <a:t>uuteen</a:t>
            </a:r>
            <a:r>
              <a:rPr lang="en-GB" dirty="0"/>
              <a:t> </a:t>
            </a:r>
            <a:r>
              <a:rPr lang="en-GB" dirty="0" err="1"/>
              <a:t>ammattiin</a:t>
            </a:r>
            <a:r>
              <a:rPr lang="en-GB" dirty="0"/>
              <a:t>, </a:t>
            </a:r>
            <a:r>
              <a:rPr lang="en-GB" dirty="0" err="1"/>
              <a:t>mitkä</a:t>
            </a:r>
            <a:r>
              <a:rPr lang="en-GB" dirty="0"/>
              <a:t> </a:t>
            </a:r>
            <a:r>
              <a:rPr lang="en-GB" dirty="0" err="1"/>
              <a:t>ovat</a:t>
            </a:r>
            <a:r>
              <a:rPr lang="en-GB" dirty="0"/>
              <a:t> </a:t>
            </a:r>
            <a:r>
              <a:rPr lang="en-GB" dirty="0" err="1" smtClean="0"/>
              <a:t>motivaattoreita</a:t>
            </a:r>
            <a:endParaRPr lang="en-GB" dirty="0" smtClean="0"/>
          </a:p>
          <a:p>
            <a:pPr lvl="1">
              <a:buFont typeface="Wingdings" panose="05000000000000000000" pitchFamily="2" charset="2"/>
              <a:buChar char="Ø"/>
            </a:pPr>
            <a:r>
              <a:rPr lang="en-GB" dirty="0" err="1" smtClean="0"/>
              <a:t>Tiedonhakukanavat</a:t>
            </a:r>
            <a:r>
              <a:rPr lang="en-GB" dirty="0" smtClean="0"/>
              <a:t>, </a:t>
            </a:r>
            <a:r>
              <a:rPr lang="en-GB" dirty="0" err="1" smtClean="0"/>
              <a:t>ammatinvalinnan</a:t>
            </a:r>
            <a:r>
              <a:rPr lang="en-GB" dirty="0" smtClean="0"/>
              <a:t> </a:t>
            </a:r>
            <a:r>
              <a:rPr lang="en-GB" dirty="0" err="1" smtClean="0"/>
              <a:t>valmennus</a:t>
            </a:r>
            <a:endParaRPr lang="en-GB" dirty="0"/>
          </a:p>
          <a:p>
            <a:pPr lvl="1">
              <a:buFont typeface="Wingdings" panose="05000000000000000000" pitchFamily="2" charset="2"/>
              <a:buChar char="Ø"/>
            </a:pPr>
            <a:r>
              <a:rPr lang="en-GB" dirty="0" err="1"/>
              <a:t>Mitä</a:t>
            </a:r>
            <a:r>
              <a:rPr lang="en-GB" dirty="0"/>
              <a:t> </a:t>
            </a:r>
            <a:r>
              <a:rPr lang="en-GB" dirty="0" err="1"/>
              <a:t>kaikkia</a:t>
            </a:r>
            <a:r>
              <a:rPr lang="en-GB" dirty="0"/>
              <a:t> </a:t>
            </a:r>
            <a:r>
              <a:rPr lang="en-GB" dirty="0" err="1"/>
              <a:t>esteitä</a:t>
            </a:r>
            <a:r>
              <a:rPr lang="en-GB" dirty="0"/>
              <a:t> </a:t>
            </a:r>
            <a:r>
              <a:rPr lang="en-GB" dirty="0" err="1"/>
              <a:t>ja</a:t>
            </a:r>
            <a:r>
              <a:rPr lang="en-GB" dirty="0"/>
              <a:t> </a:t>
            </a:r>
            <a:r>
              <a:rPr lang="en-GB" dirty="0" err="1"/>
              <a:t>mahdollisuuksia</a:t>
            </a:r>
            <a:r>
              <a:rPr lang="en-GB" dirty="0"/>
              <a:t> </a:t>
            </a:r>
            <a:r>
              <a:rPr lang="en-GB" dirty="0" err="1"/>
              <a:t>koetaan</a:t>
            </a:r>
            <a:r>
              <a:rPr lang="en-GB" dirty="0"/>
              <a:t> </a:t>
            </a:r>
            <a:r>
              <a:rPr lang="en-GB" dirty="0" err="1"/>
              <a:t>uuteen</a:t>
            </a:r>
            <a:r>
              <a:rPr lang="en-GB" dirty="0"/>
              <a:t> </a:t>
            </a:r>
            <a:r>
              <a:rPr lang="en-GB" dirty="0" err="1"/>
              <a:t>ammattiin</a:t>
            </a:r>
            <a:r>
              <a:rPr lang="en-GB" dirty="0"/>
              <a:t> </a:t>
            </a:r>
            <a:r>
              <a:rPr lang="en-GB" dirty="0" err="1"/>
              <a:t>kouluttautumisessa</a:t>
            </a:r>
            <a:endParaRPr lang="en-GB" dirty="0"/>
          </a:p>
          <a:p>
            <a:pPr lvl="1">
              <a:buFont typeface="Wingdings" panose="05000000000000000000" pitchFamily="2" charset="2"/>
              <a:buChar char="Ø"/>
            </a:pPr>
            <a:r>
              <a:rPr lang="en-GB" dirty="0" err="1" smtClean="0"/>
              <a:t>Miltä</a:t>
            </a:r>
            <a:r>
              <a:rPr lang="en-GB" dirty="0" smtClean="0"/>
              <a:t> </a:t>
            </a:r>
            <a:r>
              <a:rPr lang="en-GB" dirty="0" err="1" smtClean="0"/>
              <a:t>tuntuu</a:t>
            </a:r>
            <a:r>
              <a:rPr lang="en-GB" dirty="0" smtClean="0"/>
              <a:t> </a:t>
            </a:r>
            <a:r>
              <a:rPr lang="en-GB" dirty="0" err="1" smtClean="0"/>
              <a:t>palata</a:t>
            </a:r>
            <a:r>
              <a:rPr lang="en-GB" dirty="0" smtClean="0"/>
              <a:t> </a:t>
            </a:r>
            <a:r>
              <a:rPr lang="en-GB" dirty="0" err="1" smtClean="0"/>
              <a:t>koulun</a:t>
            </a:r>
            <a:r>
              <a:rPr lang="en-GB" dirty="0" smtClean="0"/>
              <a:t> </a:t>
            </a:r>
            <a:r>
              <a:rPr lang="en-GB" dirty="0" err="1" smtClean="0"/>
              <a:t>penkille</a:t>
            </a:r>
            <a:r>
              <a:rPr lang="en-GB" dirty="0" smtClean="0"/>
              <a:t> </a:t>
            </a:r>
            <a:r>
              <a:rPr lang="en-GB" dirty="0" err="1" smtClean="0"/>
              <a:t>ja</a:t>
            </a:r>
            <a:r>
              <a:rPr lang="en-GB" dirty="0" smtClean="0"/>
              <a:t> </a:t>
            </a:r>
            <a:r>
              <a:rPr lang="en-GB" dirty="0" err="1" smtClean="0"/>
              <a:t>ovatko</a:t>
            </a:r>
            <a:r>
              <a:rPr lang="en-GB" dirty="0" smtClean="0"/>
              <a:t> </a:t>
            </a:r>
            <a:r>
              <a:rPr lang="en-GB" dirty="0" err="1" smtClean="0"/>
              <a:t>opiskeluvalmiudet</a:t>
            </a:r>
            <a:r>
              <a:rPr lang="en-GB" dirty="0" smtClean="0"/>
              <a:t> “</a:t>
            </a:r>
            <a:r>
              <a:rPr lang="en-GB" dirty="0" err="1" smtClean="0"/>
              <a:t>hanskassa</a:t>
            </a:r>
            <a:r>
              <a:rPr lang="en-GB" dirty="0" smtClean="0"/>
              <a:t>”</a:t>
            </a:r>
          </a:p>
          <a:p>
            <a:pPr lvl="1">
              <a:buFont typeface="Wingdings" panose="05000000000000000000" pitchFamily="2" charset="2"/>
              <a:buChar char="Ø"/>
            </a:pPr>
            <a:r>
              <a:rPr lang="en-GB" dirty="0" err="1" smtClean="0"/>
              <a:t>Kannattiko</a:t>
            </a:r>
            <a:r>
              <a:rPr lang="en-GB" dirty="0" smtClean="0"/>
              <a:t> </a:t>
            </a:r>
            <a:r>
              <a:rPr lang="en-GB" dirty="0" err="1" smtClean="0"/>
              <a:t>koulutus</a:t>
            </a:r>
            <a:r>
              <a:rPr lang="en-GB" dirty="0" smtClean="0"/>
              <a:t> </a:t>
            </a:r>
            <a:r>
              <a:rPr lang="en-GB" dirty="0" err="1" smtClean="0"/>
              <a:t>ja</a:t>
            </a:r>
            <a:r>
              <a:rPr lang="en-GB" dirty="0" smtClean="0"/>
              <a:t> </a:t>
            </a:r>
            <a:r>
              <a:rPr lang="en-GB" dirty="0" err="1" smtClean="0"/>
              <a:t>saavuttiko</a:t>
            </a:r>
            <a:r>
              <a:rPr lang="en-GB" dirty="0" smtClean="0"/>
              <a:t> se </a:t>
            </a:r>
            <a:r>
              <a:rPr lang="en-GB" dirty="0" err="1" smtClean="0"/>
              <a:t>tavoitteensa</a:t>
            </a:r>
            <a:r>
              <a:rPr lang="en-GB" dirty="0" smtClean="0"/>
              <a:t>, </a:t>
            </a:r>
            <a:r>
              <a:rPr lang="en-GB" dirty="0" err="1" smtClean="0"/>
              <a:t>miten</a:t>
            </a:r>
            <a:r>
              <a:rPr lang="en-GB" dirty="0" smtClean="0"/>
              <a:t> </a:t>
            </a:r>
            <a:r>
              <a:rPr lang="en-GB" dirty="0" err="1" smtClean="0"/>
              <a:t>työpaikka</a:t>
            </a:r>
            <a:r>
              <a:rPr lang="en-GB" dirty="0" smtClean="0"/>
              <a:t> </a:t>
            </a:r>
            <a:r>
              <a:rPr lang="en-GB" dirty="0" err="1" smtClean="0"/>
              <a:t>löytyi</a:t>
            </a:r>
            <a:endParaRPr lang="fi-FI" dirty="0"/>
          </a:p>
        </p:txBody>
      </p:sp>
      <p:graphicFrame>
        <p:nvGraphicFramePr>
          <p:cNvPr id="5" name="Kaaviokuva 4"/>
          <p:cNvGraphicFramePr/>
          <p:nvPr>
            <p:extLst>
              <p:ext uri="{D42A27DB-BD31-4B8C-83A1-F6EECF244321}">
                <p14:modId xmlns:p14="http://schemas.microsoft.com/office/powerpoint/2010/main" val="2566172150"/>
              </p:ext>
            </p:extLst>
          </p:nvPr>
        </p:nvGraphicFramePr>
        <p:xfrm>
          <a:off x="914401" y="3317139"/>
          <a:ext cx="8472790" cy="3427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52632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Työnhaku</a:t>
            </a:r>
            <a:endParaRPr lang="fi-FI" dirty="0"/>
          </a:p>
        </p:txBody>
      </p:sp>
      <p:sp>
        <p:nvSpPr>
          <p:cNvPr id="4" name="Dian numeron paikkamerkki 3"/>
          <p:cNvSpPr>
            <a:spLocks noGrp="1"/>
          </p:cNvSpPr>
          <p:nvPr>
            <p:ph type="sldNum" sz="quarter" idx="12"/>
          </p:nvPr>
        </p:nvSpPr>
        <p:spPr>
          <a:xfrm>
            <a:off x="8463390" y="6192000"/>
            <a:ext cx="479148" cy="432000"/>
          </a:xfrm>
        </p:spPr>
        <p:txBody>
          <a:bodyPr/>
          <a:lstStyle/>
          <a:p>
            <a:pPr algn="l"/>
            <a:fld id="{B142173B-15BF-4EB6-9337-26FE14823897}" type="slidenum">
              <a:rPr lang="fi-FI" smtClean="0">
                <a:solidFill>
                  <a:schemeClr val="bg1"/>
                </a:solidFill>
              </a:rPr>
              <a:pPr algn="l"/>
              <a:t>40</a:t>
            </a:fld>
            <a:endParaRPr lang="fi-FI" dirty="0">
              <a:solidFill>
                <a:schemeClr val="bg1"/>
              </a:solidFill>
            </a:endParaRPr>
          </a:p>
        </p:txBody>
      </p:sp>
      <p:sp>
        <p:nvSpPr>
          <p:cNvPr id="18" name="Kuvaselite-ellipsi 17"/>
          <p:cNvSpPr/>
          <p:nvPr/>
        </p:nvSpPr>
        <p:spPr>
          <a:xfrm>
            <a:off x="4295341" y="4947500"/>
            <a:ext cx="4187122" cy="1554039"/>
          </a:xfrm>
          <a:prstGeom prst="wedgeEllipseCallout">
            <a:avLst>
              <a:gd name="adj1" fmla="val -54217"/>
              <a:gd name="adj2" fmla="val -5647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a:t>
            </a:r>
            <a:r>
              <a:rPr lang="en-GB" sz="1100" i="1" dirty="0" err="1">
                <a:solidFill>
                  <a:schemeClr val="bg1"/>
                </a:solidFill>
              </a:rPr>
              <a:t>Kävin</a:t>
            </a:r>
            <a:r>
              <a:rPr lang="en-GB" sz="1100" i="1" dirty="0">
                <a:solidFill>
                  <a:schemeClr val="bg1"/>
                </a:solidFill>
              </a:rPr>
              <a:t> </a:t>
            </a:r>
            <a:r>
              <a:rPr lang="en-GB" sz="1100" i="1" dirty="0" err="1">
                <a:solidFill>
                  <a:schemeClr val="bg1"/>
                </a:solidFill>
              </a:rPr>
              <a:t>muutamassa</a:t>
            </a:r>
            <a:r>
              <a:rPr lang="en-GB" sz="1100" i="1" dirty="0">
                <a:solidFill>
                  <a:schemeClr val="bg1"/>
                </a:solidFill>
              </a:rPr>
              <a:t> </a:t>
            </a:r>
            <a:r>
              <a:rPr lang="en-GB" sz="1100" i="1" dirty="0" err="1">
                <a:solidFill>
                  <a:schemeClr val="bg1"/>
                </a:solidFill>
              </a:rPr>
              <a:t>työhaastattelussa</a:t>
            </a:r>
            <a:r>
              <a:rPr lang="en-GB" sz="1100" i="1" dirty="0">
                <a:solidFill>
                  <a:schemeClr val="bg1"/>
                </a:solidFill>
              </a:rPr>
              <a:t>, </a:t>
            </a:r>
            <a:r>
              <a:rPr lang="en-GB" sz="1100" i="1" dirty="0" err="1">
                <a:solidFill>
                  <a:schemeClr val="bg1"/>
                </a:solidFill>
              </a:rPr>
              <a:t>mutta</a:t>
            </a:r>
            <a:r>
              <a:rPr lang="en-GB" sz="1100" i="1" dirty="0">
                <a:solidFill>
                  <a:schemeClr val="bg1"/>
                </a:solidFill>
              </a:rPr>
              <a:t> </a:t>
            </a:r>
            <a:r>
              <a:rPr lang="en-GB" sz="1100" i="1" dirty="0" err="1">
                <a:solidFill>
                  <a:schemeClr val="bg1"/>
                </a:solidFill>
              </a:rPr>
              <a:t>alkoi</a:t>
            </a:r>
            <a:r>
              <a:rPr lang="en-GB" sz="1100" i="1" dirty="0">
                <a:solidFill>
                  <a:schemeClr val="bg1"/>
                </a:solidFill>
              </a:rPr>
              <a:t> </a:t>
            </a:r>
            <a:r>
              <a:rPr lang="en-GB" sz="1100" i="1" dirty="0" err="1">
                <a:solidFill>
                  <a:schemeClr val="bg1"/>
                </a:solidFill>
              </a:rPr>
              <a:t>tuntua</a:t>
            </a:r>
            <a:r>
              <a:rPr lang="en-GB" sz="1100" i="1" dirty="0">
                <a:solidFill>
                  <a:schemeClr val="bg1"/>
                </a:solidFill>
              </a:rPr>
              <a:t>, </a:t>
            </a:r>
            <a:r>
              <a:rPr lang="en-GB" sz="1100" i="1" dirty="0" err="1">
                <a:solidFill>
                  <a:schemeClr val="bg1"/>
                </a:solidFill>
              </a:rPr>
              <a:t>että</a:t>
            </a:r>
            <a:r>
              <a:rPr lang="en-GB" sz="1100" i="1" dirty="0">
                <a:solidFill>
                  <a:schemeClr val="bg1"/>
                </a:solidFill>
              </a:rPr>
              <a:t> </a:t>
            </a:r>
            <a:r>
              <a:rPr lang="en-GB" sz="1100" i="1" dirty="0" err="1">
                <a:solidFill>
                  <a:schemeClr val="bg1"/>
                </a:solidFill>
              </a:rPr>
              <a:t>moni</a:t>
            </a:r>
            <a:r>
              <a:rPr lang="en-GB" sz="1100" i="1" dirty="0">
                <a:solidFill>
                  <a:schemeClr val="bg1"/>
                </a:solidFill>
              </a:rPr>
              <a:t> </a:t>
            </a:r>
            <a:r>
              <a:rPr lang="en-GB" sz="1100" i="1" dirty="0" err="1">
                <a:solidFill>
                  <a:schemeClr val="bg1"/>
                </a:solidFill>
              </a:rPr>
              <a:t>vetää</a:t>
            </a:r>
            <a:r>
              <a:rPr lang="en-GB" sz="1100" i="1" dirty="0">
                <a:solidFill>
                  <a:schemeClr val="bg1"/>
                </a:solidFill>
              </a:rPr>
              <a:t> </a:t>
            </a:r>
            <a:r>
              <a:rPr lang="en-GB" sz="1100" i="1" dirty="0" err="1">
                <a:solidFill>
                  <a:schemeClr val="bg1"/>
                </a:solidFill>
              </a:rPr>
              <a:t>välistä</a:t>
            </a:r>
            <a:r>
              <a:rPr lang="en-GB" sz="1100" i="1" dirty="0">
                <a:solidFill>
                  <a:schemeClr val="bg1"/>
                </a:solidFill>
              </a:rPr>
              <a:t>. </a:t>
            </a:r>
            <a:r>
              <a:rPr lang="en-GB" sz="1100" i="1" dirty="0" err="1">
                <a:solidFill>
                  <a:schemeClr val="bg1"/>
                </a:solidFill>
              </a:rPr>
              <a:t>Siksi</a:t>
            </a:r>
            <a:r>
              <a:rPr lang="en-GB" sz="1100" i="1" dirty="0">
                <a:solidFill>
                  <a:schemeClr val="bg1"/>
                </a:solidFill>
              </a:rPr>
              <a:t> </a:t>
            </a:r>
            <a:r>
              <a:rPr lang="en-GB" sz="1100" i="1" dirty="0" err="1">
                <a:solidFill>
                  <a:schemeClr val="bg1"/>
                </a:solidFill>
              </a:rPr>
              <a:t>aloin</a:t>
            </a:r>
            <a:r>
              <a:rPr lang="en-GB" sz="1100" i="1" dirty="0">
                <a:solidFill>
                  <a:schemeClr val="bg1"/>
                </a:solidFill>
              </a:rPr>
              <a:t> </a:t>
            </a:r>
            <a:r>
              <a:rPr lang="en-GB" sz="1100" i="1" dirty="0" err="1">
                <a:solidFill>
                  <a:schemeClr val="bg1"/>
                </a:solidFill>
              </a:rPr>
              <a:t>miettimään</a:t>
            </a:r>
            <a:r>
              <a:rPr lang="en-GB" sz="1100" i="1" dirty="0">
                <a:solidFill>
                  <a:schemeClr val="bg1"/>
                </a:solidFill>
              </a:rPr>
              <a:t> </a:t>
            </a:r>
            <a:r>
              <a:rPr lang="en-GB" sz="1100" i="1" dirty="0" err="1">
                <a:solidFill>
                  <a:schemeClr val="bg1"/>
                </a:solidFill>
              </a:rPr>
              <a:t>vakavasti</a:t>
            </a:r>
            <a:r>
              <a:rPr lang="en-GB" sz="1100" i="1" dirty="0">
                <a:solidFill>
                  <a:schemeClr val="bg1"/>
                </a:solidFill>
              </a:rPr>
              <a:t> </a:t>
            </a:r>
            <a:r>
              <a:rPr lang="en-GB" sz="1100" i="1" dirty="0" err="1">
                <a:solidFill>
                  <a:schemeClr val="bg1"/>
                </a:solidFill>
              </a:rPr>
              <a:t>yrittäjyyttä</a:t>
            </a:r>
            <a:r>
              <a:rPr lang="en-GB" sz="1100" i="1" dirty="0">
                <a:solidFill>
                  <a:schemeClr val="bg1"/>
                </a:solidFill>
              </a:rPr>
              <a:t>. </a:t>
            </a:r>
            <a:r>
              <a:rPr lang="en-GB" sz="1100" i="1" dirty="0" err="1">
                <a:solidFill>
                  <a:schemeClr val="bg1"/>
                </a:solidFill>
              </a:rPr>
              <a:t>Jossain</a:t>
            </a:r>
            <a:r>
              <a:rPr lang="en-GB" sz="1100" i="1" dirty="0">
                <a:solidFill>
                  <a:schemeClr val="bg1"/>
                </a:solidFill>
              </a:rPr>
              <a:t> </a:t>
            </a:r>
            <a:r>
              <a:rPr lang="en-GB" sz="1100" i="1" dirty="0" err="1">
                <a:solidFill>
                  <a:schemeClr val="bg1"/>
                </a:solidFill>
              </a:rPr>
              <a:t>vaiheessa</a:t>
            </a:r>
            <a:r>
              <a:rPr lang="en-GB" sz="1100" i="1" dirty="0">
                <a:solidFill>
                  <a:schemeClr val="bg1"/>
                </a:solidFill>
              </a:rPr>
              <a:t> </a:t>
            </a:r>
            <a:r>
              <a:rPr lang="en-GB" sz="1100" i="1" dirty="0" err="1">
                <a:solidFill>
                  <a:schemeClr val="bg1"/>
                </a:solidFill>
              </a:rPr>
              <a:t>olin</a:t>
            </a:r>
            <a:r>
              <a:rPr lang="en-GB" sz="1100" i="1" dirty="0">
                <a:solidFill>
                  <a:schemeClr val="bg1"/>
                </a:solidFill>
              </a:rPr>
              <a:t> </a:t>
            </a:r>
            <a:r>
              <a:rPr lang="en-GB" sz="1100" i="1" dirty="0" err="1">
                <a:solidFill>
                  <a:schemeClr val="bg1"/>
                </a:solidFill>
              </a:rPr>
              <a:t>kerännyt</a:t>
            </a:r>
            <a:r>
              <a:rPr lang="en-GB" sz="1100" i="1" dirty="0">
                <a:solidFill>
                  <a:schemeClr val="bg1"/>
                </a:solidFill>
              </a:rPr>
              <a:t> </a:t>
            </a:r>
            <a:r>
              <a:rPr lang="en-GB" sz="1100" i="1" dirty="0" err="1">
                <a:solidFill>
                  <a:schemeClr val="bg1"/>
                </a:solidFill>
              </a:rPr>
              <a:t>listan</a:t>
            </a:r>
            <a:r>
              <a:rPr lang="en-GB" sz="1100" i="1" dirty="0">
                <a:solidFill>
                  <a:schemeClr val="bg1"/>
                </a:solidFill>
              </a:rPr>
              <a:t> </a:t>
            </a:r>
            <a:r>
              <a:rPr lang="en-GB" sz="1100" i="1" dirty="0" err="1">
                <a:solidFill>
                  <a:schemeClr val="bg1"/>
                </a:solidFill>
              </a:rPr>
              <a:t>yhteyshenkilöistä</a:t>
            </a:r>
            <a:r>
              <a:rPr lang="en-GB" sz="1100" i="1" dirty="0">
                <a:solidFill>
                  <a:schemeClr val="bg1"/>
                </a:solidFill>
              </a:rPr>
              <a:t> </a:t>
            </a:r>
            <a:r>
              <a:rPr lang="en-GB" sz="1100" i="1" dirty="0" err="1">
                <a:solidFill>
                  <a:schemeClr val="bg1"/>
                </a:solidFill>
              </a:rPr>
              <a:t>ja</a:t>
            </a:r>
            <a:r>
              <a:rPr lang="en-GB" sz="1100" i="1" dirty="0">
                <a:solidFill>
                  <a:schemeClr val="bg1"/>
                </a:solidFill>
              </a:rPr>
              <a:t> </a:t>
            </a:r>
            <a:r>
              <a:rPr lang="en-GB" sz="1100" i="1" dirty="0" err="1">
                <a:solidFill>
                  <a:schemeClr val="bg1"/>
                </a:solidFill>
              </a:rPr>
              <a:t>tahoista</a:t>
            </a:r>
            <a:r>
              <a:rPr lang="en-GB" sz="1100" i="1" dirty="0">
                <a:solidFill>
                  <a:schemeClr val="bg1"/>
                </a:solidFill>
              </a:rPr>
              <a:t>, 30-40 </a:t>
            </a:r>
            <a:r>
              <a:rPr lang="en-GB" sz="1100" i="1" dirty="0" err="1">
                <a:solidFill>
                  <a:schemeClr val="bg1"/>
                </a:solidFill>
              </a:rPr>
              <a:t>työnantajaa</a:t>
            </a:r>
            <a:r>
              <a:rPr lang="en-GB" sz="1100" i="1" dirty="0">
                <a:solidFill>
                  <a:schemeClr val="bg1"/>
                </a:solidFill>
              </a:rPr>
              <a:t>. </a:t>
            </a:r>
            <a:r>
              <a:rPr lang="en-GB" sz="1100" i="1" dirty="0" err="1">
                <a:solidFill>
                  <a:schemeClr val="bg1"/>
                </a:solidFill>
              </a:rPr>
              <a:t>Tarkoituksena</a:t>
            </a:r>
            <a:r>
              <a:rPr lang="en-GB" sz="1100" i="1" dirty="0">
                <a:solidFill>
                  <a:schemeClr val="bg1"/>
                </a:solidFill>
              </a:rPr>
              <a:t> </a:t>
            </a:r>
            <a:r>
              <a:rPr lang="en-GB" sz="1100" i="1" dirty="0" err="1">
                <a:solidFill>
                  <a:schemeClr val="bg1"/>
                </a:solidFill>
              </a:rPr>
              <a:t>oli</a:t>
            </a:r>
            <a:r>
              <a:rPr lang="en-GB" sz="1100" i="1" dirty="0">
                <a:solidFill>
                  <a:schemeClr val="bg1"/>
                </a:solidFill>
              </a:rPr>
              <a:t> </a:t>
            </a:r>
            <a:r>
              <a:rPr lang="en-GB" sz="1100" i="1" dirty="0" err="1">
                <a:solidFill>
                  <a:schemeClr val="bg1"/>
                </a:solidFill>
              </a:rPr>
              <a:t>tehdä</a:t>
            </a:r>
            <a:r>
              <a:rPr lang="en-GB" sz="1100" i="1" dirty="0">
                <a:solidFill>
                  <a:schemeClr val="bg1"/>
                </a:solidFill>
              </a:rPr>
              <a:t> </a:t>
            </a:r>
            <a:r>
              <a:rPr lang="en-GB" sz="1100" i="1" dirty="0" err="1">
                <a:solidFill>
                  <a:schemeClr val="bg1"/>
                </a:solidFill>
              </a:rPr>
              <a:t>jaloin</a:t>
            </a:r>
            <a:r>
              <a:rPr lang="en-GB" sz="1100" i="1" dirty="0">
                <a:solidFill>
                  <a:schemeClr val="bg1"/>
                </a:solidFill>
              </a:rPr>
              <a:t> </a:t>
            </a:r>
            <a:r>
              <a:rPr lang="en-GB" sz="1100" i="1" dirty="0" err="1">
                <a:solidFill>
                  <a:schemeClr val="bg1"/>
                </a:solidFill>
              </a:rPr>
              <a:t>markkinointia</a:t>
            </a:r>
            <a:r>
              <a:rPr lang="en-GB" sz="1100" i="1" dirty="0">
                <a:solidFill>
                  <a:schemeClr val="bg1"/>
                </a:solidFill>
              </a:rPr>
              <a:t> ja </a:t>
            </a:r>
            <a:r>
              <a:rPr lang="en-GB" sz="1100" i="1" dirty="0" err="1">
                <a:solidFill>
                  <a:schemeClr val="bg1"/>
                </a:solidFill>
              </a:rPr>
              <a:t>räätälöidyin</a:t>
            </a:r>
            <a:r>
              <a:rPr lang="en-GB" sz="1100" i="1" dirty="0">
                <a:solidFill>
                  <a:schemeClr val="bg1"/>
                </a:solidFill>
              </a:rPr>
              <a:t> </a:t>
            </a:r>
            <a:r>
              <a:rPr lang="en-GB" sz="1100" i="1" dirty="0" err="1">
                <a:solidFill>
                  <a:schemeClr val="bg1"/>
                </a:solidFill>
              </a:rPr>
              <a:t>hinnoin</a:t>
            </a:r>
            <a:r>
              <a:rPr lang="en-GB" sz="1100" i="1" dirty="0" smtClean="0">
                <a:solidFill>
                  <a:schemeClr val="bg1"/>
                </a:solidFill>
              </a:rPr>
              <a:t>” </a:t>
            </a:r>
            <a:br>
              <a:rPr lang="en-GB" sz="1100" i="1" dirty="0" smtClean="0">
                <a:solidFill>
                  <a:schemeClr val="bg1"/>
                </a:solidFill>
              </a:rPr>
            </a:br>
            <a:r>
              <a:rPr lang="en-GB" sz="1100" i="1" dirty="0" smtClean="0">
                <a:solidFill>
                  <a:schemeClr val="bg1"/>
                </a:solidFill>
              </a:rPr>
              <a:t>HIEROJA</a:t>
            </a:r>
            <a:endParaRPr lang="en-GB" sz="1100" i="1" dirty="0">
              <a:solidFill>
                <a:schemeClr val="bg1"/>
              </a:solidFill>
            </a:endParaRPr>
          </a:p>
        </p:txBody>
      </p:sp>
      <p:sp>
        <p:nvSpPr>
          <p:cNvPr id="24" name="Kuvaselite-ellipsi 23"/>
          <p:cNvSpPr/>
          <p:nvPr/>
        </p:nvSpPr>
        <p:spPr>
          <a:xfrm>
            <a:off x="6788258" y="1656193"/>
            <a:ext cx="2837543" cy="1425823"/>
          </a:xfrm>
          <a:prstGeom prst="wedgeEllipseCallout">
            <a:avLst>
              <a:gd name="adj1" fmla="val -55260"/>
              <a:gd name="adj2" fmla="val 3405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”Vain määräaikaisia työsuhteita oli muutamia. Nyt olen työttömänä ja vaikka olen hakenut kymmeniä paikkoja en ole päässyt edes </a:t>
            </a:r>
            <a:r>
              <a:rPr lang="fi-FI" sz="1100" i="1" dirty="0" smtClean="0">
                <a:solidFill>
                  <a:schemeClr val="bg1"/>
                </a:solidFill>
              </a:rPr>
              <a:t>haastatteluihin.” </a:t>
            </a:r>
            <a:br>
              <a:rPr lang="fi-FI" sz="1100" i="1" dirty="0" smtClean="0">
                <a:solidFill>
                  <a:schemeClr val="bg1"/>
                </a:solidFill>
              </a:rPr>
            </a:br>
            <a:r>
              <a:rPr lang="fi-FI" sz="1100" i="1" dirty="0" smtClean="0">
                <a:solidFill>
                  <a:schemeClr val="bg1"/>
                </a:solidFill>
              </a:rPr>
              <a:t>TIETOKONE-ASENTAJA</a:t>
            </a:r>
            <a:endParaRPr lang="fi-FI" sz="1100" i="1" dirty="0">
              <a:solidFill>
                <a:schemeClr val="bg1"/>
              </a:solidFill>
            </a:endParaRPr>
          </a:p>
        </p:txBody>
      </p:sp>
      <p:sp>
        <p:nvSpPr>
          <p:cNvPr id="25" name="Kuvaselite-ellipsi 24"/>
          <p:cNvSpPr/>
          <p:nvPr/>
        </p:nvSpPr>
        <p:spPr>
          <a:xfrm>
            <a:off x="6710766" y="3423229"/>
            <a:ext cx="2563391" cy="1275897"/>
          </a:xfrm>
          <a:prstGeom prst="wedgeEllipseCallout">
            <a:avLst>
              <a:gd name="adj1" fmla="val -52677"/>
              <a:gd name="adj2" fmla="val -5106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”Hain alan töitä, mutta minua ei noteerattu mihinkään, isännöitsijä-yrittäjien mielestä IAT isännöinnin ammatti-tutkinto ei ole </a:t>
            </a:r>
            <a:r>
              <a:rPr lang="fi-FI" sz="1100" i="1" dirty="0" smtClean="0">
                <a:solidFill>
                  <a:schemeClr val="bg1"/>
                </a:solidFill>
              </a:rPr>
              <a:t>riittävä.” ISÄNNÖITSIJÄ</a:t>
            </a:r>
            <a:endParaRPr lang="fi-FI" sz="1100" i="1" dirty="0">
              <a:solidFill>
                <a:schemeClr val="bg1"/>
              </a:solidFill>
            </a:endParaRPr>
          </a:p>
        </p:txBody>
      </p:sp>
      <p:sp>
        <p:nvSpPr>
          <p:cNvPr id="22" name="Kuvaselite-ellipsi 21"/>
          <p:cNvSpPr/>
          <p:nvPr/>
        </p:nvSpPr>
        <p:spPr>
          <a:xfrm>
            <a:off x="4295340" y="285699"/>
            <a:ext cx="2620228" cy="1793857"/>
          </a:xfrm>
          <a:prstGeom prst="wedgeEllipseCallout">
            <a:avLst>
              <a:gd name="adj1" fmla="val -55458"/>
              <a:gd name="adj2" fmla="val 6295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GB" sz="1000" i="1" dirty="0">
                <a:solidFill>
                  <a:schemeClr val="bg1"/>
                </a:solidFill>
              </a:rPr>
              <a:t>“</a:t>
            </a:r>
            <a:r>
              <a:rPr lang="en-GB" sz="1000" i="1" dirty="0" err="1">
                <a:solidFill>
                  <a:schemeClr val="bg1"/>
                </a:solidFill>
              </a:rPr>
              <a:t>Noin</a:t>
            </a:r>
            <a:r>
              <a:rPr lang="en-GB" sz="1000" i="1" dirty="0">
                <a:solidFill>
                  <a:schemeClr val="bg1"/>
                </a:solidFill>
              </a:rPr>
              <a:t> </a:t>
            </a:r>
            <a:r>
              <a:rPr lang="en-GB" sz="1000" i="1" dirty="0" err="1">
                <a:solidFill>
                  <a:schemeClr val="bg1"/>
                </a:solidFill>
              </a:rPr>
              <a:t>vuosi</a:t>
            </a:r>
            <a:r>
              <a:rPr lang="en-GB" sz="1000" i="1" dirty="0">
                <a:solidFill>
                  <a:schemeClr val="bg1"/>
                </a:solidFill>
              </a:rPr>
              <a:t> </a:t>
            </a:r>
            <a:r>
              <a:rPr lang="en-GB" sz="1000" i="1" dirty="0" err="1">
                <a:solidFill>
                  <a:schemeClr val="bg1"/>
                </a:solidFill>
              </a:rPr>
              <a:t>sitten</a:t>
            </a:r>
            <a:r>
              <a:rPr lang="en-GB" sz="1000" i="1" dirty="0">
                <a:solidFill>
                  <a:schemeClr val="bg1"/>
                </a:solidFill>
              </a:rPr>
              <a:t> </a:t>
            </a:r>
            <a:r>
              <a:rPr lang="en-GB" sz="1000" i="1" dirty="0" err="1">
                <a:solidFill>
                  <a:schemeClr val="bg1"/>
                </a:solidFill>
              </a:rPr>
              <a:t>laittelin</a:t>
            </a:r>
            <a:r>
              <a:rPr lang="en-GB" sz="1000" i="1" dirty="0">
                <a:solidFill>
                  <a:schemeClr val="bg1"/>
                </a:solidFill>
              </a:rPr>
              <a:t> </a:t>
            </a:r>
            <a:r>
              <a:rPr lang="en-GB" sz="1000" i="1" dirty="0" err="1">
                <a:solidFill>
                  <a:schemeClr val="bg1"/>
                </a:solidFill>
              </a:rPr>
              <a:t>hakemuksia</a:t>
            </a:r>
            <a:r>
              <a:rPr lang="en-GB" sz="1000" i="1" dirty="0">
                <a:solidFill>
                  <a:schemeClr val="bg1"/>
                </a:solidFill>
              </a:rPr>
              <a:t> </a:t>
            </a:r>
            <a:r>
              <a:rPr lang="en-GB" sz="1000" i="1" dirty="0" err="1">
                <a:solidFill>
                  <a:schemeClr val="bg1"/>
                </a:solidFill>
              </a:rPr>
              <a:t>kovasti</a:t>
            </a:r>
            <a:r>
              <a:rPr lang="en-GB" sz="1000" i="1" dirty="0">
                <a:solidFill>
                  <a:schemeClr val="bg1"/>
                </a:solidFill>
              </a:rPr>
              <a:t> </a:t>
            </a:r>
            <a:r>
              <a:rPr lang="en-GB" sz="1000" i="1" dirty="0" err="1">
                <a:solidFill>
                  <a:schemeClr val="bg1"/>
                </a:solidFill>
              </a:rPr>
              <a:t>ympäriinsä</a:t>
            </a:r>
            <a:r>
              <a:rPr lang="en-GB" sz="1000" i="1" dirty="0">
                <a:solidFill>
                  <a:schemeClr val="bg1"/>
                </a:solidFill>
              </a:rPr>
              <a:t> </a:t>
            </a:r>
            <a:r>
              <a:rPr lang="en-GB" sz="1000" i="1" dirty="0" err="1">
                <a:solidFill>
                  <a:schemeClr val="bg1"/>
                </a:solidFill>
              </a:rPr>
              <a:t>ja</a:t>
            </a:r>
            <a:r>
              <a:rPr lang="en-GB" sz="1000" i="1" dirty="0">
                <a:solidFill>
                  <a:schemeClr val="bg1"/>
                </a:solidFill>
              </a:rPr>
              <a:t> </a:t>
            </a:r>
            <a:r>
              <a:rPr lang="en-GB" sz="1000" i="1" dirty="0" err="1">
                <a:solidFill>
                  <a:schemeClr val="bg1"/>
                </a:solidFill>
              </a:rPr>
              <a:t>hain</a:t>
            </a:r>
            <a:r>
              <a:rPr lang="en-GB" sz="1000" i="1" dirty="0">
                <a:solidFill>
                  <a:schemeClr val="bg1"/>
                </a:solidFill>
              </a:rPr>
              <a:t> </a:t>
            </a:r>
            <a:r>
              <a:rPr lang="en-GB" sz="1000" i="1" dirty="0" err="1">
                <a:solidFill>
                  <a:schemeClr val="bg1"/>
                </a:solidFill>
              </a:rPr>
              <a:t>kesätöitäkin</a:t>
            </a:r>
            <a:r>
              <a:rPr lang="en-GB" sz="1000" i="1" dirty="0">
                <a:solidFill>
                  <a:schemeClr val="bg1"/>
                </a:solidFill>
              </a:rPr>
              <a:t>. ISS </a:t>
            </a:r>
            <a:r>
              <a:rPr lang="en-GB" sz="1000" i="1" dirty="0" err="1">
                <a:solidFill>
                  <a:schemeClr val="bg1"/>
                </a:solidFill>
              </a:rPr>
              <a:t>haki</a:t>
            </a:r>
            <a:r>
              <a:rPr lang="en-GB" sz="1000" i="1" dirty="0">
                <a:solidFill>
                  <a:schemeClr val="bg1"/>
                </a:solidFill>
              </a:rPr>
              <a:t> Hgin </a:t>
            </a:r>
            <a:r>
              <a:rPr lang="en-GB" sz="1000" i="1" dirty="0" err="1">
                <a:solidFill>
                  <a:schemeClr val="bg1"/>
                </a:solidFill>
              </a:rPr>
              <a:t>keskustaan</a:t>
            </a:r>
            <a:r>
              <a:rPr lang="en-GB" sz="1000" i="1" dirty="0">
                <a:solidFill>
                  <a:schemeClr val="bg1"/>
                </a:solidFill>
              </a:rPr>
              <a:t> </a:t>
            </a:r>
            <a:r>
              <a:rPr lang="en-GB" sz="1000" i="1" dirty="0" err="1">
                <a:solidFill>
                  <a:schemeClr val="bg1"/>
                </a:solidFill>
              </a:rPr>
              <a:t>kiinteistönhoitajaa</a:t>
            </a:r>
            <a:r>
              <a:rPr lang="en-GB" sz="1000" i="1" dirty="0">
                <a:solidFill>
                  <a:schemeClr val="bg1"/>
                </a:solidFill>
              </a:rPr>
              <a:t>, ja </a:t>
            </a:r>
            <a:r>
              <a:rPr lang="en-GB" sz="1000" i="1" dirty="0" err="1">
                <a:solidFill>
                  <a:schemeClr val="bg1"/>
                </a:solidFill>
              </a:rPr>
              <a:t>olin</a:t>
            </a:r>
            <a:r>
              <a:rPr lang="en-GB" sz="1000" i="1" dirty="0">
                <a:solidFill>
                  <a:schemeClr val="bg1"/>
                </a:solidFill>
              </a:rPr>
              <a:t> </a:t>
            </a:r>
            <a:r>
              <a:rPr lang="en-GB" sz="1000" i="1" dirty="0" err="1">
                <a:solidFill>
                  <a:schemeClr val="bg1"/>
                </a:solidFill>
              </a:rPr>
              <a:t>haastattelussa</a:t>
            </a:r>
            <a:r>
              <a:rPr lang="en-GB" sz="1000" i="1" dirty="0" smtClean="0">
                <a:solidFill>
                  <a:schemeClr val="bg1"/>
                </a:solidFill>
              </a:rPr>
              <a:t>. </a:t>
            </a:r>
            <a:r>
              <a:rPr lang="en-GB" sz="1000" i="1" dirty="0" err="1" smtClean="0">
                <a:solidFill>
                  <a:schemeClr val="bg1"/>
                </a:solidFill>
              </a:rPr>
              <a:t>Syksyyn</a:t>
            </a:r>
            <a:r>
              <a:rPr lang="en-GB" sz="1000" i="1" dirty="0" smtClean="0">
                <a:solidFill>
                  <a:schemeClr val="bg1"/>
                </a:solidFill>
              </a:rPr>
              <a:t> </a:t>
            </a:r>
            <a:r>
              <a:rPr lang="en-GB" sz="1000" i="1" dirty="0" err="1">
                <a:solidFill>
                  <a:schemeClr val="bg1"/>
                </a:solidFill>
              </a:rPr>
              <a:t>asti</a:t>
            </a:r>
            <a:r>
              <a:rPr lang="en-GB" sz="1000" i="1" dirty="0">
                <a:solidFill>
                  <a:schemeClr val="bg1"/>
                </a:solidFill>
              </a:rPr>
              <a:t> </a:t>
            </a:r>
            <a:r>
              <a:rPr lang="en-GB" sz="1000" i="1" dirty="0" err="1" smtClean="0">
                <a:solidFill>
                  <a:schemeClr val="bg1"/>
                </a:solidFill>
              </a:rPr>
              <a:t>oli</a:t>
            </a:r>
            <a:r>
              <a:rPr lang="en-GB" sz="1000" i="1" dirty="0" smtClean="0">
                <a:solidFill>
                  <a:schemeClr val="bg1"/>
                </a:solidFill>
              </a:rPr>
              <a:t> </a:t>
            </a:r>
            <a:r>
              <a:rPr lang="en-GB" sz="1000" i="1" dirty="0" err="1">
                <a:solidFill>
                  <a:schemeClr val="bg1"/>
                </a:solidFill>
              </a:rPr>
              <a:t>luvassa</a:t>
            </a:r>
            <a:r>
              <a:rPr lang="en-GB" sz="1000" i="1" dirty="0">
                <a:solidFill>
                  <a:schemeClr val="bg1"/>
                </a:solidFill>
              </a:rPr>
              <a:t> </a:t>
            </a:r>
            <a:r>
              <a:rPr lang="en-GB" sz="1000" i="1" dirty="0" err="1">
                <a:solidFill>
                  <a:schemeClr val="bg1"/>
                </a:solidFill>
              </a:rPr>
              <a:t>kevälomatuurauksia</a:t>
            </a:r>
            <a:r>
              <a:rPr lang="en-GB" sz="1000" i="1" dirty="0">
                <a:solidFill>
                  <a:schemeClr val="bg1"/>
                </a:solidFill>
              </a:rPr>
              <a:t>, ja </a:t>
            </a:r>
            <a:r>
              <a:rPr lang="en-GB" sz="1000" i="1" dirty="0" err="1">
                <a:solidFill>
                  <a:schemeClr val="bg1"/>
                </a:solidFill>
              </a:rPr>
              <a:t>toivottavasti</a:t>
            </a:r>
            <a:r>
              <a:rPr lang="en-GB" sz="1000" i="1" dirty="0">
                <a:solidFill>
                  <a:schemeClr val="bg1"/>
                </a:solidFill>
              </a:rPr>
              <a:t> </a:t>
            </a:r>
            <a:r>
              <a:rPr lang="en-GB" sz="1000" i="1" dirty="0" err="1">
                <a:solidFill>
                  <a:schemeClr val="bg1"/>
                </a:solidFill>
              </a:rPr>
              <a:t>kesän</a:t>
            </a:r>
            <a:r>
              <a:rPr lang="en-GB" sz="1000" i="1" dirty="0">
                <a:solidFill>
                  <a:schemeClr val="bg1"/>
                </a:solidFill>
              </a:rPr>
              <a:t> </a:t>
            </a:r>
            <a:r>
              <a:rPr lang="en-GB" sz="1000" i="1" dirty="0" err="1">
                <a:solidFill>
                  <a:schemeClr val="bg1"/>
                </a:solidFill>
              </a:rPr>
              <a:t>jälkeen</a:t>
            </a:r>
            <a:r>
              <a:rPr lang="en-GB" sz="1000" i="1" dirty="0">
                <a:solidFill>
                  <a:schemeClr val="bg1"/>
                </a:solidFill>
              </a:rPr>
              <a:t> </a:t>
            </a:r>
            <a:r>
              <a:rPr lang="en-GB" sz="1000" i="1" dirty="0" err="1">
                <a:solidFill>
                  <a:schemeClr val="bg1"/>
                </a:solidFill>
              </a:rPr>
              <a:t>syksyllä</a:t>
            </a:r>
            <a:r>
              <a:rPr lang="en-GB" sz="1000" i="1" dirty="0">
                <a:solidFill>
                  <a:schemeClr val="bg1"/>
                </a:solidFill>
              </a:rPr>
              <a:t> </a:t>
            </a:r>
            <a:r>
              <a:rPr lang="en-GB" sz="1000" i="1" dirty="0" err="1">
                <a:solidFill>
                  <a:schemeClr val="bg1"/>
                </a:solidFill>
              </a:rPr>
              <a:t>työt</a:t>
            </a:r>
            <a:r>
              <a:rPr lang="en-GB" sz="1000" i="1" dirty="0">
                <a:solidFill>
                  <a:schemeClr val="bg1"/>
                </a:solidFill>
              </a:rPr>
              <a:t> </a:t>
            </a:r>
            <a:r>
              <a:rPr lang="en-GB" sz="1000" i="1" dirty="0" err="1" smtClean="0">
                <a:solidFill>
                  <a:schemeClr val="bg1"/>
                </a:solidFill>
              </a:rPr>
              <a:t>jatkuu</a:t>
            </a:r>
            <a:r>
              <a:rPr lang="en-GB" sz="1000" i="1" dirty="0" smtClean="0">
                <a:solidFill>
                  <a:schemeClr val="bg1"/>
                </a:solidFill>
              </a:rPr>
              <a:t>.” </a:t>
            </a:r>
            <a:br>
              <a:rPr lang="en-GB" sz="1000" i="1" dirty="0" smtClean="0">
                <a:solidFill>
                  <a:schemeClr val="bg1"/>
                </a:solidFill>
              </a:rPr>
            </a:br>
            <a:r>
              <a:rPr lang="en-GB" sz="1000" i="1" dirty="0" smtClean="0">
                <a:solidFill>
                  <a:schemeClr val="bg1"/>
                </a:solidFill>
              </a:rPr>
              <a:t>KIINTEISTÖNHOITAJA</a:t>
            </a:r>
            <a:endParaRPr lang="en-GB" sz="1000" i="1" dirty="0">
              <a:solidFill>
                <a:schemeClr val="bg1"/>
              </a:solidFill>
            </a:endParaRPr>
          </a:p>
        </p:txBody>
      </p:sp>
      <p:sp>
        <p:nvSpPr>
          <p:cNvPr id="23" name="Kuvaselite-ellipsi 22"/>
          <p:cNvSpPr/>
          <p:nvPr/>
        </p:nvSpPr>
        <p:spPr>
          <a:xfrm>
            <a:off x="736169" y="1297891"/>
            <a:ext cx="2782620" cy="1863597"/>
          </a:xfrm>
          <a:prstGeom prst="wedgeEllipseCallout">
            <a:avLst>
              <a:gd name="adj1" fmla="val -49412"/>
              <a:gd name="adj2" fmla="val 471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000" i="1" dirty="0">
                <a:solidFill>
                  <a:schemeClr val="bg1"/>
                </a:solidFill>
              </a:rPr>
              <a:t>”O</a:t>
            </a:r>
            <a:r>
              <a:rPr lang="en-GB" sz="1000" i="1" dirty="0" err="1">
                <a:solidFill>
                  <a:schemeClr val="bg1"/>
                </a:solidFill>
              </a:rPr>
              <a:t>len</a:t>
            </a:r>
            <a:r>
              <a:rPr lang="en-GB" sz="1000" i="1" dirty="0">
                <a:solidFill>
                  <a:schemeClr val="bg1"/>
                </a:solidFill>
              </a:rPr>
              <a:t> </a:t>
            </a:r>
            <a:r>
              <a:rPr lang="en-GB" sz="1000" i="1" dirty="0" err="1">
                <a:solidFill>
                  <a:schemeClr val="bg1"/>
                </a:solidFill>
              </a:rPr>
              <a:t>lykännyt</a:t>
            </a:r>
            <a:r>
              <a:rPr lang="en-GB" sz="1000" i="1" dirty="0">
                <a:solidFill>
                  <a:schemeClr val="bg1"/>
                </a:solidFill>
              </a:rPr>
              <a:t> </a:t>
            </a:r>
            <a:r>
              <a:rPr lang="en-GB" sz="1000" i="1" dirty="0" err="1">
                <a:solidFill>
                  <a:schemeClr val="bg1"/>
                </a:solidFill>
              </a:rPr>
              <a:t>työnhakua</a:t>
            </a:r>
            <a:r>
              <a:rPr lang="en-GB" sz="1000" i="1" dirty="0">
                <a:solidFill>
                  <a:schemeClr val="bg1"/>
                </a:solidFill>
              </a:rPr>
              <a:t> </a:t>
            </a:r>
            <a:r>
              <a:rPr lang="en-GB" sz="1000" i="1" dirty="0" err="1" smtClean="0">
                <a:solidFill>
                  <a:schemeClr val="bg1"/>
                </a:solidFill>
              </a:rPr>
              <a:t>syksyyn</a:t>
            </a:r>
            <a:r>
              <a:rPr lang="en-GB" sz="1000" i="1" dirty="0" smtClean="0">
                <a:solidFill>
                  <a:schemeClr val="bg1"/>
                </a:solidFill>
              </a:rPr>
              <a:t> </a:t>
            </a:r>
            <a:r>
              <a:rPr lang="en-GB" sz="1000" i="1" dirty="0" err="1" smtClean="0">
                <a:solidFill>
                  <a:schemeClr val="bg1"/>
                </a:solidFill>
              </a:rPr>
              <a:t>perhesyistä</a:t>
            </a:r>
            <a:r>
              <a:rPr lang="en-GB" sz="1000" i="1" dirty="0">
                <a:solidFill>
                  <a:schemeClr val="bg1"/>
                </a:solidFill>
              </a:rPr>
              <a:t>, </a:t>
            </a:r>
            <a:r>
              <a:rPr lang="en-GB" sz="1000" i="1" dirty="0" err="1">
                <a:solidFill>
                  <a:schemeClr val="bg1"/>
                </a:solidFill>
              </a:rPr>
              <a:t>muuten</a:t>
            </a:r>
            <a:r>
              <a:rPr lang="en-GB" sz="1000" i="1" dirty="0">
                <a:solidFill>
                  <a:schemeClr val="bg1"/>
                </a:solidFill>
              </a:rPr>
              <a:t> </a:t>
            </a:r>
            <a:r>
              <a:rPr lang="en-GB" sz="1000" i="1" dirty="0" err="1">
                <a:solidFill>
                  <a:schemeClr val="bg1"/>
                </a:solidFill>
              </a:rPr>
              <a:t>lapsenlapsi</a:t>
            </a:r>
            <a:r>
              <a:rPr lang="en-GB" sz="1000" i="1" dirty="0">
                <a:solidFill>
                  <a:schemeClr val="bg1"/>
                </a:solidFill>
              </a:rPr>
              <a:t> </a:t>
            </a:r>
            <a:r>
              <a:rPr lang="en-GB" sz="1000" i="1" dirty="0" err="1">
                <a:solidFill>
                  <a:schemeClr val="bg1"/>
                </a:solidFill>
              </a:rPr>
              <a:t>joutuisi</a:t>
            </a:r>
            <a:r>
              <a:rPr lang="en-GB" sz="1000" i="1" dirty="0">
                <a:solidFill>
                  <a:schemeClr val="bg1"/>
                </a:solidFill>
              </a:rPr>
              <a:t> </a:t>
            </a:r>
            <a:r>
              <a:rPr lang="en-GB" sz="1000" i="1" dirty="0" err="1">
                <a:solidFill>
                  <a:schemeClr val="bg1"/>
                </a:solidFill>
              </a:rPr>
              <a:t>koko</a:t>
            </a:r>
            <a:r>
              <a:rPr lang="en-GB" sz="1000" i="1" dirty="0">
                <a:solidFill>
                  <a:schemeClr val="bg1"/>
                </a:solidFill>
              </a:rPr>
              <a:t> </a:t>
            </a:r>
            <a:r>
              <a:rPr lang="en-GB" sz="1000" i="1" dirty="0" err="1">
                <a:solidFill>
                  <a:schemeClr val="bg1"/>
                </a:solidFill>
              </a:rPr>
              <a:t>kesäksi</a:t>
            </a:r>
            <a:r>
              <a:rPr lang="en-GB" sz="1000" i="1" dirty="0">
                <a:solidFill>
                  <a:schemeClr val="bg1"/>
                </a:solidFill>
              </a:rPr>
              <a:t> </a:t>
            </a:r>
            <a:r>
              <a:rPr lang="en-GB" sz="1000" i="1" dirty="0" err="1">
                <a:solidFill>
                  <a:schemeClr val="bg1"/>
                </a:solidFill>
              </a:rPr>
              <a:t>vieraaseen</a:t>
            </a:r>
            <a:r>
              <a:rPr lang="en-GB" sz="1000" i="1" dirty="0">
                <a:solidFill>
                  <a:schemeClr val="bg1"/>
                </a:solidFill>
              </a:rPr>
              <a:t> </a:t>
            </a:r>
            <a:r>
              <a:rPr lang="en-GB" sz="1000" i="1" dirty="0" err="1">
                <a:solidFill>
                  <a:schemeClr val="bg1"/>
                </a:solidFill>
              </a:rPr>
              <a:t>päiväkotiin</a:t>
            </a:r>
            <a:r>
              <a:rPr lang="en-GB" sz="1000" i="1" dirty="0">
                <a:solidFill>
                  <a:schemeClr val="bg1"/>
                </a:solidFill>
              </a:rPr>
              <a:t>, </a:t>
            </a:r>
            <a:r>
              <a:rPr lang="en-GB" sz="1000" i="1" dirty="0" err="1">
                <a:solidFill>
                  <a:schemeClr val="bg1"/>
                </a:solidFill>
              </a:rPr>
              <a:t>joten</a:t>
            </a:r>
            <a:r>
              <a:rPr lang="en-GB" sz="1000" i="1" dirty="0">
                <a:solidFill>
                  <a:schemeClr val="bg1"/>
                </a:solidFill>
              </a:rPr>
              <a:t> </a:t>
            </a:r>
            <a:r>
              <a:rPr lang="en-GB" sz="1000" i="1" dirty="0" err="1">
                <a:solidFill>
                  <a:schemeClr val="bg1"/>
                </a:solidFill>
              </a:rPr>
              <a:t>haluaisin</a:t>
            </a:r>
            <a:r>
              <a:rPr lang="en-GB" sz="1000" i="1" dirty="0">
                <a:solidFill>
                  <a:schemeClr val="bg1"/>
                </a:solidFill>
              </a:rPr>
              <a:t> olla </a:t>
            </a:r>
            <a:r>
              <a:rPr lang="en-GB" sz="1000" i="1" dirty="0" err="1">
                <a:solidFill>
                  <a:schemeClr val="bg1"/>
                </a:solidFill>
              </a:rPr>
              <a:t>kesän</a:t>
            </a:r>
            <a:r>
              <a:rPr lang="en-GB" sz="1000" i="1" dirty="0">
                <a:solidFill>
                  <a:schemeClr val="bg1"/>
                </a:solidFill>
              </a:rPr>
              <a:t> </a:t>
            </a:r>
            <a:r>
              <a:rPr lang="en-GB" sz="1000" i="1" dirty="0" err="1">
                <a:solidFill>
                  <a:schemeClr val="bg1"/>
                </a:solidFill>
              </a:rPr>
              <a:t>käytettävissä</a:t>
            </a:r>
            <a:r>
              <a:rPr lang="en-GB" sz="1000" i="1" dirty="0">
                <a:solidFill>
                  <a:schemeClr val="bg1"/>
                </a:solidFill>
              </a:rPr>
              <a:t>. Olen jo </a:t>
            </a:r>
            <a:r>
              <a:rPr lang="en-GB" sz="1000" i="1" dirty="0" err="1">
                <a:solidFill>
                  <a:schemeClr val="bg1"/>
                </a:solidFill>
              </a:rPr>
              <a:t>sen</a:t>
            </a:r>
            <a:r>
              <a:rPr lang="en-GB" sz="1000" i="1" dirty="0">
                <a:solidFill>
                  <a:schemeClr val="bg1"/>
                </a:solidFill>
              </a:rPr>
              <a:t> </a:t>
            </a:r>
            <a:r>
              <a:rPr lang="en-GB" sz="1000" i="1" dirty="0" err="1">
                <a:solidFill>
                  <a:schemeClr val="bg1"/>
                </a:solidFill>
              </a:rPr>
              <a:t>ikäinen</a:t>
            </a:r>
            <a:r>
              <a:rPr lang="en-GB" sz="1000" i="1" dirty="0">
                <a:solidFill>
                  <a:schemeClr val="bg1"/>
                </a:solidFill>
              </a:rPr>
              <a:t> </a:t>
            </a:r>
            <a:r>
              <a:rPr lang="en-GB" sz="1000" i="1" dirty="0" err="1">
                <a:solidFill>
                  <a:schemeClr val="bg1"/>
                </a:solidFill>
              </a:rPr>
              <a:t>ettei</a:t>
            </a:r>
            <a:r>
              <a:rPr lang="en-GB" sz="1000" i="1" dirty="0">
                <a:solidFill>
                  <a:schemeClr val="bg1"/>
                </a:solidFill>
              </a:rPr>
              <a:t> </a:t>
            </a:r>
            <a:r>
              <a:rPr lang="en-GB" sz="1000" i="1" dirty="0" err="1">
                <a:solidFill>
                  <a:schemeClr val="bg1"/>
                </a:solidFill>
              </a:rPr>
              <a:t>saa</a:t>
            </a:r>
            <a:r>
              <a:rPr lang="en-GB" sz="1000" i="1" dirty="0">
                <a:solidFill>
                  <a:schemeClr val="bg1"/>
                </a:solidFill>
              </a:rPr>
              <a:t> </a:t>
            </a:r>
            <a:r>
              <a:rPr lang="en-GB" sz="1000" i="1" dirty="0" err="1">
                <a:solidFill>
                  <a:schemeClr val="bg1"/>
                </a:solidFill>
              </a:rPr>
              <a:t>töitä</a:t>
            </a:r>
            <a:r>
              <a:rPr lang="en-GB" sz="1000" i="1" dirty="0">
                <a:solidFill>
                  <a:schemeClr val="bg1"/>
                </a:solidFill>
              </a:rPr>
              <a:t> </a:t>
            </a:r>
            <a:r>
              <a:rPr lang="en-GB" sz="1000" i="1" dirty="0" err="1">
                <a:solidFill>
                  <a:schemeClr val="bg1"/>
                </a:solidFill>
              </a:rPr>
              <a:t>helposti</a:t>
            </a:r>
            <a:r>
              <a:rPr lang="en-GB" sz="1000" i="1" dirty="0">
                <a:solidFill>
                  <a:schemeClr val="bg1"/>
                </a:solidFill>
              </a:rPr>
              <a:t>, </a:t>
            </a:r>
            <a:r>
              <a:rPr lang="en-GB" sz="1000" i="1" dirty="0" err="1">
                <a:solidFill>
                  <a:schemeClr val="bg1"/>
                </a:solidFill>
              </a:rPr>
              <a:t>mutta</a:t>
            </a:r>
            <a:r>
              <a:rPr lang="en-GB" sz="1000" i="1" dirty="0">
                <a:solidFill>
                  <a:schemeClr val="bg1"/>
                </a:solidFill>
              </a:rPr>
              <a:t> </a:t>
            </a:r>
            <a:r>
              <a:rPr lang="en-GB" sz="1000" i="1" dirty="0" err="1">
                <a:solidFill>
                  <a:schemeClr val="bg1"/>
                </a:solidFill>
              </a:rPr>
              <a:t>täytyy</a:t>
            </a:r>
            <a:r>
              <a:rPr lang="en-GB" sz="1000" i="1" dirty="0">
                <a:solidFill>
                  <a:schemeClr val="bg1"/>
                </a:solidFill>
              </a:rPr>
              <a:t> </a:t>
            </a:r>
            <a:r>
              <a:rPr lang="en-GB" sz="1000" i="1" dirty="0" err="1">
                <a:solidFill>
                  <a:schemeClr val="bg1"/>
                </a:solidFill>
              </a:rPr>
              <a:t>luottaa</a:t>
            </a:r>
            <a:r>
              <a:rPr lang="en-GB" sz="1000" i="1" dirty="0">
                <a:solidFill>
                  <a:schemeClr val="bg1"/>
                </a:solidFill>
              </a:rPr>
              <a:t> </a:t>
            </a:r>
            <a:r>
              <a:rPr lang="en-GB" sz="1000" i="1" dirty="0" err="1">
                <a:solidFill>
                  <a:schemeClr val="bg1"/>
                </a:solidFill>
              </a:rPr>
              <a:t>vaan</a:t>
            </a:r>
            <a:r>
              <a:rPr lang="en-GB" sz="1000" i="1" dirty="0">
                <a:solidFill>
                  <a:schemeClr val="bg1"/>
                </a:solidFill>
              </a:rPr>
              <a:t>. </a:t>
            </a:r>
            <a:r>
              <a:rPr lang="en-GB" sz="1000" i="1" dirty="0" err="1">
                <a:solidFill>
                  <a:schemeClr val="bg1"/>
                </a:solidFill>
              </a:rPr>
              <a:t>En</a:t>
            </a:r>
            <a:r>
              <a:rPr lang="en-GB" sz="1000" i="1" dirty="0">
                <a:solidFill>
                  <a:schemeClr val="bg1"/>
                </a:solidFill>
              </a:rPr>
              <a:t> </a:t>
            </a:r>
            <a:r>
              <a:rPr lang="en-GB" sz="1000" i="1" dirty="0" err="1">
                <a:solidFill>
                  <a:schemeClr val="bg1"/>
                </a:solidFill>
              </a:rPr>
              <a:t>enää</a:t>
            </a:r>
            <a:r>
              <a:rPr lang="en-GB" sz="1000" i="1" dirty="0">
                <a:solidFill>
                  <a:schemeClr val="bg1"/>
                </a:solidFill>
              </a:rPr>
              <a:t> </a:t>
            </a:r>
            <a:r>
              <a:rPr lang="en-GB" sz="1000" i="1" dirty="0" err="1">
                <a:solidFill>
                  <a:schemeClr val="bg1"/>
                </a:solidFill>
              </a:rPr>
              <a:t>jaksaisi</a:t>
            </a:r>
            <a:r>
              <a:rPr lang="en-GB" sz="1000" i="1" dirty="0">
                <a:solidFill>
                  <a:schemeClr val="bg1"/>
                </a:solidFill>
              </a:rPr>
              <a:t> </a:t>
            </a:r>
            <a:r>
              <a:rPr lang="en-GB" sz="1000" i="1" dirty="0" err="1">
                <a:solidFill>
                  <a:schemeClr val="bg1"/>
                </a:solidFill>
              </a:rPr>
              <a:t>ilta</a:t>
            </a:r>
            <a:r>
              <a:rPr lang="en-GB" sz="1000" i="1" dirty="0">
                <a:solidFill>
                  <a:schemeClr val="bg1"/>
                </a:solidFill>
              </a:rPr>
              <a:t>-ja </a:t>
            </a:r>
            <a:r>
              <a:rPr lang="en-GB" sz="1000" i="1" dirty="0" err="1">
                <a:solidFill>
                  <a:schemeClr val="bg1"/>
                </a:solidFill>
              </a:rPr>
              <a:t>viikonlopputöitä</a:t>
            </a:r>
            <a:r>
              <a:rPr lang="en-GB" sz="1000" i="1" dirty="0" smtClean="0">
                <a:solidFill>
                  <a:schemeClr val="bg1"/>
                </a:solidFill>
              </a:rPr>
              <a:t>.” </a:t>
            </a:r>
            <a:br>
              <a:rPr lang="en-GB" sz="1000" i="1" dirty="0" smtClean="0">
                <a:solidFill>
                  <a:schemeClr val="bg1"/>
                </a:solidFill>
              </a:rPr>
            </a:br>
            <a:r>
              <a:rPr lang="en-GB" sz="1000" i="1" dirty="0" smtClean="0">
                <a:solidFill>
                  <a:schemeClr val="bg1"/>
                </a:solidFill>
              </a:rPr>
              <a:t>SISUSTAJA</a:t>
            </a:r>
            <a:endParaRPr lang="en-GB" sz="1000" i="1" dirty="0">
              <a:solidFill>
                <a:schemeClr val="bg1"/>
              </a:solidFill>
            </a:endParaRPr>
          </a:p>
        </p:txBody>
      </p:sp>
      <p:sp>
        <p:nvSpPr>
          <p:cNvPr id="31" name="Kuvaselite-ellipsi 30"/>
          <p:cNvSpPr/>
          <p:nvPr/>
        </p:nvSpPr>
        <p:spPr>
          <a:xfrm>
            <a:off x="439240" y="4262034"/>
            <a:ext cx="2872310" cy="1735810"/>
          </a:xfrm>
          <a:prstGeom prst="wedgeEllipseCallout">
            <a:avLst>
              <a:gd name="adj1" fmla="val 50157"/>
              <a:gd name="adj2" fmla="val -5193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”O</a:t>
            </a:r>
            <a:r>
              <a:rPr lang="en-GB" sz="1100" i="1" dirty="0">
                <a:solidFill>
                  <a:schemeClr val="bg1"/>
                </a:solidFill>
              </a:rPr>
              <a:t>li </a:t>
            </a:r>
            <a:r>
              <a:rPr lang="en-GB" sz="1100" i="1" dirty="0" err="1">
                <a:solidFill>
                  <a:schemeClr val="bg1"/>
                </a:solidFill>
              </a:rPr>
              <a:t>tosi</a:t>
            </a:r>
            <a:r>
              <a:rPr lang="en-GB" sz="1100" i="1" dirty="0">
                <a:solidFill>
                  <a:schemeClr val="bg1"/>
                </a:solidFill>
              </a:rPr>
              <a:t> </a:t>
            </a:r>
            <a:r>
              <a:rPr lang="en-GB" sz="1100" i="1" dirty="0" err="1">
                <a:solidFill>
                  <a:schemeClr val="bg1"/>
                </a:solidFill>
              </a:rPr>
              <a:t>vaikeaa</a:t>
            </a:r>
            <a:r>
              <a:rPr lang="en-GB" sz="1100" i="1" dirty="0">
                <a:solidFill>
                  <a:schemeClr val="bg1"/>
                </a:solidFill>
              </a:rPr>
              <a:t> </a:t>
            </a:r>
            <a:r>
              <a:rPr lang="en-GB" sz="1100" i="1" dirty="0" err="1">
                <a:solidFill>
                  <a:schemeClr val="bg1"/>
                </a:solidFill>
              </a:rPr>
              <a:t>saada</a:t>
            </a:r>
            <a:r>
              <a:rPr lang="en-GB" sz="1100" i="1" dirty="0">
                <a:solidFill>
                  <a:schemeClr val="bg1"/>
                </a:solidFill>
              </a:rPr>
              <a:t> </a:t>
            </a:r>
            <a:r>
              <a:rPr lang="en-GB" sz="1100" i="1" dirty="0" err="1">
                <a:solidFill>
                  <a:schemeClr val="bg1"/>
                </a:solidFill>
              </a:rPr>
              <a:t>työpaikka</a:t>
            </a:r>
            <a:r>
              <a:rPr lang="en-GB" sz="1100" i="1" dirty="0">
                <a:solidFill>
                  <a:schemeClr val="bg1"/>
                </a:solidFill>
              </a:rPr>
              <a:t>, </a:t>
            </a:r>
            <a:r>
              <a:rPr lang="en-GB" sz="1100" i="1" dirty="0" err="1">
                <a:solidFill>
                  <a:schemeClr val="bg1"/>
                </a:solidFill>
              </a:rPr>
              <a:t>ilmaiseksi</a:t>
            </a:r>
            <a:r>
              <a:rPr lang="en-GB" sz="1100" i="1" dirty="0">
                <a:solidFill>
                  <a:schemeClr val="bg1"/>
                </a:solidFill>
              </a:rPr>
              <a:t> </a:t>
            </a:r>
            <a:r>
              <a:rPr lang="en-GB" sz="1100" i="1" dirty="0" err="1">
                <a:solidFill>
                  <a:schemeClr val="bg1"/>
                </a:solidFill>
              </a:rPr>
              <a:t>harjoittelijaksi</a:t>
            </a:r>
            <a:r>
              <a:rPr lang="en-GB" sz="1100" i="1" dirty="0">
                <a:solidFill>
                  <a:schemeClr val="bg1"/>
                </a:solidFill>
              </a:rPr>
              <a:t> </a:t>
            </a:r>
            <a:r>
              <a:rPr lang="en-GB" sz="1100" i="1" dirty="0" err="1">
                <a:solidFill>
                  <a:schemeClr val="bg1"/>
                </a:solidFill>
              </a:rPr>
              <a:t>kyllä</a:t>
            </a:r>
            <a:r>
              <a:rPr lang="en-GB" sz="1100" i="1" dirty="0">
                <a:solidFill>
                  <a:schemeClr val="bg1"/>
                </a:solidFill>
              </a:rPr>
              <a:t> </a:t>
            </a:r>
            <a:r>
              <a:rPr lang="en-GB" sz="1100" i="1" dirty="0" err="1">
                <a:solidFill>
                  <a:schemeClr val="bg1"/>
                </a:solidFill>
              </a:rPr>
              <a:t>pääsee</a:t>
            </a:r>
            <a:r>
              <a:rPr lang="en-GB" sz="1100" i="1" dirty="0">
                <a:solidFill>
                  <a:schemeClr val="bg1"/>
                </a:solidFill>
              </a:rPr>
              <a:t>, </a:t>
            </a:r>
            <a:r>
              <a:rPr lang="en-GB" sz="1100" i="1" dirty="0" err="1">
                <a:solidFill>
                  <a:schemeClr val="bg1"/>
                </a:solidFill>
              </a:rPr>
              <a:t>mutta</a:t>
            </a:r>
            <a:r>
              <a:rPr lang="en-GB" sz="1100" i="1" dirty="0">
                <a:solidFill>
                  <a:schemeClr val="bg1"/>
                </a:solidFill>
              </a:rPr>
              <a:t> </a:t>
            </a:r>
            <a:r>
              <a:rPr lang="en-GB" sz="1100" i="1" dirty="0" err="1">
                <a:solidFill>
                  <a:schemeClr val="bg1"/>
                </a:solidFill>
              </a:rPr>
              <a:t>muuten</a:t>
            </a:r>
            <a:r>
              <a:rPr lang="en-GB" sz="1100" i="1" dirty="0">
                <a:solidFill>
                  <a:schemeClr val="bg1"/>
                </a:solidFill>
              </a:rPr>
              <a:t> </a:t>
            </a:r>
            <a:r>
              <a:rPr lang="en-GB" sz="1100" i="1" dirty="0" err="1">
                <a:solidFill>
                  <a:schemeClr val="bg1"/>
                </a:solidFill>
              </a:rPr>
              <a:t>toimii</a:t>
            </a:r>
            <a:r>
              <a:rPr lang="en-GB" sz="1100" i="1" dirty="0">
                <a:solidFill>
                  <a:schemeClr val="bg1"/>
                </a:solidFill>
              </a:rPr>
              <a:t> </a:t>
            </a:r>
            <a:r>
              <a:rPr lang="en-GB" sz="1100" i="1" dirty="0" err="1">
                <a:solidFill>
                  <a:schemeClr val="bg1"/>
                </a:solidFill>
              </a:rPr>
              <a:t>oikeasti</a:t>
            </a:r>
            <a:r>
              <a:rPr lang="en-GB" sz="1100" i="1" dirty="0">
                <a:solidFill>
                  <a:schemeClr val="bg1"/>
                </a:solidFill>
              </a:rPr>
              <a:t> vain </a:t>
            </a:r>
            <a:r>
              <a:rPr lang="en-GB" sz="1100" i="1" dirty="0" err="1">
                <a:solidFill>
                  <a:schemeClr val="bg1"/>
                </a:solidFill>
              </a:rPr>
              <a:t>suhteilla</a:t>
            </a:r>
            <a:r>
              <a:rPr lang="en-GB" sz="1100" i="1" dirty="0">
                <a:solidFill>
                  <a:schemeClr val="bg1"/>
                </a:solidFill>
              </a:rPr>
              <a:t> (</a:t>
            </a:r>
            <a:r>
              <a:rPr lang="en-GB" sz="1100" i="1" dirty="0" err="1">
                <a:solidFill>
                  <a:schemeClr val="bg1"/>
                </a:solidFill>
              </a:rPr>
              <a:t>ilman</a:t>
            </a:r>
            <a:r>
              <a:rPr lang="en-GB" sz="1100" i="1" dirty="0">
                <a:solidFill>
                  <a:schemeClr val="bg1"/>
                </a:solidFill>
              </a:rPr>
              <a:t> </a:t>
            </a:r>
            <a:r>
              <a:rPr lang="en-GB" sz="1100" i="1" dirty="0" err="1">
                <a:solidFill>
                  <a:schemeClr val="bg1"/>
                </a:solidFill>
              </a:rPr>
              <a:t>työkokemusta</a:t>
            </a:r>
            <a:r>
              <a:rPr lang="en-GB" sz="1100" i="1" dirty="0">
                <a:solidFill>
                  <a:schemeClr val="bg1"/>
                </a:solidFill>
              </a:rPr>
              <a:t> </a:t>
            </a:r>
            <a:r>
              <a:rPr lang="en-GB" sz="1100" i="1" dirty="0" err="1">
                <a:solidFill>
                  <a:schemeClr val="bg1"/>
                </a:solidFill>
              </a:rPr>
              <a:t>ei</a:t>
            </a:r>
            <a:r>
              <a:rPr lang="en-GB" sz="1100" i="1" dirty="0">
                <a:solidFill>
                  <a:schemeClr val="bg1"/>
                </a:solidFill>
              </a:rPr>
              <a:t> </a:t>
            </a:r>
            <a:r>
              <a:rPr lang="en-GB" sz="1100" i="1" dirty="0" err="1">
                <a:solidFill>
                  <a:schemeClr val="bg1"/>
                </a:solidFill>
              </a:rPr>
              <a:t>saa</a:t>
            </a:r>
            <a:r>
              <a:rPr lang="en-GB" sz="1100" i="1" dirty="0">
                <a:solidFill>
                  <a:schemeClr val="bg1"/>
                </a:solidFill>
              </a:rPr>
              <a:t> </a:t>
            </a:r>
            <a:r>
              <a:rPr lang="en-GB" sz="1100" i="1" dirty="0" err="1">
                <a:solidFill>
                  <a:schemeClr val="bg1"/>
                </a:solidFill>
              </a:rPr>
              <a:t>opiskelupaikkaa</a:t>
            </a:r>
            <a:r>
              <a:rPr lang="en-GB" sz="1100" i="1" dirty="0">
                <a:solidFill>
                  <a:schemeClr val="bg1"/>
                </a:solidFill>
              </a:rPr>
              <a:t> </a:t>
            </a:r>
            <a:r>
              <a:rPr lang="en-GB" sz="1100" i="1" dirty="0" err="1">
                <a:solidFill>
                  <a:schemeClr val="bg1"/>
                </a:solidFill>
              </a:rPr>
              <a:t>ja</a:t>
            </a:r>
            <a:r>
              <a:rPr lang="en-GB" sz="1100" i="1" dirty="0">
                <a:solidFill>
                  <a:schemeClr val="bg1"/>
                </a:solidFill>
              </a:rPr>
              <a:t> </a:t>
            </a:r>
            <a:r>
              <a:rPr lang="en-GB" sz="1100" i="1" dirty="0" err="1">
                <a:solidFill>
                  <a:schemeClr val="bg1"/>
                </a:solidFill>
              </a:rPr>
              <a:t>ilman</a:t>
            </a:r>
            <a:r>
              <a:rPr lang="en-GB" sz="1100" i="1" dirty="0">
                <a:solidFill>
                  <a:schemeClr val="bg1"/>
                </a:solidFill>
              </a:rPr>
              <a:t> </a:t>
            </a:r>
            <a:r>
              <a:rPr lang="en-GB" sz="1100" i="1" dirty="0" err="1">
                <a:solidFill>
                  <a:schemeClr val="bg1"/>
                </a:solidFill>
              </a:rPr>
              <a:t>opiskelupaikkaa</a:t>
            </a:r>
            <a:r>
              <a:rPr lang="en-GB" sz="1100" i="1" dirty="0">
                <a:solidFill>
                  <a:schemeClr val="bg1"/>
                </a:solidFill>
              </a:rPr>
              <a:t> </a:t>
            </a:r>
            <a:r>
              <a:rPr lang="en-GB" sz="1100" i="1" dirty="0" err="1">
                <a:solidFill>
                  <a:schemeClr val="bg1"/>
                </a:solidFill>
              </a:rPr>
              <a:t>ei</a:t>
            </a:r>
            <a:r>
              <a:rPr lang="en-GB" sz="1100" i="1" dirty="0">
                <a:solidFill>
                  <a:schemeClr val="bg1"/>
                </a:solidFill>
              </a:rPr>
              <a:t> </a:t>
            </a:r>
            <a:r>
              <a:rPr lang="en-GB" sz="1100" i="1" dirty="0" err="1">
                <a:solidFill>
                  <a:schemeClr val="bg1"/>
                </a:solidFill>
              </a:rPr>
              <a:t>saa</a:t>
            </a:r>
            <a:r>
              <a:rPr lang="en-GB" sz="1100" i="1" dirty="0">
                <a:solidFill>
                  <a:schemeClr val="bg1"/>
                </a:solidFill>
              </a:rPr>
              <a:t> </a:t>
            </a:r>
            <a:r>
              <a:rPr lang="en-GB" sz="1100" i="1" dirty="0" err="1">
                <a:solidFill>
                  <a:schemeClr val="bg1"/>
                </a:solidFill>
              </a:rPr>
              <a:t>työpaikkaa</a:t>
            </a:r>
            <a:r>
              <a:rPr lang="en-GB" sz="1100" i="1" dirty="0" smtClean="0">
                <a:solidFill>
                  <a:schemeClr val="bg1"/>
                </a:solidFill>
              </a:rPr>
              <a:t>).” ISÄNNÖITSIJÄ</a:t>
            </a:r>
            <a:endParaRPr lang="fi-FI" sz="1100" i="1" dirty="0">
              <a:solidFill>
                <a:schemeClr val="bg1"/>
              </a:solidFill>
            </a:endParaRPr>
          </a:p>
        </p:txBody>
      </p:sp>
      <p:sp>
        <p:nvSpPr>
          <p:cNvPr id="14" name="Pyöristetty suorakulmio 13"/>
          <p:cNvSpPr/>
          <p:nvPr/>
        </p:nvSpPr>
        <p:spPr>
          <a:xfrm>
            <a:off x="3532549" y="3082016"/>
            <a:ext cx="2413496" cy="10209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Haasteita työnhaussa </a:t>
            </a:r>
            <a:endParaRPr lang="fi-FI" dirty="0"/>
          </a:p>
        </p:txBody>
      </p:sp>
    </p:spTree>
    <p:extLst>
      <p:ext uri="{BB962C8B-B14F-4D97-AF65-F5344CB8AC3E}">
        <p14:creationId xmlns:p14="http://schemas.microsoft.com/office/powerpoint/2010/main" val="41285024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p:cNvSpPr txBox="1"/>
          <p:nvPr/>
        </p:nvSpPr>
        <p:spPr>
          <a:xfrm>
            <a:off x="1593748" y="1208406"/>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Tutkimuksen tavoitteet ja </a:t>
            </a:r>
            <a:r>
              <a:rPr lang="fi-FI" dirty="0">
                <a:solidFill>
                  <a:schemeClr val="bg1"/>
                </a:solidFill>
              </a:rPr>
              <a:t>toteutus, </a:t>
            </a:r>
            <a:r>
              <a:rPr lang="fi-FI" dirty="0" smtClean="0">
                <a:solidFill>
                  <a:schemeClr val="bg1"/>
                </a:solidFill>
              </a:rPr>
              <a:t>haastateltavien taustatiedot</a:t>
            </a:r>
            <a:endParaRPr lang="fi-FI" dirty="0">
              <a:solidFill>
                <a:schemeClr val="bg1"/>
              </a:solidFill>
            </a:endParaRPr>
          </a:p>
        </p:txBody>
      </p:sp>
      <p:sp>
        <p:nvSpPr>
          <p:cNvPr id="6" name="Tekstiruutu 5"/>
          <p:cNvSpPr txBox="1"/>
          <p:nvPr/>
        </p:nvSpPr>
        <p:spPr>
          <a:xfrm>
            <a:off x="1593748" y="1697937"/>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Motiivi ammatinvaihtoon</a:t>
            </a:r>
            <a:endParaRPr lang="fi-FI" dirty="0">
              <a:solidFill>
                <a:schemeClr val="bg1"/>
              </a:solidFill>
            </a:endParaRPr>
          </a:p>
        </p:txBody>
      </p:sp>
      <p:sp>
        <p:nvSpPr>
          <p:cNvPr id="7" name="Tekstiruutu 6"/>
          <p:cNvSpPr txBox="1"/>
          <p:nvPr/>
        </p:nvSpPr>
        <p:spPr>
          <a:xfrm>
            <a:off x="1593748" y="2187468"/>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a:solidFill>
                  <a:schemeClr val="bg1"/>
                </a:solidFill>
              </a:rPr>
              <a:t>Tiedonhakukanavat ja ammatinvaihdon valmennus</a:t>
            </a:r>
          </a:p>
        </p:txBody>
      </p:sp>
      <p:sp>
        <p:nvSpPr>
          <p:cNvPr id="8" name="Tekstiruutu 7"/>
          <p:cNvSpPr txBox="1"/>
          <p:nvPr/>
        </p:nvSpPr>
        <p:spPr>
          <a:xfrm>
            <a:off x="1593748" y="2676999"/>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a:solidFill>
                  <a:schemeClr val="bg1"/>
                </a:solidFill>
              </a:rPr>
              <a:t>Opiskeluun haku</a:t>
            </a:r>
          </a:p>
        </p:txBody>
      </p:sp>
      <p:sp>
        <p:nvSpPr>
          <p:cNvPr id="9" name="Tekstiruutu 8"/>
          <p:cNvSpPr txBox="1"/>
          <p:nvPr/>
        </p:nvSpPr>
        <p:spPr>
          <a:xfrm>
            <a:off x="1593748" y="3656061"/>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Opiskelu, opiskelutaidot, motivaatio ja verkottuminen</a:t>
            </a:r>
            <a:endParaRPr lang="fi-FI" dirty="0">
              <a:solidFill>
                <a:schemeClr val="bg1"/>
              </a:solidFill>
            </a:endParaRPr>
          </a:p>
        </p:txBody>
      </p:sp>
      <p:sp>
        <p:nvSpPr>
          <p:cNvPr id="10" name="Tekstiruutu 9"/>
          <p:cNvSpPr txBox="1"/>
          <p:nvPr/>
        </p:nvSpPr>
        <p:spPr>
          <a:xfrm>
            <a:off x="1593748" y="3166530"/>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Rahoitus</a:t>
            </a:r>
            <a:endParaRPr lang="fi-FI" dirty="0">
              <a:solidFill>
                <a:schemeClr val="bg1"/>
              </a:solidFill>
            </a:endParaRPr>
          </a:p>
        </p:txBody>
      </p:sp>
      <p:sp>
        <p:nvSpPr>
          <p:cNvPr id="11" name="Tekstiruutu 10"/>
          <p:cNvSpPr txBox="1"/>
          <p:nvPr/>
        </p:nvSpPr>
        <p:spPr>
          <a:xfrm>
            <a:off x="1593748" y="4145592"/>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Työnhaku ja ammatti-identiteetti</a:t>
            </a:r>
            <a:endParaRPr lang="fi-FI" dirty="0">
              <a:solidFill>
                <a:schemeClr val="bg1"/>
              </a:solidFill>
            </a:endParaRPr>
          </a:p>
        </p:txBody>
      </p:sp>
      <p:sp>
        <p:nvSpPr>
          <p:cNvPr id="13" name="Tekstiruutu 12"/>
          <p:cNvSpPr txBox="1"/>
          <p:nvPr/>
        </p:nvSpPr>
        <p:spPr>
          <a:xfrm>
            <a:off x="1593748" y="5124654"/>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Johtopäätökset</a:t>
            </a:r>
            <a:endParaRPr lang="fi-FI" dirty="0">
              <a:solidFill>
                <a:schemeClr val="bg1"/>
              </a:solidFill>
            </a:endParaRPr>
          </a:p>
        </p:txBody>
      </p:sp>
      <p:sp>
        <p:nvSpPr>
          <p:cNvPr id="14" name="Tekstiruutu 13"/>
          <p:cNvSpPr txBox="1"/>
          <p:nvPr/>
        </p:nvSpPr>
        <p:spPr>
          <a:xfrm>
            <a:off x="1593748" y="5614185"/>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Uuteen ammattiin -polut</a:t>
            </a:r>
            <a:endParaRPr lang="fi-FI" dirty="0">
              <a:solidFill>
                <a:schemeClr val="bg1"/>
              </a:solidFill>
            </a:endParaRPr>
          </a:p>
        </p:txBody>
      </p:sp>
      <p:sp>
        <p:nvSpPr>
          <p:cNvPr id="15" name="Tekstiruutu 14"/>
          <p:cNvSpPr txBox="1"/>
          <p:nvPr/>
        </p:nvSpPr>
        <p:spPr>
          <a:xfrm>
            <a:off x="1593748" y="4635123"/>
            <a:ext cx="6731781" cy="369332"/>
          </a:xfrm>
          <a:prstGeom prst="rect">
            <a:avLst/>
          </a:prstGeom>
          <a:solidFill>
            <a:schemeClr val="accent3"/>
          </a:solidFill>
          <a:ln>
            <a:solidFill>
              <a:srgbClr val="BB0441"/>
            </a:solidFill>
          </a:ln>
        </p:spPr>
        <p:txBody>
          <a:bodyPr wrap="square" rtlCol="0">
            <a:spAutoFit/>
          </a:bodyPr>
          <a:lstStyle/>
          <a:p>
            <a:pPr algn="ctr"/>
            <a:r>
              <a:rPr lang="fi-FI" dirty="0" smtClean="0">
                <a:solidFill>
                  <a:schemeClr val="bg1"/>
                </a:solidFill>
              </a:rPr>
              <a:t>Ammatti-identiteetin löytyminen</a:t>
            </a:r>
            <a:endParaRPr lang="fi-FI" dirty="0">
              <a:solidFill>
                <a:schemeClr val="bg1"/>
              </a:solidFill>
            </a:endParaRPr>
          </a:p>
        </p:txBody>
      </p:sp>
    </p:spTree>
    <p:extLst>
      <p:ext uri="{BB962C8B-B14F-4D97-AF65-F5344CB8AC3E}">
        <p14:creationId xmlns:p14="http://schemas.microsoft.com/office/powerpoint/2010/main" val="1898135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lstStyle/>
          <a:p>
            <a:r>
              <a:rPr lang="fi-FI"/>
              <a:t>Ammatti-identiteetin </a:t>
            </a:r>
            <a:r>
              <a:rPr lang="fi-FI" smtClean="0"/>
              <a:t>löytyminen</a:t>
            </a:r>
            <a:endParaRPr lang="fi-FI" dirty="0"/>
          </a:p>
        </p:txBody>
      </p:sp>
      <p:sp>
        <p:nvSpPr>
          <p:cNvPr id="7" name="Sisällön paikkamerkki 6"/>
          <p:cNvSpPr>
            <a:spLocks noGrp="1"/>
          </p:cNvSpPr>
          <p:nvPr>
            <p:ph sz="quarter" idx="14"/>
          </p:nvPr>
        </p:nvSpPr>
        <p:spPr>
          <a:xfrm>
            <a:off x="495945" y="1576507"/>
            <a:ext cx="8948717" cy="4507200"/>
          </a:xfrm>
        </p:spPr>
        <p:txBody>
          <a:bodyPr>
            <a:noAutofit/>
          </a:bodyPr>
          <a:lstStyle/>
          <a:p>
            <a:r>
              <a:rPr lang="fi-FI" sz="1400" dirty="0" smtClean="0"/>
              <a:t>Uusi ammatti-identiteetti löytyi kohtuullisen helposti, myös tässä työharjoitteluista oli paljon apua niiden käytännönläheisyyden vuoksi sekä myös jo syntyneiden henkilösuhteiden vuoksi.</a:t>
            </a:r>
          </a:p>
          <a:p>
            <a:r>
              <a:rPr lang="fi-FI" sz="1400" dirty="0" smtClean="0"/>
              <a:t>Uudella työyhteisöllä oli suuri merkitys siinä, että oma ammatillinen itsetunto uudessa ammatissa vahvistui. Apua oli toki myös siitä, että kaikilla oli työelämän kokemusta, eikä itse työssäkäyntiä tarvinnut opetella, kuten elämän ensimmäisen työpaikan kohdalla. Työkavereiden ja esimiesten hyväksyntä ja suhtautuminen sekä myös alkuun auttamisen halu vaikuttivat ammatti-identiteetin rakentumiseen.</a:t>
            </a:r>
          </a:p>
          <a:p>
            <a:r>
              <a:rPr lang="fi-FI" sz="1400" dirty="0" smtClean="0"/>
              <a:t>Kaikki eivät kuitenkaan kokeneet vain myönteistä suhtautumista uudella työpaikalla, vaan uudelle ei uskallettu antaa kuin vain rutiinitehtäviä tai koettiin ”vähättelyä” lyhyestä alan työkokemuksesta johtuen. </a:t>
            </a:r>
          </a:p>
          <a:p>
            <a:r>
              <a:rPr lang="fi-FI" sz="1400" dirty="0" smtClean="0"/>
              <a:t>Monilla oli entisen ammatin osaamisalueista oli paljon hyötyä, jota saattoi käyttää hyväksi uudessa tilanteessa ja liittää uuteen ammattiosaamiseen. Tämä vaikutti toimivan vahvana ammatti-identiteetin rakennusalustana.</a:t>
            </a:r>
          </a:p>
          <a:p>
            <a:r>
              <a:rPr lang="fi-FI" sz="1400" dirty="0" smtClean="0"/>
              <a:t>Haastateltavissa oli vain muutama, jotka olivat siirtyneet nais- tai miesvaltaisista työyhteisöistä vastakkaista sukupuolta edustaviin työyhteisöihin. Tällä muutoksella ei tuntunut olevan mitään vaikutusta uuden ammatti-identiteetin syntymiseen, toisin uuden asetelman kokemiseen vaikuttavat varmasti myös persoona- ja itsetuntotekijät. </a:t>
            </a:r>
          </a:p>
          <a:p>
            <a:r>
              <a:rPr lang="fi-FI" sz="1400" dirty="0" smtClean="0"/>
              <a:t>Ammatti-identiteetin rakentumisessa oma asenne, itsetunto ja varmuus ammattiosaamisesta ovat olennaisia. Se että tuntee valinneensa itselleen sopivan ja kiinnostavan ammatin sekä varmuus omasta osaamisesta auttavat ammatti-identiteetin rakentumisessa, mutta tukea ja palautetta tarvitaan myös työyhteisöltä.</a:t>
            </a:r>
            <a:br>
              <a:rPr lang="fi-FI" sz="1400" dirty="0" smtClean="0"/>
            </a:br>
            <a:endParaRPr lang="fi-FI" sz="1400" dirty="0" smtClean="0"/>
          </a:p>
        </p:txBody>
      </p:sp>
    </p:spTree>
    <p:extLst>
      <p:ext uri="{BB962C8B-B14F-4D97-AF65-F5344CB8AC3E}">
        <p14:creationId xmlns:p14="http://schemas.microsoft.com/office/powerpoint/2010/main" val="7687153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Ammatti-identiteetin löytyminen</a:t>
            </a:r>
            <a:endParaRPr lang="fi-FI" dirty="0"/>
          </a:p>
        </p:txBody>
      </p:sp>
      <p:sp>
        <p:nvSpPr>
          <p:cNvPr id="4" name="Dian numeron paikkamerkki 3"/>
          <p:cNvSpPr>
            <a:spLocks noGrp="1"/>
          </p:cNvSpPr>
          <p:nvPr>
            <p:ph type="sldNum" sz="quarter" idx="12"/>
          </p:nvPr>
        </p:nvSpPr>
        <p:spPr>
          <a:xfrm>
            <a:off x="8463390" y="6192000"/>
            <a:ext cx="479148" cy="432000"/>
          </a:xfrm>
        </p:spPr>
        <p:txBody>
          <a:bodyPr/>
          <a:lstStyle/>
          <a:p>
            <a:pPr algn="l"/>
            <a:fld id="{B142173B-15BF-4EB6-9337-26FE14823897}" type="slidenum">
              <a:rPr lang="fi-FI" smtClean="0">
                <a:solidFill>
                  <a:schemeClr val="bg1"/>
                </a:solidFill>
              </a:rPr>
              <a:pPr algn="l"/>
              <a:t>43</a:t>
            </a:fld>
            <a:endParaRPr lang="fi-FI" dirty="0">
              <a:solidFill>
                <a:schemeClr val="bg1"/>
              </a:solidFill>
            </a:endParaRPr>
          </a:p>
        </p:txBody>
      </p:sp>
      <p:sp>
        <p:nvSpPr>
          <p:cNvPr id="8" name="Kuvaselite-ellipsi 7"/>
          <p:cNvSpPr/>
          <p:nvPr/>
        </p:nvSpPr>
        <p:spPr>
          <a:xfrm>
            <a:off x="6407740" y="3731152"/>
            <a:ext cx="2708344" cy="1246676"/>
          </a:xfrm>
          <a:prstGeom prst="wedgeEllipseCallout">
            <a:avLst>
              <a:gd name="adj1" fmla="val -55260"/>
              <a:gd name="adj2" fmla="val 3405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300" i="1" dirty="0">
                <a:solidFill>
                  <a:schemeClr val="bg1"/>
                </a:solidFill>
              </a:rPr>
              <a:t>”</a:t>
            </a:r>
            <a:r>
              <a:rPr lang="en-GB" sz="1300" i="1" dirty="0" err="1">
                <a:solidFill>
                  <a:schemeClr val="bg1"/>
                </a:solidFill>
              </a:rPr>
              <a:t>Ei</a:t>
            </a:r>
            <a:r>
              <a:rPr lang="en-GB" sz="1300" i="1" dirty="0">
                <a:solidFill>
                  <a:schemeClr val="bg1"/>
                </a:solidFill>
              </a:rPr>
              <a:t> </a:t>
            </a:r>
            <a:r>
              <a:rPr lang="en-GB" sz="1300" i="1" dirty="0" err="1">
                <a:solidFill>
                  <a:schemeClr val="bg1"/>
                </a:solidFill>
              </a:rPr>
              <a:t>tuntunut</a:t>
            </a:r>
            <a:r>
              <a:rPr lang="en-GB" sz="1300" i="1" dirty="0">
                <a:solidFill>
                  <a:schemeClr val="bg1"/>
                </a:solidFill>
              </a:rPr>
              <a:t> </a:t>
            </a:r>
            <a:r>
              <a:rPr lang="en-GB" sz="1300" i="1" dirty="0" err="1">
                <a:solidFill>
                  <a:schemeClr val="bg1"/>
                </a:solidFill>
              </a:rPr>
              <a:t>hankalalta</a:t>
            </a:r>
            <a:r>
              <a:rPr lang="en-GB" sz="1300" i="1" dirty="0">
                <a:solidFill>
                  <a:schemeClr val="bg1"/>
                </a:solidFill>
              </a:rPr>
              <a:t> </a:t>
            </a:r>
            <a:r>
              <a:rPr lang="en-GB" sz="1300" i="1" dirty="0" err="1">
                <a:solidFill>
                  <a:schemeClr val="bg1"/>
                </a:solidFill>
              </a:rPr>
              <a:t>uudessa</a:t>
            </a:r>
            <a:r>
              <a:rPr lang="en-GB" sz="1300" i="1" dirty="0">
                <a:solidFill>
                  <a:schemeClr val="bg1"/>
                </a:solidFill>
              </a:rPr>
              <a:t> </a:t>
            </a:r>
            <a:r>
              <a:rPr lang="en-GB" sz="1300" i="1" dirty="0" err="1">
                <a:solidFill>
                  <a:schemeClr val="bg1"/>
                </a:solidFill>
              </a:rPr>
              <a:t>työssä</a:t>
            </a:r>
            <a:r>
              <a:rPr lang="en-GB" sz="1300" i="1" dirty="0">
                <a:solidFill>
                  <a:schemeClr val="bg1"/>
                </a:solidFill>
              </a:rPr>
              <a:t>, kun </a:t>
            </a:r>
            <a:r>
              <a:rPr lang="en-GB" sz="1300" i="1" dirty="0" err="1">
                <a:solidFill>
                  <a:schemeClr val="bg1"/>
                </a:solidFill>
              </a:rPr>
              <a:t>kysyy</a:t>
            </a:r>
            <a:r>
              <a:rPr lang="en-GB" sz="1300" i="1" dirty="0">
                <a:solidFill>
                  <a:schemeClr val="bg1"/>
                </a:solidFill>
              </a:rPr>
              <a:t> </a:t>
            </a:r>
            <a:r>
              <a:rPr lang="en-GB" sz="1300" i="1" dirty="0" err="1">
                <a:solidFill>
                  <a:schemeClr val="bg1"/>
                </a:solidFill>
              </a:rPr>
              <a:t>aina</a:t>
            </a:r>
            <a:r>
              <a:rPr lang="en-GB" sz="1300" i="1" dirty="0">
                <a:solidFill>
                  <a:schemeClr val="bg1"/>
                </a:solidFill>
              </a:rPr>
              <a:t> kun </a:t>
            </a:r>
            <a:r>
              <a:rPr lang="en-GB" sz="1300" i="1" dirty="0" err="1">
                <a:solidFill>
                  <a:schemeClr val="bg1"/>
                </a:solidFill>
              </a:rPr>
              <a:t>mahdollista</a:t>
            </a:r>
            <a:r>
              <a:rPr lang="en-GB" sz="1300" i="1" dirty="0">
                <a:solidFill>
                  <a:schemeClr val="bg1"/>
                </a:solidFill>
              </a:rPr>
              <a:t>, </a:t>
            </a:r>
            <a:r>
              <a:rPr lang="en-GB" sz="1300" i="1" dirty="0" err="1">
                <a:solidFill>
                  <a:schemeClr val="bg1"/>
                </a:solidFill>
              </a:rPr>
              <a:t>ja</a:t>
            </a:r>
            <a:r>
              <a:rPr lang="en-GB" sz="1300" i="1" dirty="0">
                <a:solidFill>
                  <a:schemeClr val="bg1"/>
                </a:solidFill>
              </a:rPr>
              <a:t> </a:t>
            </a:r>
            <a:r>
              <a:rPr lang="en-GB" sz="1300" i="1" dirty="0" err="1">
                <a:solidFill>
                  <a:schemeClr val="bg1"/>
                </a:solidFill>
              </a:rPr>
              <a:t>tekemällä</a:t>
            </a:r>
            <a:r>
              <a:rPr lang="en-GB" sz="1300" i="1" dirty="0">
                <a:solidFill>
                  <a:schemeClr val="bg1"/>
                </a:solidFill>
              </a:rPr>
              <a:t> </a:t>
            </a:r>
            <a:r>
              <a:rPr lang="en-GB" sz="1300" i="1" dirty="0" err="1" smtClean="0">
                <a:solidFill>
                  <a:schemeClr val="bg1"/>
                </a:solidFill>
              </a:rPr>
              <a:t>oppii</a:t>
            </a:r>
            <a:r>
              <a:rPr lang="en-GB" sz="1300" i="1" dirty="0" smtClean="0">
                <a:solidFill>
                  <a:schemeClr val="bg1"/>
                </a:solidFill>
              </a:rPr>
              <a:t>.” KIINTEISTÖNHOITAJA</a:t>
            </a:r>
            <a:endParaRPr lang="en-GB" sz="1300" i="1" dirty="0">
              <a:solidFill>
                <a:schemeClr val="bg1"/>
              </a:solidFill>
            </a:endParaRPr>
          </a:p>
        </p:txBody>
      </p:sp>
      <p:sp>
        <p:nvSpPr>
          <p:cNvPr id="10" name="Kuvaselite-ellipsi 9"/>
          <p:cNvSpPr/>
          <p:nvPr/>
        </p:nvSpPr>
        <p:spPr>
          <a:xfrm>
            <a:off x="1892010" y="1135117"/>
            <a:ext cx="1895502" cy="1095921"/>
          </a:xfrm>
          <a:prstGeom prst="wedgeEllipseCallout">
            <a:avLst>
              <a:gd name="adj1" fmla="val 69942"/>
              <a:gd name="adj2" fmla="val 647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”Suhtautuminen uusissa työpaikoissa on ollut hyvää, oma asenne kyllä </a:t>
            </a:r>
            <a:r>
              <a:rPr lang="fi-FI" sz="1100" i="1" dirty="0" smtClean="0">
                <a:solidFill>
                  <a:schemeClr val="bg1"/>
                </a:solidFill>
              </a:rPr>
              <a:t>ratkaisee.” LÄHIHOITAJA </a:t>
            </a:r>
            <a:endParaRPr lang="fi-FI" sz="1100" i="1" dirty="0">
              <a:solidFill>
                <a:schemeClr val="bg1"/>
              </a:solidFill>
            </a:endParaRPr>
          </a:p>
        </p:txBody>
      </p:sp>
      <p:sp>
        <p:nvSpPr>
          <p:cNvPr id="16" name="Kuvaselite-ellipsi 15"/>
          <p:cNvSpPr/>
          <p:nvPr/>
        </p:nvSpPr>
        <p:spPr>
          <a:xfrm>
            <a:off x="6036590" y="5618136"/>
            <a:ext cx="2712203" cy="840877"/>
          </a:xfrm>
          <a:prstGeom prst="wedgeEllipseCallout">
            <a:avLst>
              <a:gd name="adj1" fmla="val -94"/>
              <a:gd name="adj2" fmla="val -935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”Suhtautuminen oli hyvää, eikä tarvinnut aloittaa kaikkea </a:t>
            </a:r>
            <a:r>
              <a:rPr lang="fi-FI" sz="1100" i="1" dirty="0" smtClean="0">
                <a:solidFill>
                  <a:schemeClr val="bg1"/>
                </a:solidFill>
              </a:rPr>
              <a:t>alusta.” </a:t>
            </a:r>
            <a:br>
              <a:rPr lang="fi-FI" sz="1100" i="1" dirty="0" smtClean="0">
                <a:solidFill>
                  <a:schemeClr val="bg1"/>
                </a:solidFill>
              </a:rPr>
            </a:br>
            <a:r>
              <a:rPr lang="fi-FI" sz="1100" i="1" dirty="0" smtClean="0">
                <a:solidFill>
                  <a:schemeClr val="bg1"/>
                </a:solidFill>
              </a:rPr>
              <a:t>LÄHIHOITAJA</a:t>
            </a:r>
            <a:endParaRPr lang="fi-FI" sz="1100" i="1" dirty="0">
              <a:solidFill>
                <a:schemeClr val="bg1"/>
              </a:solidFill>
            </a:endParaRPr>
          </a:p>
        </p:txBody>
      </p:sp>
      <p:sp>
        <p:nvSpPr>
          <p:cNvPr id="24" name="Kuvaselite-ellipsi 23"/>
          <p:cNvSpPr/>
          <p:nvPr/>
        </p:nvSpPr>
        <p:spPr>
          <a:xfrm>
            <a:off x="7285772" y="2231038"/>
            <a:ext cx="2340260" cy="1280952"/>
          </a:xfrm>
          <a:prstGeom prst="wedgeEllipseCallout">
            <a:avLst>
              <a:gd name="adj1" fmla="val -55260"/>
              <a:gd name="adj2" fmla="val 3405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a:t>
            </a:r>
            <a:r>
              <a:rPr lang="en-GB" sz="1100" i="1" dirty="0" err="1">
                <a:solidFill>
                  <a:schemeClr val="bg1"/>
                </a:solidFill>
              </a:rPr>
              <a:t>Kaikki</a:t>
            </a:r>
            <a:r>
              <a:rPr lang="en-GB" sz="1100" i="1" dirty="0">
                <a:solidFill>
                  <a:schemeClr val="bg1"/>
                </a:solidFill>
              </a:rPr>
              <a:t> on </a:t>
            </a:r>
            <a:r>
              <a:rPr lang="en-GB" sz="1100" i="1" dirty="0" err="1">
                <a:solidFill>
                  <a:schemeClr val="bg1"/>
                </a:solidFill>
              </a:rPr>
              <a:t>ollut</a:t>
            </a:r>
            <a:r>
              <a:rPr lang="en-GB" sz="1100" i="1" dirty="0">
                <a:solidFill>
                  <a:schemeClr val="bg1"/>
                </a:solidFill>
              </a:rPr>
              <a:t> </a:t>
            </a:r>
            <a:r>
              <a:rPr lang="en-GB" sz="1100" i="1" dirty="0" err="1">
                <a:solidFill>
                  <a:schemeClr val="bg1"/>
                </a:solidFill>
              </a:rPr>
              <a:t>mukavaa</a:t>
            </a:r>
            <a:r>
              <a:rPr lang="en-GB" sz="1100" i="1" dirty="0">
                <a:solidFill>
                  <a:schemeClr val="bg1"/>
                </a:solidFill>
              </a:rPr>
              <a:t> ja </a:t>
            </a:r>
            <a:r>
              <a:rPr lang="en-GB" sz="1100" i="1" dirty="0" err="1">
                <a:solidFill>
                  <a:schemeClr val="bg1"/>
                </a:solidFill>
              </a:rPr>
              <a:t>mielekästä</a:t>
            </a:r>
            <a:r>
              <a:rPr lang="en-GB" sz="1100" i="1" dirty="0" smtClean="0">
                <a:solidFill>
                  <a:schemeClr val="bg1"/>
                </a:solidFill>
              </a:rPr>
              <a:t>, </a:t>
            </a:r>
            <a:r>
              <a:rPr lang="en-GB" sz="1100" i="1" dirty="0" err="1" smtClean="0">
                <a:solidFill>
                  <a:schemeClr val="bg1"/>
                </a:solidFill>
              </a:rPr>
              <a:t>en</a:t>
            </a:r>
            <a:r>
              <a:rPr lang="en-GB" sz="1100" i="1" dirty="0" smtClean="0">
                <a:solidFill>
                  <a:schemeClr val="bg1"/>
                </a:solidFill>
              </a:rPr>
              <a:t> </a:t>
            </a:r>
            <a:r>
              <a:rPr lang="en-GB" sz="1100" i="1" dirty="0" err="1">
                <a:solidFill>
                  <a:schemeClr val="bg1"/>
                </a:solidFill>
              </a:rPr>
              <a:t>pelkää</a:t>
            </a:r>
            <a:r>
              <a:rPr lang="en-GB" sz="1100" i="1" dirty="0">
                <a:solidFill>
                  <a:schemeClr val="bg1"/>
                </a:solidFill>
              </a:rPr>
              <a:t> </a:t>
            </a:r>
            <a:r>
              <a:rPr lang="en-GB" sz="1100" i="1" dirty="0" err="1">
                <a:solidFill>
                  <a:schemeClr val="bg1"/>
                </a:solidFill>
              </a:rPr>
              <a:t>opetella</a:t>
            </a:r>
            <a:r>
              <a:rPr lang="en-GB" sz="1100" i="1" dirty="0">
                <a:solidFill>
                  <a:schemeClr val="bg1"/>
                </a:solidFill>
              </a:rPr>
              <a:t> </a:t>
            </a:r>
            <a:r>
              <a:rPr lang="en-GB" sz="1100" i="1" dirty="0" err="1">
                <a:solidFill>
                  <a:schemeClr val="bg1"/>
                </a:solidFill>
              </a:rPr>
              <a:t>uutta</a:t>
            </a:r>
            <a:r>
              <a:rPr lang="en-GB" sz="1100" i="1" dirty="0">
                <a:solidFill>
                  <a:schemeClr val="bg1"/>
                </a:solidFill>
              </a:rPr>
              <a:t> ja </a:t>
            </a:r>
            <a:r>
              <a:rPr lang="en-GB" sz="1100" i="1" dirty="0" err="1">
                <a:solidFill>
                  <a:schemeClr val="bg1"/>
                </a:solidFill>
              </a:rPr>
              <a:t>ajattelee</a:t>
            </a:r>
            <a:r>
              <a:rPr lang="en-GB" sz="1100" i="1" dirty="0">
                <a:solidFill>
                  <a:schemeClr val="bg1"/>
                </a:solidFill>
              </a:rPr>
              <a:t> </a:t>
            </a:r>
            <a:r>
              <a:rPr lang="en-GB" sz="1100" i="1" dirty="0" err="1">
                <a:solidFill>
                  <a:schemeClr val="bg1"/>
                </a:solidFill>
              </a:rPr>
              <a:t>että</a:t>
            </a:r>
            <a:r>
              <a:rPr lang="en-GB" sz="1100" i="1" dirty="0">
                <a:solidFill>
                  <a:schemeClr val="bg1"/>
                </a:solidFill>
              </a:rPr>
              <a:t> </a:t>
            </a:r>
            <a:r>
              <a:rPr lang="en-GB" sz="1100" i="1" dirty="0" err="1">
                <a:solidFill>
                  <a:schemeClr val="bg1"/>
                </a:solidFill>
              </a:rPr>
              <a:t>aina</a:t>
            </a:r>
            <a:r>
              <a:rPr lang="en-GB" sz="1100" i="1" dirty="0">
                <a:solidFill>
                  <a:schemeClr val="bg1"/>
                </a:solidFill>
              </a:rPr>
              <a:t> </a:t>
            </a:r>
            <a:r>
              <a:rPr lang="en-GB" sz="1100" i="1" dirty="0" err="1">
                <a:solidFill>
                  <a:schemeClr val="bg1"/>
                </a:solidFill>
              </a:rPr>
              <a:t>löytyy</a:t>
            </a:r>
            <a:r>
              <a:rPr lang="en-GB" sz="1100" i="1" dirty="0">
                <a:solidFill>
                  <a:schemeClr val="bg1"/>
                </a:solidFill>
              </a:rPr>
              <a:t> </a:t>
            </a:r>
            <a:r>
              <a:rPr lang="en-GB" sz="1100" i="1" dirty="0" err="1">
                <a:solidFill>
                  <a:schemeClr val="bg1"/>
                </a:solidFill>
              </a:rPr>
              <a:t>töitä</a:t>
            </a:r>
            <a:r>
              <a:rPr lang="en-GB" sz="1100" i="1" dirty="0">
                <a:solidFill>
                  <a:schemeClr val="bg1"/>
                </a:solidFill>
              </a:rPr>
              <a:t>. On </a:t>
            </a:r>
            <a:r>
              <a:rPr lang="en-GB" sz="1100" i="1" dirty="0" err="1">
                <a:solidFill>
                  <a:schemeClr val="bg1"/>
                </a:solidFill>
              </a:rPr>
              <a:t>omasta</a:t>
            </a:r>
            <a:r>
              <a:rPr lang="en-GB" sz="1100" i="1" dirty="0">
                <a:solidFill>
                  <a:schemeClr val="bg1"/>
                </a:solidFill>
              </a:rPr>
              <a:t> </a:t>
            </a:r>
            <a:r>
              <a:rPr lang="en-GB" sz="1100" i="1" dirty="0" err="1">
                <a:solidFill>
                  <a:schemeClr val="bg1"/>
                </a:solidFill>
              </a:rPr>
              <a:t>asenteesta</a:t>
            </a:r>
            <a:r>
              <a:rPr lang="en-GB" sz="1100" i="1" dirty="0">
                <a:solidFill>
                  <a:schemeClr val="bg1"/>
                </a:solidFill>
              </a:rPr>
              <a:t> </a:t>
            </a:r>
            <a:r>
              <a:rPr lang="en-GB" sz="1100" i="1" dirty="0" err="1">
                <a:solidFill>
                  <a:schemeClr val="bg1"/>
                </a:solidFill>
              </a:rPr>
              <a:t>kiinni</a:t>
            </a:r>
            <a:r>
              <a:rPr lang="en-GB" sz="1100" i="1" dirty="0">
                <a:solidFill>
                  <a:schemeClr val="bg1"/>
                </a:solidFill>
              </a:rPr>
              <a:t>.” </a:t>
            </a:r>
            <a:r>
              <a:rPr lang="en-GB" sz="1100" i="1" dirty="0" smtClean="0">
                <a:solidFill>
                  <a:schemeClr val="bg1"/>
                </a:solidFill>
              </a:rPr>
              <a:t>SISUSTAJA</a:t>
            </a:r>
            <a:endParaRPr lang="en-GB" sz="1100" i="1" dirty="0">
              <a:solidFill>
                <a:schemeClr val="bg1"/>
              </a:solidFill>
            </a:endParaRPr>
          </a:p>
        </p:txBody>
      </p:sp>
      <p:sp>
        <p:nvSpPr>
          <p:cNvPr id="26" name="Kuvaselite-ellipsi 25"/>
          <p:cNvSpPr/>
          <p:nvPr/>
        </p:nvSpPr>
        <p:spPr>
          <a:xfrm>
            <a:off x="4338404" y="1573078"/>
            <a:ext cx="2947367" cy="1384592"/>
          </a:xfrm>
          <a:prstGeom prst="wedgeEllipseCallout">
            <a:avLst>
              <a:gd name="adj1" fmla="val -55486"/>
              <a:gd name="adj2" fmla="val -479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”Harjoitteluaikainen työkaveri auttoi identiteetin ja oman </a:t>
            </a:r>
            <a:r>
              <a:rPr lang="fi-FI" sz="1200" i="1" dirty="0" smtClean="0">
                <a:solidFill>
                  <a:schemeClr val="bg1"/>
                </a:solidFill>
              </a:rPr>
              <a:t>ammattiuskon löytymisessä</a:t>
            </a:r>
            <a:r>
              <a:rPr lang="fi-FI" sz="1200" i="1" dirty="0">
                <a:solidFill>
                  <a:schemeClr val="bg1"/>
                </a:solidFill>
              </a:rPr>
              <a:t>. Aika nopeasti se sitten </a:t>
            </a:r>
            <a:r>
              <a:rPr lang="fi-FI" sz="1200" i="1" dirty="0" smtClean="0">
                <a:solidFill>
                  <a:schemeClr val="bg1"/>
                </a:solidFill>
              </a:rPr>
              <a:t>löytyikin.” </a:t>
            </a:r>
          </a:p>
          <a:p>
            <a:pPr algn="ctr"/>
            <a:r>
              <a:rPr lang="fi-FI" sz="1200" i="1" dirty="0" smtClean="0">
                <a:solidFill>
                  <a:schemeClr val="bg1"/>
                </a:solidFill>
              </a:rPr>
              <a:t>KERHO-OHJAAJA</a:t>
            </a:r>
            <a:endParaRPr lang="fi-FI" sz="1200" i="1" dirty="0">
              <a:solidFill>
                <a:schemeClr val="bg1"/>
              </a:solidFill>
            </a:endParaRPr>
          </a:p>
        </p:txBody>
      </p:sp>
      <p:sp>
        <p:nvSpPr>
          <p:cNvPr id="28" name="Kuvaselite-ellipsi 27"/>
          <p:cNvSpPr/>
          <p:nvPr/>
        </p:nvSpPr>
        <p:spPr>
          <a:xfrm>
            <a:off x="282021" y="3855166"/>
            <a:ext cx="3166352" cy="1273467"/>
          </a:xfrm>
          <a:prstGeom prst="wedgeEllipseCallout">
            <a:avLst>
              <a:gd name="adj1" fmla="val 41500"/>
              <a:gd name="adj2" fmla="val -6759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”Tärkeintä oli palaute lapsilta ja lasten vanhemmilta. Suhtautuminen vaihtelee riippuen paikasta ja ihmisistä, mutta yleisesti on otettu hyvin </a:t>
            </a:r>
            <a:r>
              <a:rPr lang="fi-FI" sz="1100" i="1" dirty="0" smtClean="0">
                <a:solidFill>
                  <a:schemeClr val="bg1"/>
                </a:solidFill>
              </a:rPr>
              <a:t>vastaan.” </a:t>
            </a:r>
            <a:br>
              <a:rPr lang="fi-FI" sz="1100" i="1" dirty="0" smtClean="0">
                <a:solidFill>
                  <a:schemeClr val="bg1"/>
                </a:solidFill>
              </a:rPr>
            </a:br>
            <a:r>
              <a:rPr lang="fi-FI" sz="1100" i="1" dirty="0" smtClean="0">
                <a:solidFill>
                  <a:schemeClr val="bg1"/>
                </a:solidFill>
              </a:rPr>
              <a:t>LÄHIHOITAJA</a:t>
            </a:r>
            <a:endParaRPr lang="fi-FI" sz="1100" i="1" dirty="0">
              <a:solidFill>
                <a:schemeClr val="bg1"/>
              </a:solidFill>
            </a:endParaRPr>
          </a:p>
        </p:txBody>
      </p:sp>
      <p:sp>
        <p:nvSpPr>
          <p:cNvPr id="22" name="Kuvaselite-ellipsi 21"/>
          <p:cNvSpPr/>
          <p:nvPr/>
        </p:nvSpPr>
        <p:spPr>
          <a:xfrm>
            <a:off x="3787512" y="4718392"/>
            <a:ext cx="2620228" cy="803083"/>
          </a:xfrm>
          <a:prstGeom prst="wedgeEllipseCallout">
            <a:avLst>
              <a:gd name="adj1" fmla="val -40237"/>
              <a:gd name="adj2" fmla="val -9247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smtClean="0">
                <a:solidFill>
                  <a:schemeClr val="bg1"/>
                </a:solidFill>
              </a:rPr>
              <a:t>” Työyhteisö otti vertaisenaan vastaan.” </a:t>
            </a:r>
          </a:p>
          <a:p>
            <a:pPr algn="ctr"/>
            <a:r>
              <a:rPr lang="fi-FI" sz="1200" i="1" dirty="0" smtClean="0">
                <a:solidFill>
                  <a:schemeClr val="bg1"/>
                </a:solidFill>
              </a:rPr>
              <a:t>LÄHIHOITAJA</a:t>
            </a:r>
            <a:endParaRPr lang="en-GB" sz="1200" i="1" dirty="0">
              <a:solidFill>
                <a:schemeClr val="bg1"/>
              </a:solidFill>
            </a:endParaRPr>
          </a:p>
        </p:txBody>
      </p:sp>
      <p:sp>
        <p:nvSpPr>
          <p:cNvPr id="31" name="Kuvaselite-ellipsi 30"/>
          <p:cNvSpPr/>
          <p:nvPr/>
        </p:nvSpPr>
        <p:spPr>
          <a:xfrm>
            <a:off x="282021" y="2295113"/>
            <a:ext cx="2872310" cy="1216877"/>
          </a:xfrm>
          <a:prstGeom prst="wedgeEllipseCallout">
            <a:avLst>
              <a:gd name="adj1" fmla="val -49412"/>
              <a:gd name="adj2" fmla="val 4718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”Alussa oli vaikeaa, mutta nyt tuntuu että kelpaa jo töihin. Työkaverit ja pomo auttoivat paljon ja aiempi työkokemus tukee hyvin nykyistä työtä</a:t>
            </a:r>
            <a:r>
              <a:rPr lang="fi-FI" sz="1100" i="1" dirty="0" smtClean="0">
                <a:solidFill>
                  <a:schemeClr val="bg1"/>
                </a:solidFill>
              </a:rPr>
              <a:t>.” PIENKONEASENTAJA </a:t>
            </a:r>
            <a:endParaRPr lang="fi-FI" sz="1100" i="1" dirty="0">
              <a:solidFill>
                <a:schemeClr val="bg1"/>
              </a:solidFill>
            </a:endParaRPr>
          </a:p>
        </p:txBody>
      </p:sp>
      <p:sp>
        <p:nvSpPr>
          <p:cNvPr id="27" name="Pyöristetty suorakulmio 26"/>
          <p:cNvSpPr/>
          <p:nvPr/>
        </p:nvSpPr>
        <p:spPr>
          <a:xfrm>
            <a:off x="3532549" y="3082016"/>
            <a:ext cx="2413496" cy="10209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Työyhteisön rooli tärkeä</a:t>
            </a:r>
            <a:endParaRPr lang="fi-FI" dirty="0"/>
          </a:p>
        </p:txBody>
      </p:sp>
      <p:sp>
        <p:nvSpPr>
          <p:cNvPr id="32" name="Kuvaselite-ellipsi 31"/>
          <p:cNvSpPr/>
          <p:nvPr/>
        </p:nvSpPr>
        <p:spPr>
          <a:xfrm>
            <a:off x="1718176" y="5245000"/>
            <a:ext cx="2620228" cy="1214013"/>
          </a:xfrm>
          <a:prstGeom prst="wedgeEllipseCallout">
            <a:avLst>
              <a:gd name="adj1" fmla="val -59913"/>
              <a:gd name="adj2" fmla="val -270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”O</a:t>
            </a:r>
            <a:r>
              <a:rPr lang="en-GB" sz="1200" i="1" dirty="0">
                <a:solidFill>
                  <a:schemeClr val="bg1"/>
                </a:solidFill>
              </a:rPr>
              <a:t>n </a:t>
            </a:r>
            <a:r>
              <a:rPr lang="en-GB" sz="1200" i="1" dirty="0" err="1">
                <a:solidFill>
                  <a:schemeClr val="bg1"/>
                </a:solidFill>
              </a:rPr>
              <a:t>ollut</a:t>
            </a:r>
            <a:r>
              <a:rPr lang="en-GB" sz="1200" i="1" dirty="0">
                <a:solidFill>
                  <a:schemeClr val="bg1"/>
                </a:solidFill>
              </a:rPr>
              <a:t> </a:t>
            </a:r>
            <a:r>
              <a:rPr lang="en-GB" sz="1200" i="1" dirty="0" err="1">
                <a:solidFill>
                  <a:schemeClr val="bg1"/>
                </a:solidFill>
              </a:rPr>
              <a:t>tosi</a:t>
            </a:r>
            <a:r>
              <a:rPr lang="en-GB" sz="1200" i="1" dirty="0">
                <a:solidFill>
                  <a:schemeClr val="bg1"/>
                </a:solidFill>
              </a:rPr>
              <a:t> </a:t>
            </a:r>
            <a:r>
              <a:rPr lang="en-GB" sz="1200" i="1" dirty="0" err="1">
                <a:solidFill>
                  <a:schemeClr val="bg1"/>
                </a:solidFill>
              </a:rPr>
              <a:t>hyvä</a:t>
            </a:r>
            <a:r>
              <a:rPr lang="en-GB" sz="1200" i="1" dirty="0">
                <a:solidFill>
                  <a:schemeClr val="bg1"/>
                </a:solidFill>
              </a:rPr>
              <a:t> </a:t>
            </a:r>
            <a:r>
              <a:rPr lang="en-GB" sz="1200" i="1" dirty="0" err="1">
                <a:solidFill>
                  <a:schemeClr val="bg1"/>
                </a:solidFill>
              </a:rPr>
              <a:t>työyhteisö</a:t>
            </a:r>
            <a:r>
              <a:rPr lang="en-GB" sz="1200" i="1" dirty="0">
                <a:solidFill>
                  <a:schemeClr val="bg1"/>
                </a:solidFill>
              </a:rPr>
              <a:t> </a:t>
            </a:r>
            <a:r>
              <a:rPr lang="en-GB" sz="1200" i="1" dirty="0" err="1">
                <a:solidFill>
                  <a:schemeClr val="bg1"/>
                </a:solidFill>
              </a:rPr>
              <a:t>ja</a:t>
            </a:r>
            <a:r>
              <a:rPr lang="en-GB" sz="1200" i="1" dirty="0">
                <a:solidFill>
                  <a:schemeClr val="bg1"/>
                </a:solidFill>
              </a:rPr>
              <a:t> </a:t>
            </a:r>
            <a:r>
              <a:rPr lang="en-GB" sz="1200" i="1" dirty="0" err="1">
                <a:solidFill>
                  <a:schemeClr val="bg1"/>
                </a:solidFill>
              </a:rPr>
              <a:t>luonne</a:t>
            </a:r>
            <a:r>
              <a:rPr lang="en-GB" sz="1200" i="1" dirty="0">
                <a:solidFill>
                  <a:schemeClr val="bg1"/>
                </a:solidFill>
              </a:rPr>
              <a:t> on </a:t>
            </a:r>
            <a:r>
              <a:rPr lang="en-GB" sz="1200" i="1" dirty="0" err="1">
                <a:solidFill>
                  <a:schemeClr val="bg1"/>
                </a:solidFill>
              </a:rPr>
              <a:t>utelias</a:t>
            </a:r>
            <a:r>
              <a:rPr lang="en-GB" sz="1200" i="1" dirty="0">
                <a:solidFill>
                  <a:schemeClr val="bg1"/>
                </a:solidFill>
              </a:rPr>
              <a:t> </a:t>
            </a:r>
            <a:r>
              <a:rPr lang="en-GB" sz="1200" i="1" dirty="0" err="1">
                <a:solidFill>
                  <a:schemeClr val="bg1"/>
                </a:solidFill>
              </a:rPr>
              <a:t>ja</a:t>
            </a:r>
            <a:r>
              <a:rPr lang="en-GB" sz="1200" i="1" dirty="0">
                <a:solidFill>
                  <a:schemeClr val="bg1"/>
                </a:solidFill>
              </a:rPr>
              <a:t> </a:t>
            </a:r>
            <a:r>
              <a:rPr lang="en-GB" sz="1200" i="1" dirty="0" err="1">
                <a:solidFill>
                  <a:schemeClr val="bg1"/>
                </a:solidFill>
              </a:rPr>
              <a:t>suuna</a:t>
            </a:r>
            <a:r>
              <a:rPr lang="en-GB" sz="1200" i="1" dirty="0">
                <a:solidFill>
                  <a:schemeClr val="bg1"/>
                </a:solidFill>
              </a:rPr>
              <a:t> </a:t>
            </a:r>
            <a:r>
              <a:rPr lang="en-GB" sz="1200" i="1" dirty="0" err="1">
                <a:solidFill>
                  <a:schemeClr val="bg1"/>
                </a:solidFill>
              </a:rPr>
              <a:t>päänä</a:t>
            </a:r>
            <a:r>
              <a:rPr lang="en-GB" sz="1200" i="1" dirty="0">
                <a:solidFill>
                  <a:schemeClr val="bg1"/>
                </a:solidFill>
              </a:rPr>
              <a:t> </a:t>
            </a:r>
            <a:r>
              <a:rPr lang="en-GB" sz="1200" i="1" dirty="0" err="1">
                <a:solidFill>
                  <a:schemeClr val="bg1"/>
                </a:solidFill>
              </a:rPr>
              <a:t>kyselemässä</a:t>
            </a:r>
            <a:r>
              <a:rPr lang="en-GB" sz="1200" i="1" dirty="0">
                <a:solidFill>
                  <a:schemeClr val="bg1"/>
                </a:solidFill>
              </a:rPr>
              <a:t> </a:t>
            </a:r>
            <a:r>
              <a:rPr lang="en-GB" sz="1200" i="1" dirty="0" err="1">
                <a:solidFill>
                  <a:schemeClr val="bg1"/>
                </a:solidFill>
              </a:rPr>
              <a:t>ja</a:t>
            </a:r>
            <a:r>
              <a:rPr lang="en-GB" sz="1200" i="1" dirty="0">
                <a:solidFill>
                  <a:schemeClr val="bg1"/>
                </a:solidFill>
              </a:rPr>
              <a:t> </a:t>
            </a:r>
            <a:r>
              <a:rPr lang="en-GB" sz="1200" i="1" dirty="0" err="1">
                <a:solidFill>
                  <a:schemeClr val="bg1"/>
                </a:solidFill>
              </a:rPr>
              <a:t>kyseenlaistamassa</a:t>
            </a:r>
            <a:r>
              <a:rPr lang="en-GB" sz="1200" i="1" dirty="0">
                <a:solidFill>
                  <a:schemeClr val="bg1"/>
                </a:solidFill>
              </a:rPr>
              <a:t> </a:t>
            </a:r>
            <a:r>
              <a:rPr lang="en-GB" sz="1200" i="1" dirty="0" err="1">
                <a:solidFill>
                  <a:schemeClr val="bg1"/>
                </a:solidFill>
              </a:rPr>
              <a:t>asioita</a:t>
            </a:r>
            <a:r>
              <a:rPr lang="en-GB" sz="1200" i="1" dirty="0">
                <a:solidFill>
                  <a:schemeClr val="bg1"/>
                </a:solidFill>
              </a:rPr>
              <a:t>.” </a:t>
            </a:r>
            <a:r>
              <a:rPr lang="en-GB" sz="1200" i="1" dirty="0" smtClean="0">
                <a:solidFill>
                  <a:schemeClr val="bg1"/>
                </a:solidFill>
              </a:rPr>
              <a:t>ISÄNNÖITSIJA</a:t>
            </a:r>
            <a:endParaRPr lang="en-GB" sz="1200" i="1" dirty="0">
              <a:solidFill>
                <a:schemeClr val="bg1"/>
              </a:solidFill>
            </a:endParaRPr>
          </a:p>
        </p:txBody>
      </p:sp>
    </p:spTree>
    <p:extLst>
      <p:ext uri="{BB962C8B-B14F-4D97-AF65-F5344CB8AC3E}">
        <p14:creationId xmlns:p14="http://schemas.microsoft.com/office/powerpoint/2010/main" val="23187585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Ammatti-identiteetin </a:t>
            </a:r>
            <a:r>
              <a:rPr lang="fi-FI" dirty="0" smtClean="0"/>
              <a:t>löytyminen</a:t>
            </a:r>
            <a:endParaRPr lang="fi-FI" dirty="0"/>
          </a:p>
        </p:txBody>
      </p:sp>
      <p:sp>
        <p:nvSpPr>
          <p:cNvPr id="4" name="Dian numeron paikkamerkki 3"/>
          <p:cNvSpPr>
            <a:spLocks noGrp="1"/>
          </p:cNvSpPr>
          <p:nvPr>
            <p:ph type="sldNum" sz="quarter" idx="12"/>
          </p:nvPr>
        </p:nvSpPr>
        <p:spPr>
          <a:xfrm>
            <a:off x="8463390" y="6192000"/>
            <a:ext cx="479148" cy="432000"/>
          </a:xfrm>
        </p:spPr>
        <p:txBody>
          <a:bodyPr/>
          <a:lstStyle/>
          <a:p>
            <a:pPr algn="l"/>
            <a:fld id="{B142173B-15BF-4EB6-9337-26FE14823897}" type="slidenum">
              <a:rPr lang="fi-FI" smtClean="0">
                <a:solidFill>
                  <a:schemeClr val="bg1"/>
                </a:solidFill>
              </a:rPr>
              <a:pPr algn="l"/>
              <a:t>44</a:t>
            </a:fld>
            <a:endParaRPr lang="fi-FI" dirty="0">
              <a:solidFill>
                <a:schemeClr val="bg1"/>
              </a:solidFill>
            </a:endParaRPr>
          </a:p>
        </p:txBody>
      </p:sp>
      <p:sp>
        <p:nvSpPr>
          <p:cNvPr id="15" name="Kuvaselite-ellipsi 14"/>
          <p:cNvSpPr/>
          <p:nvPr/>
        </p:nvSpPr>
        <p:spPr>
          <a:xfrm>
            <a:off x="372951" y="3705965"/>
            <a:ext cx="2889442" cy="974523"/>
          </a:xfrm>
          <a:prstGeom prst="wedgeEllipseCallout">
            <a:avLst>
              <a:gd name="adj1" fmla="val 35323"/>
              <a:gd name="adj2" fmla="val -6008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”Vanha varikonhoitaja suhtautui epäluuloisesti vuoden verran ennen kuin rupesi </a:t>
            </a:r>
            <a:r>
              <a:rPr lang="fi-FI" sz="1100" i="1" dirty="0" smtClean="0">
                <a:solidFill>
                  <a:schemeClr val="bg1"/>
                </a:solidFill>
              </a:rPr>
              <a:t>luottamaan.” KONEASENTAJA</a:t>
            </a:r>
            <a:endParaRPr lang="fi-FI" sz="1100" i="1" dirty="0">
              <a:solidFill>
                <a:schemeClr val="bg1"/>
              </a:solidFill>
            </a:endParaRPr>
          </a:p>
        </p:txBody>
      </p:sp>
      <p:sp>
        <p:nvSpPr>
          <p:cNvPr id="18" name="Kuvaselite-ellipsi 17"/>
          <p:cNvSpPr/>
          <p:nvPr/>
        </p:nvSpPr>
        <p:spPr>
          <a:xfrm>
            <a:off x="4739297" y="4312374"/>
            <a:ext cx="4948411" cy="1987687"/>
          </a:xfrm>
          <a:prstGeom prst="wedgeEllipseCallout">
            <a:avLst>
              <a:gd name="adj1" fmla="val -44253"/>
              <a:gd name="adj2" fmla="val -4575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GB" sz="1200" i="1" dirty="0">
                <a:solidFill>
                  <a:schemeClr val="bg1"/>
                </a:solidFill>
              </a:rPr>
              <a:t>”</a:t>
            </a:r>
            <a:r>
              <a:rPr lang="en-GB" sz="1200" i="1" dirty="0" err="1">
                <a:solidFill>
                  <a:schemeClr val="bg1"/>
                </a:solidFill>
              </a:rPr>
              <a:t>Vaikeaa</a:t>
            </a:r>
            <a:r>
              <a:rPr lang="en-GB" sz="1200" i="1" dirty="0">
                <a:solidFill>
                  <a:schemeClr val="bg1"/>
                </a:solidFill>
              </a:rPr>
              <a:t> </a:t>
            </a:r>
            <a:r>
              <a:rPr lang="en-GB" sz="1200" i="1" dirty="0" err="1">
                <a:solidFill>
                  <a:schemeClr val="bg1"/>
                </a:solidFill>
              </a:rPr>
              <a:t>oli</a:t>
            </a:r>
            <a:r>
              <a:rPr lang="en-GB" sz="1200" i="1" dirty="0">
                <a:solidFill>
                  <a:schemeClr val="bg1"/>
                </a:solidFill>
              </a:rPr>
              <a:t> </a:t>
            </a:r>
            <a:r>
              <a:rPr lang="en-GB" sz="1200" i="1" dirty="0" err="1">
                <a:solidFill>
                  <a:schemeClr val="bg1"/>
                </a:solidFill>
              </a:rPr>
              <a:t>alussa</a:t>
            </a:r>
            <a:r>
              <a:rPr lang="en-GB" sz="1200" i="1" dirty="0">
                <a:solidFill>
                  <a:schemeClr val="bg1"/>
                </a:solidFill>
              </a:rPr>
              <a:t> </a:t>
            </a:r>
            <a:r>
              <a:rPr lang="en-GB" sz="1200" i="1" dirty="0" err="1">
                <a:solidFill>
                  <a:schemeClr val="bg1"/>
                </a:solidFill>
              </a:rPr>
              <a:t>ja</a:t>
            </a:r>
            <a:r>
              <a:rPr lang="en-GB" sz="1200" i="1" dirty="0">
                <a:solidFill>
                  <a:schemeClr val="bg1"/>
                </a:solidFill>
              </a:rPr>
              <a:t> </a:t>
            </a:r>
            <a:r>
              <a:rPr lang="en-GB" sz="1200" i="1" dirty="0" err="1">
                <a:solidFill>
                  <a:schemeClr val="bg1"/>
                </a:solidFill>
              </a:rPr>
              <a:t>sekavaa</a:t>
            </a:r>
            <a:r>
              <a:rPr lang="en-GB" sz="1200" i="1" dirty="0">
                <a:solidFill>
                  <a:schemeClr val="bg1"/>
                </a:solidFill>
              </a:rPr>
              <a:t>, </a:t>
            </a:r>
            <a:r>
              <a:rPr lang="en-GB" sz="1200" i="1" dirty="0" err="1">
                <a:solidFill>
                  <a:schemeClr val="bg1"/>
                </a:solidFill>
              </a:rPr>
              <a:t>aiemmassa</a:t>
            </a:r>
            <a:r>
              <a:rPr lang="en-GB" sz="1200" i="1" dirty="0">
                <a:solidFill>
                  <a:schemeClr val="bg1"/>
                </a:solidFill>
              </a:rPr>
              <a:t> </a:t>
            </a:r>
            <a:r>
              <a:rPr lang="en-GB" sz="1200" i="1" dirty="0" err="1">
                <a:solidFill>
                  <a:schemeClr val="bg1"/>
                </a:solidFill>
              </a:rPr>
              <a:t>toimistotyössä</a:t>
            </a:r>
            <a:r>
              <a:rPr lang="en-GB" sz="1200" i="1" dirty="0">
                <a:solidFill>
                  <a:schemeClr val="bg1"/>
                </a:solidFill>
              </a:rPr>
              <a:t> </a:t>
            </a:r>
            <a:r>
              <a:rPr lang="en-GB" sz="1200" i="1" dirty="0" err="1">
                <a:solidFill>
                  <a:schemeClr val="bg1"/>
                </a:solidFill>
              </a:rPr>
              <a:t>tiesin</a:t>
            </a:r>
            <a:r>
              <a:rPr lang="en-GB" sz="1200" i="1" dirty="0">
                <a:solidFill>
                  <a:schemeClr val="bg1"/>
                </a:solidFill>
              </a:rPr>
              <a:t> </a:t>
            </a:r>
            <a:r>
              <a:rPr lang="en-GB" sz="1200" i="1" dirty="0" err="1">
                <a:solidFill>
                  <a:schemeClr val="bg1"/>
                </a:solidFill>
              </a:rPr>
              <a:t>kaikesta</a:t>
            </a:r>
            <a:r>
              <a:rPr lang="en-GB" sz="1200" i="1" dirty="0">
                <a:solidFill>
                  <a:schemeClr val="bg1"/>
                </a:solidFill>
              </a:rPr>
              <a:t> </a:t>
            </a:r>
            <a:r>
              <a:rPr lang="en-GB" sz="1200" i="1" dirty="0" err="1">
                <a:solidFill>
                  <a:schemeClr val="bg1"/>
                </a:solidFill>
              </a:rPr>
              <a:t>kaiken</a:t>
            </a:r>
            <a:r>
              <a:rPr lang="en-GB" sz="1200" i="1" dirty="0">
                <a:solidFill>
                  <a:schemeClr val="bg1"/>
                </a:solidFill>
              </a:rPr>
              <a:t> </a:t>
            </a:r>
            <a:r>
              <a:rPr lang="en-GB" sz="1200" i="1" dirty="0" err="1">
                <a:solidFill>
                  <a:schemeClr val="bg1"/>
                </a:solidFill>
              </a:rPr>
              <a:t>ja</a:t>
            </a:r>
            <a:r>
              <a:rPr lang="en-GB" sz="1200" i="1" dirty="0">
                <a:solidFill>
                  <a:schemeClr val="bg1"/>
                </a:solidFill>
              </a:rPr>
              <a:t> </a:t>
            </a:r>
            <a:r>
              <a:rPr lang="en-GB" sz="1200" i="1" dirty="0" err="1">
                <a:solidFill>
                  <a:schemeClr val="bg1"/>
                </a:solidFill>
              </a:rPr>
              <a:t>kaikki</a:t>
            </a:r>
            <a:r>
              <a:rPr lang="en-GB" sz="1200" i="1" dirty="0">
                <a:solidFill>
                  <a:schemeClr val="bg1"/>
                </a:solidFill>
              </a:rPr>
              <a:t> </a:t>
            </a:r>
            <a:r>
              <a:rPr lang="en-GB" sz="1200" i="1" dirty="0" err="1">
                <a:solidFill>
                  <a:schemeClr val="bg1"/>
                </a:solidFill>
              </a:rPr>
              <a:t>tuli</a:t>
            </a:r>
            <a:r>
              <a:rPr lang="en-GB" sz="1200" i="1" dirty="0">
                <a:solidFill>
                  <a:schemeClr val="bg1"/>
                </a:solidFill>
              </a:rPr>
              <a:t> </a:t>
            </a:r>
            <a:r>
              <a:rPr lang="en-GB" sz="1200" i="1" dirty="0" err="1">
                <a:solidFill>
                  <a:schemeClr val="bg1"/>
                </a:solidFill>
              </a:rPr>
              <a:t>yleensä</a:t>
            </a:r>
            <a:r>
              <a:rPr lang="en-GB" sz="1200" i="1" dirty="0">
                <a:solidFill>
                  <a:schemeClr val="bg1"/>
                </a:solidFill>
              </a:rPr>
              <a:t> </a:t>
            </a:r>
            <a:r>
              <a:rPr lang="en-GB" sz="1200" i="1" dirty="0" err="1">
                <a:solidFill>
                  <a:schemeClr val="bg1"/>
                </a:solidFill>
              </a:rPr>
              <a:t>kysymään</a:t>
            </a:r>
            <a:r>
              <a:rPr lang="en-GB" sz="1200" i="1" dirty="0">
                <a:solidFill>
                  <a:schemeClr val="bg1"/>
                </a:solidFill>
              </a:rPr>
              <a:t> </a:t>
            </a:r>
            <a:r>
              <a:rPr lang="en-GB" sz="1200" i="1" dirty="0" err="1">
                <a:solidFill>
                  <a:schemeClr val="bg1"/>
                </a:solidFill>
              </a:rPr>
              <a:t>minulta</a:t>
            </a:r>
            <a:r>
              <a:rPr lang="en-GB" sz="1200" i="1" dirty="0">
                <a:solidFill>
                  <a:schemeClr val="bg1"/>
                </a:solidFill>
              </a:rPr>
              <a:t> </a:t>
            </a:r>
            <a:r>
              <a:rPr lang="en-GB" sz="1200" i="1" dirty="0" err="1">
                <a:solidFill>
                  <a:schemeClr val="bg1"/>
                </a:solidFill>
              </a:rPr>
              <a:t>kauan</a:t>
            </a:r>
            <a:r>
              <a:rPr lang="en-GB" sz="1200" i="1" dirty="0">
                <a:solidFill>
                  <a:schemeClr val="bg1"/>
                </a:solidFill>
              </a:rPr>
              <a:t> </a:t>
            </a:r>
            <a:r>
              <a:rPr lang="en-GB" sz="1200" i="1" dirty="0" err="1">
                <a:solidFill>
                  <a:schemeClr val="bg1"/>
                </a:solidFill>
              </a:rPr>
              <a:t>talossa</a:t>
            </a:r>
            <a:r>
              <a:rPr lang="en-GB" sz="1200" i="1" dirty="0">
                <a:solidFill>
                  <a:schemeClr val="bg1"/>
                </a:solidFill>
              </a:rPr>
              <a:t> </a:t>
            </a:r>
            <a:r>
              <a:rPr lang="en-GB" sz="1200" i="1" dirty="0" err="1">
                <a:solidFill>
                  <a:schemeClr val="bg1"/>
                </a:solidFill>
              </a:rPr>
              <a:t>olleena</a:t>
            </a:r>
            <a:r>
              <a:rPr lang="en-GB" sz="1200" i="1" dirty="0">
                <a:solidFill>
                  <a:schemeClr val="bg1"/>
                </a:solidFill>
              </a:rPr>
              <a:t> </a:t>
            </a:r>
            <a:r>
              <a:rPr lang="en-GB" sz="1200" i="1" dirty="0" err="1">
                <a:solidFill>
                  <a:schemeClr val="bg1"/>
                </a:solidFill>
              </a:rPr>
              <a:t>kaikenlaista</a:t>
            </a:r>
            <a:r>
              <a:rPr lang="en-GB" sz="1200" i="1" dirty="0">
                <a:solidFill>
                  <a:schemeClr val="bg1"/>
                </a:solidFill>
              </a:rPr>
              <a:t>. </a:t>
            </a:r>
            <a:r>
              <a:rPr lang="en-GB" sz="1200" i="1" dirty="0" err="1">
                <a:solidFill>
                  <a:schemeClr val="bg1"/>
                </a:solidFill>
              </a:rPr>
              <a:t>Nyt</a:t>
            </a:r>
            <a:r>
              <a:rPr lang="en-GB" sz="1200" i="1" dirty="0">
                <a:solidFill>
                  <a:schemeClr val="bg1"/>
                </a:solidFill>
              </a:rPr>
              <a:t> </a:t>
            </a:r>
            <a:r>
              <a:rPr lang="en-GB" sz="1200" i="1" dirty="0" err="1">
                <a:solidFill>
                  <a:schemeClr val="bg1"/>
                </a:solidFill>
              </a:rPr>
              <a:t>uutena</a:t>
            </a:r>
            <a:r>
              <a:rPr lang="en-GB" sz="1200" i="1" dirty="0">
                <a:solidFill>
                  <a:schemeClr val="bg1"/>
                </a:solidFill>
              </a:rPr>
              <a:t> </a:t>
            </a:r>
            <a:r>
              <a:rPr lang="en-GB" sz="1200" i="1" dirty="0" err="1">
                <a:solidFill>
                  <a:schemeClr val="bg1"/>
                </a:solidFill>
              </a:rPr>
              <a:t>hoitoalalla</a:t>
            </a:r>
            <a:r>
              <a:rPr lang="en-GB" sz="1200" i="1" dirty="0">
                <a:solidFill>
                  <a:schemeClr val="bg1"/>
                </a:solidFill>
              </a:rPr>
              <a:t> </a:t>
            </a:r>
            <a:r>
              <a:rPr lang="en-GB" sz="1200" i="1" dirty="0" err="1">
                <a:solidFill>
                  <a:schemeClr val="bg1"/>
                </a:solidFill>
              </a:rPr>
              <a:t>olen</a:t>
            </a:r>
            <a:r>
              <a:rPr lang="en-GB" sz="1200" i="1" dirty="0">
                <a:solidFill>
                  <a:schemeClr val="bg1"/>
                </a:solidFill>
              </a:rPr>
              <a:t> </a:t>
            </a:r>
            <a:r>
              <a:rPr lang="en-GB" sz="1200" i="1" dirty="0" err="1">
                <a:solidFill>
                  <a:schemeClr val="bg1"/>
                </a:solidFill>
              </a:rPr>
              <a:t>ihan</a:t>
            </a:r>
            <a:r>
              <a:rPr lang="en-GB" sz="1200" i="1" dirty="0">
                <a:solidFill>
                  <a:schemeClr val="bg1"/>
                </a:solidFill>
              </a:rPr>
              <a:t> </a:t>
            </a:r>
            <a:r>
              <a:rPr lang="en-GB" sz="1200" i="1" dirty="0" err="1">
                <a:solidFill>
                  <a:schemeClr val="bg1"/>
                </a:solidFill>
              </a:rPr>
              <a:t>eri</a:t>
            </a:r>
            <a:r>
              <a:rPr lang="en-GB" sz="1200" i="1" dirty="0">
                <a:solidFill>
                  <a:schemeClr val="bg1"/>
                </a:solidFill>
              </a:rPr>
              <a:t> </a:t>
            </a:r>
            <a:r>
              <a:rPr lang="en-GB" sz="1200" i="1" dirty="0" err="1">
                <a:solidFill>
                  <a:schemeClr val="bg1"/>
                </a:solidFill>
              </a:rPr>
              <a:t>maailmassa</a:t>
            </a:r>
            <a:r>
              <a:rPr lang="en-GB" sz="1200" i="1" dirty="0">
                <a:solidFill>
                  <a:schemeClr val="bg1"/>
                </a:solidFill>
              </a:rPr>
              <a:t>, </a:t>
            </a:r>
            <a:r>
              <a:rPr lang="en-GB" sz="1200" i="1" dirty="0" err="1">
                <a:solidFill>
                  <a:schemeClr val="bg1"/>
                </a:solidFill>
              </a:rPr>
              <a:t>mutta</a:t>
            </a:r>
            <a:r>
              <a:rPr lang="en-GB" sz="1200" i="1" dirty="0">
                <a:solidFill>
                  <a:schemeClr val="bg1"/>
                </a:solidFill>
              </a:rPr>
              <a:t> </a:t>
            </a:r>
            <a:r>
              <a:rPr lang="en-GB" sz="1200" i="1" dirty="0" err="1">
                <a:solidFill>
                  <a:schemeClr val="bg1"/>
                </a:solidFill>
              </a:rPr>
              <a:t>hyvin</a:t>
            </a:r>
            <a:r>
              <a:rPr lang="en-GB" sz="1200" i="1" dirty="0">
                <a:solidFill>
                  <a:schemeClr val="bg1"/>
                </a:solidFill>
              </a:rPr>
              <a:t> </a:t>
            </a:r>
            <a:r>
              <a:rPr lang="en-GB" sz="1200" i="1" dirty="0" err="1">
                <a:solidFill>
                  <a:schemeClr val="bg1"/>
                </a:solidFill>
              </a:rPr>
              <a:t>olen</a:t>
            </a:r>
            <a:r>
              <a:rPr lang="en-GB" sz="1200" i="1" dirty="0">
                <a:solidFill>
                  <a:schemeClr val="bg1"/>
                </a:solidFill>
              </a:rPr>
              <a:t> </a:t>
            </a:r>
            <a:r>
              <a:rPr lang="en-GB" sz="1200" i="1" dirty="0" err="1">
                <a:solidFill>
                  <a:schemeClr val="bg1"/>
                </a:solidFill>
              </a:rPr>
              <a:t>pärjännyt</a:t>
            </a:r>
            <a:r>
              <a:rPr lang="en-GB" sz="1200" i="1" dirty="0">
                <a:solidFill>
                  <a:schemeClr val="bg1"/>
                </a:solidFill>
              </a:rPr>
              <a:t> </a:t>
            </a:r>
            <a:r>
              <a:rPr lang="en-GB" sz="1200" i="1" dirty="0" err="1">
                <a:solidFill>
                  <a:schemeClr val="bg1"/>
                </a:solidFill>
              </a:rPr>
              <a:t>ja</a:t>
            </a:r>
            <a:r>
              <a:rPr lang="en-GB" sz="1200" i="1" dirty="0">
                <a:solidFill>
                  <a:schemeClr val="bg1"/>
                </a:solidFill>
              </a:rPr>
              <a:t> </a:t>
            </a:r>
            <a:r>
              <a:rPr lang="en-GB" sz="1200" i="1" dirty="0" err="1">
                <a:solidFill>
                  <a:schemeClr val="bg1"/>
                </a:solidFill>
              </a:rPr>
              <a:t>oppinut</a:t>
            </a:r>
            <a:r>
              <a:rPr lang="en-GB" sz="1200" i="1" dirty="0">
                <a:solidFill>
                  <a:schemeClr val="bg1"/>
                </a:solidFill>
              </a:rPr>
              <a:t>, </a:t>
            </a:r>
            <a:r>
              <a:rPr lang="en-GB" sz="1200" i="1" dirty="0" err="1">
                <a:solidFill>
                  <a:schemeClr val="bg1"/>
                </a:solidFill>
              </a:rPr>
              <a:t>yhteisön</a:t>
            </a:r>
            <a:r>
              <a:rPr lang="en-GB" sz="1200" i="1" dirty="0">
                <a:solidFill>
                  <a:schemeClr val="bg1"/>
                </a:solidFill>
              </a:rPr>
              <a:t> </a:t>
            </a:r>
            <a:r>
              <a:rPr lang="en-GB" sz="1200" i="1" dirty="0" err="1">
                <a:solidFill>
                  <a:schemeClr val="bg1"/>
                </a:solidFill>
              </a:rPr>
              <a:t>ja</a:t>
            </a:r>
            <a:r>
              <a:rPr lang="en-GB" sz="1200" i="1" dirty="0">
                <a:solidFill>
                  <a:schemeClr val="bg1"/>
                </a:solidFill>
              </a:rPr>
              <a:t> </a:t>
            </a:r>
            <a:r>
              <a:rPr lang="en-GB" sz="1200" i="1" dirty="0" err="1">
                <a:solidFill>
                  <a:schemeClr val="bg1"/>
                </a:solidFill>
              </a:rPr>
              <a:t>kokeneen</a:t>
            </a:r>
            <a:r>
              <a:rPr lang="en-GB" sz="1200" i="1" dirty="0">
                <a:solidFill>
                  <a:schemeClr val="bg1"/>
                </a:solidFill>
              </a:rPr>
              <a:t> </a:t>
            </a:r>
            <a:r>
              <a:rPr lang="en-GB" sz="1200" i="1" dirty="0" err="1">
                <a:solidFill>
                  <a:schemeClr val="bg1"/>
                </a:solidFill>
              </a:rPr>
              <a:t>kollegan</a:t>
            </a:r>
            <a:r>
              <a:rPr lang="en-GB" sz="1200" i="1" dirty="0">
                <a:solidFill>
                  <a:schemeClr val="bg1"/>
                </a:solidFill>
              </a:rPr>
              <a:t> </a:t>
            </a:r>
            <a:r>
              <a:rPr lang="en-GB" sz="1200" i="1" dirty="0" err="1">
                <a:solidFill>
                  <a:schemeClr val="bg1"/>
                </a:solidFill>
              </a:rPr>
              <a:t>tuki</a:t>
            </a:r>
            <a:r>
              <a:rPr lang="en-GB" sz="1200" i="1" dirty="0">
                <a:solidFill>
                  <a:schemeClr val="bg1"/>
                </a:solidFill>
              </a:rPr>
              <a:t> </a:t>
            </a:r>
            <a:r>
              <a:rPr lang="en-GB" sz="1200" i="1" dirty="0" err="1">
                <a:solidFill>
                  <a:schemeClr val="bg1"/>
                </a:solidFill>
              </a:rPr>
              <a:t>pitkän</a:t>
            </a:r>
            <a:r>
              <a:rPr lang="en-GB" sz="1200" i="1" dirty="0">
                <a:solidFill>
                  <a:schemeClr val="bg1"/>
                </a:solidFill>
              </a:rPr>
              <a:t> </a:t>
            </a:r>
            <a:r>
              <a:rPr lang="en-GB" sz="1200" i="1" dirty="0" err="1">
                <a:solidFill>
                  <a:schemeClr val="bg1"/>
                </a:solidFill>
              </a:rPr>
              <a:t>kokemuksen</a:t>
            </a:r>
            <a:r>
              <a:rPr lang="en-GB" sz="1200" i="1" dirty="0">
                <a:solidFill>
                  <a:schemeClr val="bg1"/>
                </a:solidFill>
              </a:rPr>
              <a:t> </a:t>
            </a:r>
            <a:r>
              <a:rPr lang="en-GB" sz="1200" i="1" dirty="0" err="1">
                <a:solidFill>
                  <a:schemeClr val="bg1"/>
                </a:solidFill>
              </a:rPr>
              <a:t>kautta</a:t>
            </a:r>
            <a:r>
              <a:rPr lang="en-GB" sz="1200" i="1" dirty="0">
                <a:solidFill>
                  <a:schemeClr val="bg1"/>
                </a:solidFill>
              </a:rPr>
              <a:t> on </a:t>
            </a:r>
            <a:r>
              <a:rPr lang="en-GB" sz="1200" i="1" dirty="0" err="1">
                <a:solidFill>
                  <a:schemeClr val="bg1"/>
                </a:solidFill>
              </a:rPr>
              <a:t>ollut</a:t>
            </a:r>
            <a:r>
              <a:rPr lang="en-GB" sz="1200" i="1" dirty="0">
                <a:solidFill>
                  <a:schemeClr val="bg1"/>
                </a:solidFill>
              </a:rPr>
              <a:t> </a:t>
            </a:r>
            <a:r>
              <a:rPr lang="en-GB" sz="1200" i="1" dirty="0" err="1">
                <a:solidFill>
                  <a:schemeClr val="bg1"/>
                </a:solidFill>
              </a:rPr>
              <a:t>vahvaa</a:t>
            </a:r>
            <a:r>
              <a:rPr lang="en-GB" sz="1200" i="1" dirty="0">
                <a:solidFill>
                  <a:schemeClr val="bg1"/>
                </a:solidFill>
              </a:rPr>
              <a:t> – </a:t>
            </a:r>
            <a:r>
              <a:rPr lang="en-GB" sz="1200" i="1" dirty="0" err="1">
                <a:solidFill>
                  <a:schemeClr val="bg1"/>
                </a:solidFill>
              </a:rPr>
              <a:t>todella</a:t>
            </a:r>
            <a:r>
              <a:rPr lang="en-GB" sz="1200" i="1" dirty="0">
                <a:solidFill>
                  <a:schemeClr val="bg1"/>
                </a:solidFill>
              </a:rPr>
              <a:t> kiva </a:t>
            </a:r>
            <a:r>
              <a:rPr lang="en-GB" sz="1200" i="1" dirty="0" err="1">
                <a:solidFill>
                  <a:schemeClr val="bg1"/>
                </a:solidFill>
              </a:rPr>
              <a:t>työyhteisö</a:t>
            </a:r>
            <a:r>
              <a:rPr lang="en-GB" sz="1200" i="1" dirty="0" smtClean="0">
                <a:solidFill>
                  <a:schemeClr val="bg1"/>
                </a:solidFill>
              </a:rPr>
              <a:t>.” </a:t>
            </a:r>
            <a:br>
              <a:rPr lang="en-GB" sz="1200" i="1" dirty="0" smtClean="0">
                <a:solidFill>
                  <a:schemeClr val="bg1"/>
                </a:solidFill>
              </a:rPr>
            </a:br>
            <a:r>
              <a:rPr lang="en-GB" sz="1200" i="1" dirty="0" smtClean="0">
                <a:solidFill>
                  <a:schemeClr val="bg1"/>
                </a:solidFill>
              </a:rPr>
              <a:t>LÄHIHOITAJA</a:t>
            </a:r>
            <a:endParaRPr lang="fi-FI" sz="1200" i="1" dirty="0">
              <a:solidFill>
                <a:schemeClr val="bg1"/>
              </a:solidFill>
            </a:endParaRPr>
          </a:p>
        </p:txBody>
      </p:sp>
      <p:sp>
        <p:nvSpPr>
          <p:cNvPr id="25" name="Kuvaselite-ellipsi 24"/>
          <p:cNvSpPr/>
          <p:nvPr/>
        </p:nvSpPr>
        <p:spPr>
          <a:xfrm>
            <a:off x="7493211" y="2834868"/>
            <a:ext cx="1930193" cy="1179887"/>
          </a:xfrm>
          <a:prstGeom prst="wedgeEllipseCallout">
            <a:avLst>
              <a:gd name="adj1" fmla="val -52677"/>
              <a:gd name="adj2" fmla="val -5106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”Suhtautuminen oli alentuvaa, uudelle ei uskottu vaativampia </a:t>
            </a:r>
            <a:r>
              <a:rPr lang="fi-FI" sz="1200" i="1" dirty="0" smtClean="0">
                <a:solidFill>
                  <a:schemeClr val="bg1"/>
                </a:solidFill>
              </a:rPr>
              <a:t>hommia.” ISÄNNÖITSIJA</a:t>
            </a:r>
            <a:endParaRPr lang="fi-FI" sz="1200" i="1" dirty="0">
              <a:solidFill>
                <a:schemeClr val="bg1"/>
              </a:solidFill>
            </a:endParaRPr>
          </a:p>
        </p:txBody>
      </p:sp>
      <p:sp>
        <p:nvSpPr>
          <p:cNvPr id="23" name="Kuvaselite-ellipsi 22"/>
          <p:cNvSpPr/>
          <p:nvPr/>
        </p:nvSpPr>
        <p:spPr>
          <a:xfrm>
            <a:off x="534692" y="1477423"/>
            <a:ext cx="2889341" cy="1842631"/>
          </a:xfrm>
          <a:prstGeom prst="wedgeEllipseCallout">
            <a:avLst>
              <a:gd name="adj1" fmla="val -49412"/>
              <a:gd name="adj2" fmla="val 471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smtClean="0">
                <a:solidFill>
                  <a:schemeClr val="bg1"/>
                </a:solidFill>
              </a:rPr>
              <a:t>”</a:t>
            </a:r>
            <a:r>
              <a:rPr lang="en-GB" sz="1100" i="1" dirty="0" err="1" smtClean="0">
                <a:solidFill>
                  <a:schemeClr val="bg1"/>
                </a:solidFill>
              </a:rPr>
              <a:t>Epäilin</a:t>
            </a:r>
            <a:r>
              <a:rPr lang="en-GB" sz="1100" i="1" dirty="0" smtClean="0">
                <a:solidFill>
                  <a:schemeClr val="bg1"/>
                </a:solidFill>
              </a:rPr>
              <a:t> </a:t>
            </a:r>
            <a:r>
              <a:rPr lang="en-GB" sz="1100" i="1" dirty="0" err="1">
                <a:solidFill>
                  <a:schemeClr val="bg1"/>
                </a:solidFill>
              </a:rPr>
              <a:t>koulutuksen</a:t>
            </a:r>
            <a:r>
              <a:rPr lang="en-GB" sz="1100" i="1" dirty="0">
                <a:solidFill>
                  <a:schemeClr val="bg1"/>
                </a:solidFill>
              </a:rPr>
              <a:t> </a:t>
            </a:r>
            <a:r>
              <a:rPr lang="en-GB" sz="1100" i="1" dirty="0" err="1">
                <a:solidFill>
                  <a:schemeClr val="bg1"/>
                </a:solidFill>
              </a:rPr>
              <a:t>alussa</a:t>
            </a:r>
            <a:r>
              <a:rPr lang="en-GB" sz="1100" i="1" dirty="0">
                <a:solidFill>
                  <a:schemeClr val="bg1"/>
                </a:solidFill>
              </a:rPr>
              <a:t> </a:t>
            </a:r>
            <a:r>
              <a:rPr lang="en-GB" sz="1100" i="1" dirty="0" err="1">
                <a:solidFill>
                  <a:schemeClr val="bg1"/>
                </a:solidFill>
              </a:rPr>
              <a:t>onko</a:t>
            </a:r>
            <a:r>
              <a:rPr lang="en-GB" sz="1100" i="1" dirty="0">
                <a:solidFill>
                  <a:schemeClr val="bg1"/>
                </a:solidFill>
              </a:rPr>
              <a:t> </a:t>
            </a:r>
            <a:r>
              <a:rPr lang="en-GB" sz="1100" i="1" dirty="0" err="1">
                <a:solidFill>
                  <a:schemeClr val="bg1"/>
                </a:solidFill>
              </a:rPr>
              <a:t>musta</a:t>
            </a:r>
            <a:r>
              <a:rPr lang="en-GB" sz="1100" i="1" dirty="0">
                <a:solidFill>
                  <a:schemeClr val="bg1"/>
                </a:solidFill>
              </a:rPr>
              <a:t> </a:t>
            </a:r>
            <a:r>
              <a:rPr lang="en-GB" sz="1100" i="1" dirty="0" err="1">
                <a:solidFill>
                  <a:schemeClr val="bg1"/>
                </a:solidFill>
              </a:rPr>
              <a:t>kuitenkaan</a:t>
            </a:r>
            <a:r>
              <a:rPr lang="en-GB" sz="1100" i="1" dirty="0">
                <a:solidFill>
                  <a:schemeClr val="bg1"/>
                </a:solidFill>
              </a:rPr>
              <a:t> </a:t>
            </a:r>
            <a:r>
              <a:rPr lang="en-GB" sz="1100" i="1" dirty="0" err="1">
                <a:solidFill>
                  <a:schemeClr val="bg1"/>
                </a:solidFill>
              </a:rPr>
              <a:t>hierojaksi</a:t>
            </a:r>
            <a:r>
              <a:rPr lang="en-GB" sz="1100" i="1" dirty="0">
                <a:solidFill>
                  <a:schemeClr val="bg1"/>
                </a:solidFill>
              </a:rPr>
              <a:t>, ja </a:t>
            </a:r>
            <a:r>
              <a:rPr lang="en-GB" sz="1100" i="1" dirty="0" err="1">
                <a:solidFill>
                  <a:schemeClr val="bg1"/>
                </a:solidFill>
              </a:rPr>
              <a:t>jatkoinkin</a:t>
            </a:r>
            <a:r>
              <a:rPr lang="en-GB" sz="1100" i="1" dirty="0">
                <a:solidFill>
                  <a:schemeClr val="bg1"/>
                </a:solidFill>
              </a:rPr>
              <a:t> </a:t>
            </a:r>
            <a:r>
              <a:rPr lang="en-GB" sz="1100" i="1" dirty="0" err="1">
                <a:solidFill>
                  <a:schemeClr val="bg1"/>
                </a:solidFill>
              </a:rPr>
              <a:t>valmentamishommia</a:t>
            </a:r>
            <a:r>
              <a:rPr lang="en-GB" sz="1100" i="1" dirty="0">
                <a:solidFill>
                  <a:schemeClr val="bg1"/>
                </a:solidFill>
              </a:rPr>
              <a:t> </a:t>
            </a:r>
            <a:r>
              <a:rPr lang="en-GB" sz="1100" i="1" dirty="0" err="1">
                <a:solidFill>
                  <a:schemeClr val="bg1"/>
                </a:solidFill>
              </a:rPr>
              <a:t>vielä</a:t>
            </a:r>
            <a:r>
              <a:rPr lang="en-GB" sz="1100" i="1" dirty="0">
                <a:solidFill>
                  <a:schemeClr val="bg1"/>
                </a:solidFill>
              </a:rPr>
              <a:t> </a:t>
            </a:r>
            <a:r>
              <a:rPr lang="en-GB" sz="1100" i="1" dirty="0" err="1">
                <a:solidFill>
                  <a:schemeClr val="bg1"/>
                </a:solidFill>
              </a:rPr>
              <a:t>hetken</a:t>
            </a:r>
            <a:r>
              <a:rPr lang="en-GB" sz="1100" i="1" dirty="0">
                <a:solidFill>
                  <a:schemeClr val="bg1"/>
                </a:solidFill>
              </a:rPr>
              <a:t>, </a:t>
            </a:r>
            <a:r>
              <a:rPr lang="en-GB" sz="1100" i="1" dirty="0" err="1">
                <a:solidFill>
                  <a:schemeClr val="bg1"/>
                </a:solidFill>
              </a:rPr>
              <a:t>mutta</a:t>
            </a:r>
            <a:r>
              <a:rPr lang="en-GB" sz="1100" i="1" dirty="0">
                <a:solidFill>
                  <a:schemeClr val="bg1"/>
                </a:solidFill>
              </a:rPr>
              <a:t> </a:t>
            </a:r>
            <a:r>
              <a:rPr lang="en-GB" sz="1100" i="1" dirty="0" err="1">
                <a:solidFill>
                  <a:schemeClr val="bg1"/>
                </a:solidFill>
              </a:rPr>
              <a:t>kuitenkin</a:t>
            </a:r>
            <a:r>
              <a:rPr lang="en-GB" sz="1100" i="1" dirty="0">
                <a:solidFill>
                  <a:schemeClr val="bg1"/>
                </a:solidFill>
              </a:rPr>
              <a:t> </a:t>
            </a:r>
            <a:r>
              <a:rPr lang="en-GB" sz="1100" i="1" dirty="0" err="1">
                <a:solidFill>
                  <a:schemeClr val="bg1"/>
                </a:solidFill>
              </a:rPr>
              <a:t>halusin</a:t>
            </a:r>
            <a:r>
              <a:rPr lang="en-GB" sz="1100" i="1" dirty="0">
                <a:solidFill>
                  <a:schemeClr val="bg1"/>
                </a:solidFill>
              </a:rPr>
              <a:t> </a:t>
            </a:r>
            <a:r>
              <a:rPr lang="en-GB" sz="1100" i="1" dirty="0" err="1">
                <a:solidFill>
                  <a:schemeClr val="bg1"/>
                </a:solidFill>
              </a:rPr>
              <a:t>tehdä</a:t>
            </a:r>
            <a:r>
              <a:rPr lang="en-GB" sz="1100" i="1" dirty="0">
                <a:solidFill>
                  <a:schemeClr val="bg1"/>
                </a:solidFill>
              </a:rPr>
              <a:t> </a:t>
            </a:r>
            <a:r>
              <a:rPr lang="en-GB" sz="1100" i="1" dirty="0" err="1">
                <a:solidFill>
                  <a:schemeClr val="bg1"/>
                </a:solidFill>
              </a:rPr>
              <a:t>perhesyistä</a:t>
            </a:r>
            <a:r>
              <a:rPr lang="en-GB" sz="1100" i="1" dirty="0">
                <a:solidFill>
                  <a:schemeClr val="bg1"/>
                </a:solidFill>
              </a:rPr>
              <a:t> </a:t>
            </a:r>
            <a:r>
              <a:rPr lang="en-GB" sz="1100" i="1" dirty="0" err="1">
                <a:solidFill>
                  <a:schemeClr val="bg1"/>
                </a:solidFill>
              </a:rPr>
              <a:t>päivähommia</a:t>
            </a:r>
            <a:r>
              <a:rPr lang="en-GB" sz="1100" i="1" dirty="0">
                <a:solidFill>
                  <a:schemeClr val="bg1"/>
                </a:solidFill>
              </a:rPr>
              <a:t> </a:t>
            </a:r>
            <a:r>
              <a:rPr lang="en-GB" sz="1100" i="1" dirty="0" err="1">
                <a:solidFill>
                  <a:schemeClr val="bg1"/>
                </a:solidFill>
              </a:rPr>
              <a:t>enkä</a:t>
            </a:r>
            <a:r>
              <a:rPr lang="en-GB" sz="1100" i="1" dirty="0">
                <a:solidFill>
                  <a:schemeClr val="bg1"/>
                </a:solidFill>
              </a:rPr>
              <a:t> </a:t>
            </a:r>
            <a:r>
              <a:rPr lang="en-GB" sz="1100" i="1" dirty="0" err="1">
                <a:solidFill>
                  <a:schemeClr val="bg1"/>
                </a:solidFill>
              </a:rPr>
              <a:t>mennä</a:t>
            </a:r>
            <a:r>
              <a:rPr lang="en-GB" sz="1100" i="1" dirty="0">
                <a:solidFill>
                  <a:schemeClr val="bg1"/>
                </a:solidFill>
              </a:rPr>
              <a:t> </a:t>
            </a:r>
            <a:r>
              <a:rPr lang="en-GB" sz="1100" i="1" dirty="0" err="1">
                <a:solidFill>
                  <a:schemeClr val="bg1"/>
                </a:solidFill>
              </a:rPr>
              <a:t>valmennettavan</a:t>
            </a:r>
            <a:r>
              <a:rPr lang="en-GB" sz="1100" i="1" dirty="0">
                <a:solidFill>
                  <a:schemeClr val="bg1"/>
                </a:solidFill>
              </a:rPr>
              <a:t> </a:t>
            </a:r>
            <a:r>
              <a:rPr lang="en-GB" sz="1100" i="1" dirty="0" err="1">
                <a:solidFill>
                  <a:schemeClr val="bg1"/>
                </a:solidFill>
              </a:rPr>
              <a:t>ehdoilla</a:t>
            </a:r>
            <a:r>
              <a:rPr lang="en-GB" sz="1100" i="1" dirty="0" smtClean="0">
                <a:solidFill>
                  <a:schemeClr val="bg1"/>
                </a:solidFill>
              </a:rPr>
              <a:t>.” </a:t>
            </a:r>
            <a:br>
              <a:rPr lang="en-GB" sz="1100" i="1" dirty="0" smtClean="0">
                <a:solidFill>
                  <a:schemeClr val="bg1"/>
                </a:solidFill>
              </a:rPr>
            </a:br>
            <a:r>
              <a:rPr lang="en-GB" sz="1100" i="1" dirty="0" smtClean="0">
                <a:solidFill>
                  <a:schemeClr val="bg1"/>
                </a:solidFill>
              </a:rPr>
              <a:t>HIEROJA</a:t>
            </a:r>
            <a:endParaRPr lang="en-GB" sz="1100" i="1" dirty="0">
              <a:solidFill>
                <a:schemeClr val="bg1"/>
              </a:solidFill>
            </a:endParaRPr>
          </a:p>
        </p:txBody>
      </p:sp>
      <p:sp>
        <p:nvSpPr>
          <p:cNvPr id="30" name="Kuvaselite-ellipsi 29"/>
          <p:cNvSpPr/>
          <p:nvPr/>
        </p:nvSpPr>
        <p:spPr>
          <a:xfrm>
            <a:off x="3812582" y="1477423"/>
            <a:ext cx="3339885" cy="1420760"/>
          </a:xfrm>
          <a:prstGeom prst="wedgeEllipseCallout">
            <a:avLst>
              <a:gd name="adj1" fmla="val 51497"/>
              <a:gd name="adj2" fmla="val -4298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”Ensin tuntui, että apua, mitä </a:t>
            </a:r>
            <a:r>
              <a:rPr lang="fi-FI" sz="1200" i="1" dirty="0" err="1">
                <a:solidFill>
                  <a:schemeClr val="bg1"/>
                </a:solidFill>
              </a:rPr>
              <a:t>mä</a:t>
            </a:r>
            <a:r>
              <a:rPr lang="fi-FI" sz="1200" i="1" dirty="0">
                <a:solidFill>
                  <a:schemeClr val="bg1"/>
                </a:solidFill>
              </a:rPr>
              <a:t> olen mennyt tekemään, enhän </a:t>
            </a:r>
            <a:r>
              <a:rPr lang="fi-FI" sz="1200" i="1" dirty="0" err="1">
                <a:solidFill>
                  <a:schemeClr val="bg1"/>
                </a:solidFill>
              </a:rPr>
              <a:t>mä</a:t>
            </a:r>
            <a:r>
              <a:rPr lang="fi-FI" sz="1200" i="1" dirty="0">
                <a:solidFill>
                  <a:schemeClr val="bg1"/>
                </a:solidFill>
              </a:rPr>
              <a:t> osaa mitään, mutta turhaan </a:t>
            </a:r>
            <a:r>
              <a:rPr lang="fi-FI" sz="1200" i="1" dirty="0" err="1">
                <a:solidFill>
                  <a:schemeClr val="bg1"/>
                </a:solidFill>
              </a:rPr>
              <a:t>mä</a:t>
            </a:r>
            <a:r>
              <a:rPr lang="fi-FI" sz="1200" i="1" dirty="0">
                <a:solidFill>
                  <a:schemeClr val="bg1"/>
                </a:solidFill>
              </a:rPr>
              <a:t> jännitin. Sujahdin hyvin joukkoon ja työyhteisö otti vertaisenaan </a:t>
            </a:r>
            <a:r>
              <a:rPr lang="fi-FI" sz="1200" i="1" dirty="0" smtClean="0">
                <a:solidFill>
                  <a:schemeClr val="bg1"/>
                </a:solidFill>
              </a:rPr>
              <a:t>vastaan.” </a:t>
            </a:r>
            <a:br>
              <a:rPr lang="fi-FI" sz="1200" i="1" dirty="0" smtClean="0">
                <a:solidFill>
                  <a:schemeClr val="bg1"/>
                </a:solidFill>
              </a:rPr>
            </a:br>
            <a:r>
              <a:rPr lang="fi-FI" sz="1200" i="1" dirty="0" smtClean="0">
                <a:solidFill>
                  <a:schemeClr val="bg1"/>
                </a:solidFill>
              </a:rPr>
              <a:t>AULAMESTARI </a:t>
            </a:r>
            <a:endParaRPr lang="fi-FI" sz="1200" i="1" dirty="0">
              <a:solidFill>
                <a:schemeClr val="bg1"/>
              </a:solidFill>
            </a:endParaRPr>
          </a:p>
        </p:txBody>
      </p:sp>
      <p:sp>
        <p:nvSpPr>
          <p:cNvPr id="27" name="Kuvaselite-ellipsi 26"/>
          <p:cNvSpPr/>
          <p:nvPr/>
        </p:nvSpPr>
        <p:spPr>
          <a:xfrm>
            <a:off x="1092026" y="4996751"/>
            <a:ext cx="3301743" cy="1024670"/>
          </a:xfrm>
          <a:prstGeom prst="wedgeEllipseCallout">
            <a:avLst>
              <a:gd name="adj1" fmla="val 35323"/>
              <a:gd name="adj2" fmla="val -6008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smtClean="0">
                <a:solidFill>
                  <a:schemeClr val="bg1"/>
                </a:solidFill>
              </a:rPr>
              <a:t>”Välillä jännittää, kun asiakkaat kysyy jotain erityistä, mutta sitten vain soitetaan pomolle ja kysytään. Oppiihan koko ajan uutta.” </a:t>
            </a:r>
          </a:p>
          <a:p>
            <a:pPr algn="ctr"/>
            <a:r>
              <a:rPr lang="fi-FI" sz="1100" i="1" dirty="0" smtClean="0">
                <a:solidFill>
                  <a:schemeClr val="bg1"/>
                </a:solidFill>
              </a:rPr>
              <a:t>NUOHOOJA</a:t>
            </a:r>
            <a:endParaRPr lang="fi-FI" sz="1100" i="1" dirty="0">
              <a:solidFill>
                <a:schemeClr val="bg1"/>
              </a:solidFill>
            </a:endParaRPr>
          </a:p>
        </p:txBody>
      </p:sp>
      <p:sp>
        <p:nvSpPr>
          <p:cNvPr id="32" name="Pyöristetty suorakulmio 31"/>
          <p:cNvSpPr/>
          <p:nvPr/>
        </p:nvSpPr>
        <p:spPr>
          <a:xfrm>
            <a:off x="3532549" y="3082016"/>
            <a:ext cx="2413496" cy="10209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Haasteita</a:t>
            </a:r>
            <a:endParaRPr lang="fi-FI" dirty="0"/>
          </a:p>
        </p:txBody>
      </p:sp>
    </p:spTree>
    <p:extLst>
      <p:ext uri="{BB962C8B-B14F-4D97-AF65-F5344CB8AC3E}">
        <p14:creationId xmlns:p14="http://schemas.microsoft.com/office/powerpoint/2010/main" val="9307993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Ammatti-identiteetin löytyminen</a:t>
            </a:r>
          </a:p>
        </p:txBody>
      </p:sp>
      <p:sp>
        <p:nvSpPr>
          <p:cNvPr id="4" name="Dian numeron paikkamerkki 3"/>
          <p:cNvSpPr>
            <a:spLocks noGrp="1"/>
          </p:cNvSpPr>
          <p:nvPr>
            <p:ph type="sldNum" sz="quarter" idx="12"/>
          </p:nvPr>
        </p:nvSpPr>
        <p:spPr>
          <a:xfrm>
            <a:off x="8463390" y="6192000"/>
            <a:ext cx="479148" cy="432000"/>
          </a:xfrm>
        </p:spPr>
        <p:txBody>
          <a:bodyPr/>
          <a:lstStyle/>
          <a:p>
            <a:pPr algn="l"/>
            <a:fld id="{B142173B-15BF-4EB6-9337-26FE14823897}" type="slidenum">
              <a:rPr lang="fi-FI" smtClean="0">
                <a:solidFill>
                  <a:schemeClr val="bg1"/>
                </a:solidFill>
              </a:rPr>
              <a:pPr algn="l"/>
              <a:t>45</a:t>
            </a:fld>
            <a:endParaRPr lang="fi-FI" dirty="0">
              <a:solidFill>
                <a:schemeClr val="bg1"/>
              </a:solidFill>
            </a:endParaRPr>
          </a:p>
        </p:txBody>
      </p:sp>
      <p:sp>
        <p:nvSpPr>
          <p:cNvPr id="7" name="Kuvaselite-ellipsi 6"/>
          <p:cNvSpPr/>
          <p:nvPr/>
        </p:nvSpPr>
        <p:spPr>
          <a:xfrm>
            <a:off x="7106772" y="3726483"/>
            <a:ext cx="1823625" cy="1011930"/>
          </a:xfrm>
          <a:prstGeom prst="wedgeEllipseCallout">
            <a:avLst>
              <a:gd name="adj1" fmla="val -77263"/>
              <a:gd name="adj2" fmla="val 18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”Mitä enemmän on tietoa sen paremmin osaa työnsä </a:t>
            </a:r>
            <a:r>
              <a:rPr lang="fi-FI" sz="1100" i="1" dirty="0" smtClean="0">
                <a:solidFill>
                  <a:schemeClr val="bg1"/>
                </a:solidFill>
              </a:rPr>
              <a:t>hoitaa.” TIETOKONEASENTAJA</a:t>
            </a:r>
            <a:endParaRPr lang="fi-FI" sz="1100" i="1" dirty="0">
              <a:solidFill>
                <a:schemeClr val="bg1"/>
              </a:solidFill>
            </a:endParaRPr>
          </a:p>
        </p:txBody>
      </p:sp>
      <p:sp>
        <p:nvSpPr>
          <p:cNvPr id="11" name="Kuvaselite-ellipsi 10"/>
          <p:cNvSpPr/>
          <p:nvPr/>
        </p:nvSpPr>
        <p:spPr>
          <a:xfrm>
            <a:off x="2807480" y="1235415"/>
            <a:ext cx="2652295" cy="1180978"/>
          </a:xfrm>
          <a:prstGeom prst="wedgeEllipseCallout">
            <a:avLst>
              <a:gd name="adj1" fmla="val 48049"/>
              <a:gd name="adj2" fmla="val 8174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”Uusi ammatti on tuonut työniloa, töitä riittää enkä voisi enää kuvitella muuta </a:t>
            </a:r>
            <a:r>
              <a:rPr lang="fi-FI" sz="1100" i="1" dirty="0" smtClean="0">
                <a:solidFill>
                  <a:schemeClr val="bg1"/>
                </a:solidFill>
              </a:rPr>
              <a:t>ammattia.” </a:t>
            </a:r>
            <a:br>
              <a:rPr lang="fi-FI" sz="1100" i="1" dirty="0" smtClean="0">
                <a:solidFill>
                  <a:schemeClr val="bg1"/>
                </a:solidFill>
              </a:rPr>
            </a:br>
            <a:r>
              <a:rPr lang="fi-FI" sz="1100" i="1" dirty="0" smtClean="0">
                <a:solidFill>
                  <a:schemeClr val="bg1"/>
                </a:solidFill>
              </a:rPr>
              <a:t>LÄHIHOITAJA</a:t>
            </a:r>
            <a:endParaRPr lang="fi-FI" sz="1100" i="1" dirty="0">
              <a:solidFill>
                <a:schemeClr val="bg1"/>
              </a:solidFill>
            </a:endParaRPr>
          </a:p>
        </p:txBody>
      </p:sp>
      <p:sp>
        <p:nvSpPr>
          <p:cNvPr id="12" name="Kuvaselite-ellipsi 11"/>
          <p:cNvSpPr/>
          <p:nvPr/>
        </p:nvSpPr>
        <p:spPr>
          <a:xfrm>
            <a:off x="6504554" y="1750770"/>
            <a:ext cx="2028225" cy="1331246"/>
          </a:xfrm>
          <a:prstGeom prst="wedgeEllipseCallout">
            <a:avLst>
              <a:gd name="adj1" fmla="val -24960"/>
              <a:gd name="adj2" fmla="val 697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”Viihdyn työssäni ja olen voinut hyödyntää aiempaa osaamistani. Oppituntien pitäminen ei ole </a:t>
            </a:r>
            <a:r>
              <a:rPr lang="fi-FI" sz="1100" i="1" dirty="0" smtClean="0">
                <a:solidFill>
                  <a:schemeClr val="bg1"/>
                </a:solidFill>
              </a:rPr>
              <a:t>vaikeaa.” </a:t>
            </a:r>
            <a:br>
              <a:rPr lang="fi-FI" sz="1100" i="1" dirty="0" smtClean="0">
                <a:solidFill>
                  <a:schemeClr val="bg1"/>
                </a:solidFill>
              </a:rPr>
            </a:br>
            <a:r>
              <a:rPr lang="fi-FI" sz="1100" i="1" dirty="0" smtClean="0">
                <a:solidFill>
                  <a:schemeClr val="bg1"/>
                </a:solidFill>
              </a:rPr>
              <a:t>AJO-OPETTAJA</a:t>
            </a:r>
            <a:endParaRPr lang="fi-FI" sz="1100" i="1" dirty="0">
              <a:solidFill>
                <a:schemeClr val="bg1"/>
              </a:solidFill>
            </a:endParaRPr>
          </a:p>
        </p:txBody>
      </p:sp>
      <p:sp>
        <p:nvSpPr>
          <p:cNvPr id="13" name="Kuvaselite-ellipsi 12"/>
          <p:cNvSpPr/>
          <p:nvPr/>
        </p:nvSpPr>
        <p:spPr>
          <a:xfrm>
            <a:off x="4310922" y="4674319"/>
            <a:ext cx="2090369" cy="1173881"/>
          </a:xfrm>
          <a:prstGeom prst="wedgeEllipseCallout">
            <a:avLst>
              <a:gd name="adj1" fmla="val 54774"/>
              <a:gd name="adj2" fmla="val -4437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200" i="1" dirty="0">
                <a:solidFill>
                  <a:schemeClr val="bg1"/>
                </a:solidFill>
              </a:rPr>
              <a:t>”Vanhoista metallipuolen taidoista on ollut </a:t>
            </a:r>
            <a:r>
              <a:rPr lang="fi-FI" sz="1200" i="1" dirty="0" smtClean="0">
                <a:solidFill>
                  <a:schemeClr val="bg1"/>
                </a:solidFill>
              </a:rPr>
              <a:t>hyötyä.” KONEASENTAJA </a:t>
            </a:r>
            <a:endParaRPr lang="fi-FI" sz="1200" i="1" dirty="0">
              <a:solidFill>
                <a:schemeClr val="bg1"/>
              </a:solidFill>
            </a:endParaRPr>
          </a:p>
        </p:txBody>
      </p:sp>
      <p:sp>
        <p:nvSpPr>
          <p:cNvPr id="21" name="Kuvaselite-ellipsi 20"/>
          <p:cNvSpPr/>
          <p:nvPr/>
        </p:nvSpPr>
        <p:spPr>
          <a:xfrm>
            <a:off x="539849" y="2265926"/>
            <a:ext cx="2593686" cy="1632180"/>
          </a:xfrm>
          <a:prstGeom prst="wedgeEllipseCallout">
            <a:avLst>
              <a:gd name="adj1" fmla="val 51845"/>
              <a:gd name="adj2" fmla="val 4929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”Vanhan ammatin osaamista hyödynnettiin. Minuun suhtauduttiin tasaveroisesti kuten vanhoihin konkareihinkin. Työpaikalla minusta oli hyötyä, kun muut eivät tunne putkiasioista</a:t>
            </a:r>
            <a:r>
              <a:rPr lang="fi-FI" sz="1100" i="1" dirty="0" smtClean="0">
                <a:solidFill>
                  <a:schemeClr val="bg1"/>
                </a:solidFill>
              </a:rPr>
              <a:t>.” MYYJÄ</a:t>
            </a:r>
            <a:endParaRPr lang="fi-FI" sz="1100" i="1" dirty="0">
              <a:solidFill>
                <a:schemeClr val="bg1"/>
              </a:solidFill>
            </a:endParaRPr>
          </a:p>
        </p:txBody>
      </p:sp>
      <p:sp>
        <p:nvSpPr>
          <p:cNvPr id="29" name="Kuvaselite-ellipsi 28"/>
          <p:cNvSpPr/>
          <p:nvPr/>
        </p:nvSpPr>
        <p:spPr>
          <a:xfrm>
            <a:off x="1313762" y="4550723"/>
            <a:ext cx="2470217" cy="668463"/>
          </a:xfrm>
          <a:prstGeom prst="wedgeEllipseCallout">
            <a:avLst>
              <a:gd name="adj1" fmla="val -54907"/>
              <a:gd name="adj2" fmla="val -582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100" i="1" dirty="0">
                <a:solidFill>
                  <a:schemeClr val="bg1"/>
                </a:solidFill>
              </a:rPr>
              <a:t>”Olen todellisessa </a:t>
            </a:r>
            <a:r>
              <a:rPr lang="fi-FI" sz="1100" i="1" dirty="0" smtClean="0">
                <a:solidFill>
                  <a:schemeClr val="bg1"/>
                </a:solidFill>
              </a:rPr>
              <a:t>kutsumusammatissani.” LÄHIHOITAJA</a:t>
            </a:r>
            <a:endParaRPr lang="fi-FI" sz="1100" i="1" dirty="0">
              <a:solidFill>
                <a:schemeClr val="bg1"/>
              </a:solidFill>
            </a:endParaRPr>
          </a:p>
        </p:txBody>
      </p:sp>
      <p:sp>
        <p:nvSpPr>
          <p:cNvPr id="16" name="Pyöristetty suorakulmio 15"/>
          <p:cNvSpPr/>
          <p:nvPr/>
        </p:nvSpPr>
        <p:spPr>
          <a:xfrm>
            <a:off x="3532549" y="3082016"/>
            <a:ext cx="2413496" cy="10209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Ammattiosaaminen kantaa</a:t>
            </a:r>
            <a:endParaRPr lang="fi-FI" dirty="0"/>
          </a:p>
        </p:txBody>
      </p:sp>
    </p:spTree>
    <p:extLst>
      <p:ext uri="{BB962C8B-B14F-4D97-AF65-F5344CB8AC3E}">
        <p14:creationId xmlns:p14="http://schemas.microsoft.com/office/powerpoint/2010/main" val="8593766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p:cNvSpPr txBox="1"/>
          <p:nvPr/>
        </p:nvSpPr>
        <p:spPr>
          <a:xfrm>
            <a:off x="1593748" y="1208406"/>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Tutkimuksen tavoitteet ja </a:t>
            </a:r>
            <a:r>
              <a:rPr lang="fi-FI" dirty="0">
                <a:solidFill>
                  <a:schemeClr val="bg1"/>
                </a:solidFill>
              </a:rPr>
              <a:t>toteutus, </a:t>
            </a:r>
            <a:r>
              <a:rPr lang="fi-FI" dirty="0" smtClean="0">
                <a:solidFill>
                  <a:schemeClr val="bg1"/>
                </a:solidFill>
              </a:rPr>
              <a:t>haastateltavien taustatiedot</a:t>
            </a:r>
            <a:endParaRPr lang="fi-FI" dirty="0">
              <a:solidFill>
                <a:schemeClr val="bg1"/>
              </a:solidFill>
            </a:endParaRPr>
          </a:p>
        </p:txBody>
      </p:sp>
      <p:sp>
        <p:nvSpPr>
          <p:cNvPr id="6" name="Tekstiruutu 5"/>
          <p:cNvSpPr txBox="1"/>
          <p:nvPr/>
        </p:nvSpPr>
        <p:spPr>
          <a:xfrm>
            <a:off x="1593748" y="1697937"/>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Motiivi ammatinvaihtoon</a:t>
            </a:r>
            <a:endParaRPr lang="fi-FI" dirty="0">
              <a:solidFill>
                <a:schemeClr val="bg1"/>
              </a:solidFill>
            </a:endParaRPr>
          </a:p>
        </p:txBody>
      </p:sp>
      <p:sp>
        <p:nvSpPr>
          <p:cNvPr id="7" name="Tekstiruutu 6"/>
          <p:cNvSpPr txBox="1"/>
          <p:nvPr/>
        </p:nvSpPr>
        <p:spPr>
          <a:xfrm>
            <a:off x="1593748" y="2187468"/>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a:solidFill>
                  <a:schemeClr val="bg1"/>
                </a:solidFill>
              </a:rPr>
              <a:t>Tiedonhakukanavat ja ammatinvaihdon valmennus</a:t>
            </a:r>
          </a:p>
        </p:txBody>
      </p:sp>
      <p:sp>
        <p:nvSpPr>
          <p:cNvPr id="8" name="Tekstiruutu 7"/>
          <p:cNvSpPr txBox="1"/>
          <p:nvPr/>
        </p:nvSpPr>
        <p:spPr>
          <a:xfrm>
            <a:off x="1593748" y="2676999"/>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a:solidFill>
                  <a:schemeClr val="bg1"/>
                </a:solidFill>
              </a:rPr>
              <a:t>Opiskeluun haku</a:t>
            </a:r>
          </a:p>
        </p:txBody>
      </p:sp>
      <p:sp>
        <p:nvSpPr>
          <p:cNvPr id="9" name="Tekstiruutu 8"/>
          <p:cNvSpPr txBox="1"/>
          <p:nvPr/>
        </p:nvSpPr>
        <p:spPr>
          <a:xfrm>
            <a:off x="1593748" y="3656061"/>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Opiskelu, opiskelutaidot, motivaatio ja verkottuminen</a:t>
            </a:r>
            <a:endParaRPr lang="fi-FI" dirty="0">
              <a:solidFill>
                <a:schemeClr val="bg1"/>
              </a:solidFill>
            </a:endParaRPr>
          </a:p>
        </p:txBody>
      </p:sp>
      <p:sp>
        <p:nvSpPr>
          <p:cNvPr id="10" name="Tekstiruutu 9"/>
          <p:cNvSpPr txBox="1"/>
          <p:nvPr/>
        </p:nvSpPr>
        <p:spPr>
          <a:xfrm>
            <a:off x="1593748" y="3166530"/>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Rahoitus</a:t>
            </a:r>
            <a:endParaRPr lang="fi-FI" dirty="0">
              <a:solidFill>
                <a:schemeClr val="bg1"/>
              </a:solidFill>
            </a:endParaRPr>
          </a:p>
        </p:txBody>
      </p:sp>
      <p:sp>
        <p:nvSpPr>
          <p:cNvPr id="11" name="Tekstiruutu 10"/>
          <p:cNvSpPr txBox="1"/>
          <p:nvPr/>
        </p:nvSpPr>
        <p:spPr>
          <a:xfrm>
            <a:off x="1593748" y="4145592"/>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Työnhaku ja ammatti-identiteetti</a:t>
            </a:r>
            <a:endParaRPr lang="fi-FI" dirty="0">
              <a:solidFill>
                <a:schemeClr val="bg1"/>
              </a:solidFill>
            </a:endParaRPr>
          </a:p>
        </p:txBody>
      </p:sp>
      <p:sp>
        <p:nvSpPr>
          <p:cNvPr id="13" name="Tekstiruutu 12"/>
          <p:cNvSpPr txBox="1"/>
          <p:nvPr/>
        </p:nvSpPr>
        <p:spPr>
          <a:xfrm>
            <a:off x="1593748" y="5124654"/>
            <a:ext cx="6731781" cy="369332"/>
          </a:xfrm>
          <a:prstGeom prst="rect">
            <a:avLst/>
          </a:prstGeom>
          <a:solidFill>
            <a:schemeClr val="accent3"/>
          </a:solidFill>
          <a:ln>
            <a:solidFill>
              <a:srgbClr val="BB0441"/>
            </a:solidFill>
          </a:ln>
        </p:spPr>
        <p:txBody>
          <a:bodyPr wrap="square" rtlCol="0">
            <a:spAutoFit/>
          </a:bodyPr>
          <a:lstStyle/>
          <a:p>
            <a:pPr algn="ctr"/>
            <a:r>
              <a:rPr lang="fi-FI" dirty="0" smtClean="0">
                <a:solidFill>
                  <a:schemeClr val="bg1"/>
                </a:solidFill>
              </a:rPr>
              <a:t>Johtopäätökset</a:t>
            </a:r>
            <a:endParaRPr lang="fi-FI" dirty="0">
              <a:solidFill>
                <a:schemeClr val="bg1"/>
              </a:solidFill>
            </a:endParaRPr>
          </a:p>
        </p:txBody>
      </p:sp>
      <p:sp>
        <p:nvSpPr>
          <p:cNvPr id="14" name="Tekstiruutu 13"/>
          <p:cNvSpPr txBox="1"/>
          <p:nvPr/>
        </p:nvSpPr>
        <p:spPr>
          <a:xfrm>
            <a:off x="1593748" y="5614185"/>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Uuteen ammattiin -polut</a:t>
            </a:r>
            <a:endParaRPr lang="fi-FI" dirty="0">
              <a:solidFill>
                <a:schemeClr val="bg1"/>
              </a:solidFill>
            </a:endParaRPr>
          </a:p>
        </p:txBody>
      </p:sp>
      <p:sp>
        <p:nvSpPr>
          <p:cNvPr id="15" name="Tekstiruutu 14"/>
          <p:cNvSpPr txBox="1"/>
          <p:nvPr/>
        </p:nvSpPr>
        <p:spPr>
          <a:xfrm>
            <a:off x="1593748" y="4635123"/>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Ammatti-identiteetin löytyminen</a:t>
            </a:r>
            <a:endParaRPr lang="fi-FI" dirty="0">
              <a:solidFill>
                <a:schemeClr val="bg1"/>
              </a:solidFill>
            </a:endParaRPr>
          </a:p>
        </p:txBody>
      </p:sp>
    </p:spTree>
    <p:extLst>
      <p:ext uri="{BB962C8B-B14F-4D97-AF65-F5344CB8AC3E}">
        <p14:creationId xmlns:p14="http://schemas.microsoft.com/office/powerpoint/2010/main" val="1898135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lstStyle/>
          <a:p>
            <a:r>
              <a:rPr lang="fi-FI" dirty="0" smtClean="0"/>
              <a:t>Johtopäätökset 1/3</a:t>
            </a:r>
            <a:endParaRPr lang="fi-FI" dirty="0"/>
          </a:p>
        </p:txBody>
      </p:sp>
      <p:sp>
        <p:nvSpPr>
          <p:cNvPr id="7" name="Sisällön paikkamerkki 6"/>
          <p:cNvSpPr>
            <a:spLocks noGrp="1"/>
          </p:cNvSpPr>
          <p:nvPr>
            <p:ph sz="quarter" idx="14"/>
          </p:nvPr>
        </p:nvSpPr>
        <p:spPr>
          <a:xfrm>
            <a:off x="495946" y="1557051"/>
            <a:ext cx="8948717" cy="4507200"/>
          </a:xfrm>
        </p:spPr>
        <p:txBody>
          <a:bodyPr>
            <a:noAutofit/>
          </a:bodyPr>
          <a:lstStyle/>
          <a:p>
            <a:r>
              <a:rPr lang="fi-FI" sz="1400" dirty="0" smtClean="0"/>
              <a:t>Yhteistä ja tärkeintä haastateltaville oli, että uuteen ammattiin koulutuksen jälkeen he työllistyvät. Toisena tärkeänä syynä oli itseään kiinnostavan, mielenkiintoisen ammatin opiskelu. Osalla uusi ammatti oli nuoruuden haave, osalla uudessa ammatissa saattoi hyödyntää aiempaa ammattiosaamista, kiinnostava harrastus myös ohjasi ammatinvalintaa. Kaikkiaan motiivien kirjo oli moninainen, vaikka rationaalinen opiskelun aloitusmotiivi voitiin määritellä (terveys, työllisyys, halu vaihtaa ammattia).</a:t>
            </a:r>
          </a:p>
          <a:p>
            <a:r>
              <a:rPr lang="fi-FI" sz="1400" dirty="0"/>
              <a:t>Eroja eri motiiviryhmien polkujen alkuosassa löytyy. Terveydellisiin syihin perustuvalla kouluttautuminen ryhmällä löytyi helpommin </a:t>
            </a:r>
            <a:r>
              <a:rPr lang="fi-FI" sz="1400" dirty="0" smtClean="0"/>
              <a:t>neuvonta-/</a:t>
            </a:r>
            <a:r>
              <a:rPr lang="fi-FI" sz="1400" dirty="0"/>
              <a:t>valmennustukea, mutta tätä saivat myös muihin ryhmiin kuuluneet haastateltavat.</a:t>
            </a:r>
          </a:p>
          <a:p>
            <a:r>
              <a:rPr lang="fi-FI" sz="1400" dirty="0" smtClean="0"/>
              <a:t>Opiskelun aloittamispäätökseen vaikuttivat oikean alan/ammatin löytäminen, nopea(</a:t>
            </a:r>
            <a:r>
              <a:rPr lang="fi-FI" sz="1400" dirty="0" err="1" smtClean="0"/>
              <a:t>hko</a:t>
            </a:r>
            <a:r>
              <a:rPr lang="fi-FI" sz="1400" dirty="0" smtClean="0"/>
              <a:t>) koulutuksen alkaminen, koulutuspaikan läheisyys sekä luonnollisesti opiskelun rahoitus. Koulutuksen valinnassa valmentajan tuki koettiin hyväksi, käytännön asioiden hoidossa (ammattivaihtoehdot, koulun valinta, hakuprosessi) sekä keskustelukumppanina ja tukena. </a:t>
            </a:r>
          </a:p>
          <a:p>
            <a:r>
              <a:rPr lang="fi-FI" sz="1400" dirty="0" smtClean="0"/>
              <a:t>Opiskeluaikaisen rahoituksen löytäminen oli luonnollinen edellytys opintojen aloittamiselle. Haastetta tässä aiheutti se, että keskitettyä rahoitusneuvontaa ei ollut tarjolla, ei kouluilla eikä muuallakaan, vaan vaihtoehtoja piti usein itsekseen etsiä monista paikoista. </a:t>
            </a:r>
            <a:r>
              <a:rPr lang="fi-FI" sz="1400" dirty="0"/>
              <a:t>Suurimmat erot ryhmien välillä </a:t>
            </a:r>
            <a:r>
              <a:rPr lang="fi-FI" sz="1400" dirty="0" smtClean="0"/>
              <a:t>löytyvätkin </a:t>
            </a:r>
            <a:r>
              <a:rPr lang="fi-FI" sz="1400" dirty="0"/>
              <a:t>rahoituksen osalta, </a:t>
            </a:r>
            <a:r>
              <a:rPr lang="fi-FI" sz="1400" dirty="0" smtClean="0"/>
              <a:t>terveydellisiin </a:t>
            </a:r>
            <a:r>
              <a:rPr lang="fi-FI" sz="1400" dirty="0"/>
              <a:t>syihin </a:t>
            </a:r>
            <a:r>
              <a:rPr lang="fi-FI" sz="1400" dirty="0" smtClean="0"/>
              <a:t>perustuvalla kouluttautumisen </a:t>
            </a:r>
            <a:r>
              <a:rPr lang="fi-FI" sz="1400" dirty="0"/>
              <a:t>ryhmällä rahoitus löytyi ikään kuin automaattisesti vakuutusyhtiön kautta</a:t>
            </a:r>
            <a:r>
              <a:rPr lang="fi-FI" sz="1400" dirty="0" smtClean="0"/>
              <a:t>. </a:t>
            </a:r>
            <a:endParaRPr lang="fi-FI" sz="1400" dirty="0"/>
          </a:p>
          <a:p>
            <a:r>
              <a:rPr lang="fi-FI" sz="1400" dirty="0" smtClean="0"/>
              <a:t>Opiskelumotivaatiota ei haastatelluilla ollut vaikea löytää, ainakaan pienen opiskeluorientaation jälkeen. </a:t>
            </a:r>
            <a:r>
              <a:rPr lang="fi-FI" sz="1400" dirty="0"/>
              <a:t>Opiskelumotiivi oli lähtökohtaisesti korkealla kaikilla, myös niillä, jotka joutuivat sairauden vuoksi kouluttautumaan uuteen ammattiin</a:t>
            </a:r>
            <a:r>
              <a:rPr lang="fi-FI" sz="1400" dirty="0" smtClean="0"/>
              <a:t>. Opiskelusta jopa suorastaan nautittiin.</a:t>
            </a:r>
            <a:endParaRPr lang="fi-FI" sz="1400" dirty="0"/>
          </a:p>
          <a:p>
            <a:r>
              <a:rPr lang="fi-FI" sz="1400" dirty="0" smtClean="0"/>
              <a:t>Uuden </a:t>
            </a:r>
            <a:r>
              <a:rPr lang="fi-FI" sz="1400" dirty="0"/>
              <a:t>oppiminen ja opiskelun käytännönläheisyys ja kiinnostavuus pitivät opiskelumotivaatiota yllä ja toivat myös uutta sisältöä elämään. </a:t>
            </a:r>
            <a:r>
              <a:rPr lang="fi-FI" sz="1400" dirty="0" smtClean="0"/>
              <a:t>Opiskelussa ei koettu epäjatkuvuushetkiä, jolloin olisi harkittu keskeyttämistä. Päinvastoin </a:t>
            </a:r>
            <a:r>
              <a:rPr lang="fi-FI" sz="1400" dirty="0"/>
              <a:t>moni suoritti suunniteltua nopeammin </a:t>
            </a:r>
            <a:r>
              <a:rPr lang="fi-FI" sz="1400" dirty="0" smtClean="0"/>
              <a:t>opinnot, teki </a:t>
            </a:r>
            <a:r>
              <a:rPr lang="fi-FI" sz="1400" dirty="0"/>
              <a:t>kurssin parhaita suorituksia tai sai muuten erityiskiitosta opettajilta.</a:t>
            </a:r>
          </a:p>
          <a:p>
            <a:endParaRPr lang="fi-FI" sz="1400" dirty="0"/>
          </a:p>
          <a:p>
            <a:endParaRPr lang="fi-FI" sz="1400" dirty="0" smtClean="0"/>
          </a:p>
        </p:txBody>
      </p:sp>
    </p:spTree>
    <p:extLst>
      <p:ext uri="{BB962C8B-B14F-4D97-AF65-F5344CB8AC3E}">
        <p14:creationId xmlns:p14="http://schemas.microsoft.com/office/powerpoint/2010/main" val="15588466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Johtopäätökset </a:t>
            </a:r>
            <a:r>
              <a:rPr lang="fi-FI" dirty="0" smtClean="0"/>
              <a:t>2/3</a:t>
            </a:r>
            <a:endParaRPr lang="fi-FI" dirty="0"/>
          </a:p>
        </p:txBody>
      </p:sp>
      <p:sp>
        <p:nvSpPr>
          <p:cNvPr id="5" name="Sisällön paikkamerkki 4"/>
          <p:cNvSpPr>
            <a:spLocks noGrp="1"/>
          </p:cNvSpPr>
          <p:nvPr>
            <p:ph sz="quarter" idx="14"/>
          </p:nvPr>
        </p:nvSpPr>
        <p:spPr>
          <a:xfrm>
            <a:off x="495946" y="1557051"/>
            <a:ext cx="8948717" cy="4507200"/>
          </a:xfrm>
        </p:spPr>
        <p:txBody>
          <a:bodyPr>
            <a:noAutofit/>
          </a:bodyPr>
          <a:lstStyle/>
          <a:p>
            <a:r>
              <a:rPr lang="fi-FI" sz="1400" dirty="0"/>
              <a:t>Opiskelutaitojen osalta haastateltavilla ei ollut ongelmia. Mikäli niitä olisi </a:t>
            </a:r>
            <a:r>
              <a:rPr lang="fi-FI" sz="1400" dirty="0" smtClean="0"/>
              <a:t>ollut, tuki </a:t>
            </a:r>
            <a:r>
              <a:rPr lang="fi-FI" sz="1400" dirty="0"/>
              <a:t>koulun puolelta olisi ollut tarpeellista. </a:t>
            </a:r>
          </a:p>
          <a:p>
            <a:r>
              <a:rPr lang="fi-FI" sz="1400" dirty="0"/>
              <a:t>Vaikka kaikki eivät olleet tyytyväisiä kaikkiin opettajiin, niin pääsääntöisesti </a:t>
            </a:r>
            <a:r>
              <a:rPr lang="fi-FI" sz="1400" dirty="0" smtClean="0"/>
              <a:t>opetus oli hyvää. Toivomus </a:t>
            </a:r>
            <a:r>
              <a:rPr lang="fi-FI" sz="1400" dirty="0"/>
              <a:t>kuitenkin oli, että opetussuunnitelmissa otettaisiin paremmin huomioon, se että opiskelijat ovat oikeasti aikuisia, joilla on työelämän kokemusta</a:t>
            </a:r>
            <a:r>
              <a:rPr lang="fi-FI" sz="1400" dirty="0" smtClean="0"/>
              <a:t>. Myös opiskelutahtia olisi voinut tiivistää, sillä opetuksessa koettiin myös selvää tyhjäkäyntiä ja turhia tunteja. Toisaalta opetussuunnitelmien tiiviys aiheutti kiireen tuntua.</a:t>
            </a:r>
          </a:p>
          <a:p>
            <a:r>
              <a:rPr lang="fi-FI" sz="1400" dirty="0"/>
              <a:t>Opiskelutapojen vaihtelevuus toi mielekästä rytmitystä opiskeluun. Lähiopetus varsinkin alussa oli tärkeää ja sitä pidettiinkin hyvänä </a:t>
            </a:r>
            <a:r>
              <a:rPr lang="fi-FI" sz="1400" dirty="0" smtClean="0"/>
              <a:t>oppimistehokkuuden </a:t>
            </a:r>
            <a:r>
              <a:rPr lang="fi-FI" sz="1400" dirty="0"/>
              <a:t>ja vuorovaikutteisuuden vuoksi. Etäopiskelu toi valinnan vapautta opiskeluaikoihin, mutta vaati enemmän itsekuria. Työharjoittelu oli mielekästä oppien käytännön soveltamisessa.</a:t>
            </a:r>
          </a:p>
          <a:p>
            <a:r>
              <a:rPr lang="fi-FI" sz="1400" dirty="0"/>
              <a:t>Työharjoittelupaikat löytyivät kaikille, mutta niiden löytymiseen toivottiin kouluilta enemmän tukea ja aktiivisuutta. </a:t>
            </a:r>
          </a:p>
          <a:p>
            <a:r>
              <a:rPr lang="fi-FI" sz="1400" dirty="0"/>
              <a:t>Työharjoittelu oli monella tapaa erittäin tärkeä osa uuteen ammattiin kouluttautumista. Se rytmitti opiskelua ja antoi varmuutta omaan osaamiseen käytännön työkokemuksen kautta. Se myös varmisti sen, että opiskelee itselleen sopivaa ammattia. Myös ainakin ensimmäisen työpaikan löytymisessä työharjoittelupaikalla oli </a:t>
            </a:r>
            <a:r>
              <a:rPr lang="fi-FI" sz="1400" dirty="0" smtClean="0"/>
              <a:t>erittäin suuri </a:t>
            </a:r>
            <a:r>
              <a:rPr lang="fi-FI" sz="1400" dirty="0"/>
              <a:t>merkitys</a:t>
            </a:r>
            <a:r>
              <a:rPr lang="fi-FI" sz="1400" dirty="0" smtClean="0"/>
              <a:t>. </a:t>
            </a:r>
          </a:p>
          <a:p>
            <a:r>
              <a:rPr lang="fi-FI" sz="1400" dirty="0" smtClean="0"/>
              <a:t>Opintojen aikana koulukavereiden kesken ei muodostunut pysyviä tai ajallisesti kantavia verkostoja. Monille jäi yksi tai muutama (hiipuva) ystävyyssuhde, muutama oli saanut kylläkin koulukaverilta vinkin avoimesta työpaikasta. Sen sijaan työharjoittelupaikat tarjosivat paremmin verkottumismahdollisuuksia: työkavereita, vinkkaajia uusiin työmahdollisuuksiin ja myös vakituisen tai määrä-aikaisen työpaikan.</a:t>
            </a:r>
          </a:p>
          <a:p>
            <a:endParaRPr lang="fi-FI" sz="1400" dirty="0"/>
          </a:p>
          <a:p>
            <a:endParaRPr lang="fi-FI" sz="1400" dirty="0"/>
          </a:p>
          <a:p>
            <a:endParaRPr lang="fi-FI" sz="1400" b="1" u="sng" dirty="0"/>
          </a:p>
        </p:txBody>
      </p:sp>
    </p:spTree>
    <p:extLst>
      <p:ext uri="{BB962C8B-B14F-4D97-AF65-F5344CB8AC3E}">
        <p14:creationId xmlns:p14="http://schemas.microsoft.com/office/powerpoint/2010/main" val="9242341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lstStyle/>
          <a:p>
            <a:r>
              <a:rPr lang="fi-FI" dirty="0"/>
              <a:t>Johtopäätökset </a:t>
            </a:r>
            <a:r>
              <a:rPr lang="fi-FI" dirty="0" smtClean="0"/>
              <a:t>3/3</a:t>
            </a:r>
            <a:endParaRPr lang="fi-FI" dirty="0"/>
          </a:p>
        </p:txBody>
      </p:sp>
      <p:sp>
        <p:nvSpPr>
          <p:cNvPr id="5" name="Sisällön paikkamerkki 4"/>
          <p:cNvSpPr>
            <a:spLocks noGrp="1"/>
          </p:cNvSpPr>
          <p:nvPr>
            <p:ph sz="quarter" idx="14"/>
          </p:nvPr>
        </p:nvSpPr>
        <p:spPr>
          <a:xfrm>
            <a:off x="488198" y="1557051"/>
            <a:ext cx="8956465" cy="4507200"/>
          </a:xfrm>
        </p:spPr>
        <p:txBody>
          <a:bodyPr>
            <a:normAutofit/>
          </a:bodyPr>
          <a:lstStyle/>
          <a:p>
            <a:r>
              <a:rPr lang="fi-FI" sz="1400" dirty="0" smtClean="0"/>
              <a:t>Opintojen päättymisen jälkeen haastateltavien työllistyminen on </a:t>
            </a:r>
            <a:r>
              <a:rPr lang="fi-FI" sz="1400" dirty="0"/>
              <a:t>sujunut varsin </a:t>
            </a:r>
            <a:r>
              <a:rPr lang="fi-FI" sz="1400" dirty="0" smtClean="0"/>
              <a:t>hyvin. Kolme haastateltavaa ei ollut vielä saanut koulutustaan vastaavaa työtä, yksi </a:t>
            </a:r>
            <a:r>
              <a:rPr lang="fi-FI" sz="1400" dirty="0"/>
              <a:t>oli </a:t>
            </a:r>
            <a:r>
              <a:rPr lang="fi-FI" sz="1400" dirty="0" smtClean="0"/>
              <a:t>työttömänä, toinen ei ollut vielä aloittanut työnhakua perhesyistä ja kolmas </a:t>
            </a:r>
            <a:r>
              <a:rPr lang="fi-FI" sz="1400" dirty="0"/>
              <a:t>työllistyi vanhaan ammattiinsa</a:t>
            </a:r>
            <a:r>
              <a:rPr lang="fi-FI" sz="1400" dirty="0" smtClean="0"/>
              <a:t>.</a:t>
            </a:r>
          </a:p>
          <a:p>
            <a:r>
              <a:rPr lang="fi-FI" sz="1400" dirty="0" smtClean="0"/>
              <a:t>Työhaku koettiin </a:t>
            </a:r>
            <a:r>
              <a:rPr lang="fi-FI" sz="1400" dirty="0"/>
              <a:t>suhteellisen helpoksi, sillä työharjoittelupaikat olivat tarjonneet ainakin alkuun </a:t>
            </a:r>
            <a:r>
              <a:rPr lang="fi-FI" sz="1400" dirty="0" smtClean="0"/>
              <a:t>työmahdollisuuden. Osalla </a:t>
            </a:r>
            <a:r>
              <a:rPr lang="fi-FI" sz="1400" dirty="0"/>
              <a:t>myös </a:t>
            </a:r>
            <a:r>
              <a:rPr lang="fi-FI" sz="1400" dirty="0" smtClean="0"/>
              <a:t>koulutusala oli </a:t>
            </a:r>
            <a:r>
              <a:rPr lang="fi-FI" sz="1400" dirty="0"/>
              <a:t>hyvin kysyttyä työmarkkinoilla, kuten esimerkiksi </a:t>
            </a:r>
            <a:r>
              <a:rPr lang="fi-FI" sz="1400" dirty="0" smtClean="0"/>
              <a:t>lähihoitajilla.</a:t>
            </a:r>
            <a:endParaRPr lang="fi-FI" sz="1400" dirty="0"/>
          </a:p>
          <a:p>
            <a:r>
              <a:rPr lang="fi-FI" sz="1400" dirty="0"/>
              <a:t>Työnhakukoulutukseen oppilaitokset voisivat kuitenkin </a:t>
            </a:r>
            <a:r>
              <a:rPr lang="fi-FI" sz="1400" dirty="0" smtClean="0"/>
              <a:t>panostaa, jotta kynnys työn hakuun ja löytymiseen olisi mahdollisimman alhainen.</a:t>
            </a:r>
            <a:endParaRPr lang="fi-FI" sz="1400" dirty="0"/>
          </a:p>
          <a:p>
            <a:r>
              <a:rPr lang="fi-FI" sz="1400" dirty="0" smtClean="0"/>
              <a:t>Uusi ammatti-identiteetti löytyi kohtuullisen helposti, tosin muutamalla oli alussa </a:t>
            </a:r>
            <a:r>
              <a:rPr lang="fi-FI" sz="1400" dirty="0"/>
              <a:t>haasteita uskoa omaan </a:t>
            </a:r>
            <a:r>
              <a:rPr lang="fi-FI" sz="1400" dirty="0" smtClean="0"/>
              <a:t>osaamiseensa. Kollegoiden </a:t>
            </a:r>
            <a:r>
              <a:rPr lang="fi-FI" sz="1400" dirty="0"/>
              <a:t>ja </a:t>
            </a:r>
            <a:r>
              <a:rPr lang="fi-FI" sz="1400" dirty="0" smtClean="0"/>
              <a:t>esimiesten tuki ja palaute olivat tärkeitä uuden ammatti-identiteetin löytymisessä. </a:t>
            </a:r>
            <a:r>
              <a:rPr lang="fi-FI" sz="1400" dirty="0"/>
              <a:t>Kun uutta työtä oli tehty jo jonkin aikaa</a:t>
            </a:r>
            <a:r>
              <a:rPr lang="fi-FI" sz="1400" dirty="0" smtClean="0"/>
              <a:t>, myös itsetunto ja usko omaan osaamiseen vahvistuivat.</a:t>
            </a:r>
          </a:p>
          <a:p>
            <a:r>
              <a:rPr lang="fi-FI" sz="1400" dirty="0" smtClean="0"/>
              <a:t>Opiskelu oli kannattava panostus kaikkien mielestä lähtökohtaisista motiiveista riippumatta. Sisällöllisesti se toi lisäarvoa elämään ja uusi ammatti tuntui itselleen sopivalta, mutta tärkeintä oli se, että opiskelun avulla työllistyi. </a:t>
            </a:r>
          </a:p>
          <a:p>
            <a:endParaRPr lang="fi-FI" sz="1400" dirty="0"/>
          </a:p>
        </p:txBody>
      </p:sp>
    </p:spTree>
    <p:extLst>
      <p:ext uri="{BB962C8B-B14F-4D97-AF65-F5344CB8AC3E}">
        <p14:creationId xmlns:p14="http://schemas.microsoft.com/office/powerpoint/2010/main" val="3955720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Haastateltavien taustatiedot</a:t>
            </a:r>
          </a:p>
        </p:txBody>
      </p:sp>
      <p:graphicFrame>
        <p:nvGraphicFramePr>
          <p:cNvPr id="5" name="Objekti 4"/>
          <p:cNvGraphicFramePr>
            <a:graphicFrameLocks noChangeAspect="1"/>
          </p:cNvGraphicFramePr>
          <p:nvPr>
            <p:extLst>
              <p:ext uri="{D42A27DB-BD31-4B8C-83A1-F6EECF244321}">
                <p14:modId xmlns:p14="http://schemas.microsoft.com/office/powerpoint/2010/main" val="3159356433"/>
              </p:ext>
            </p:extLst>
          </p:nvPr>
        </p:nvGraphicFramePr>
        <p:xfrm>
          <a:off x="1292468" y="1607266"/>
          <a:ext cx="6867769" cy="4609872"/>
        </p:xfrm>
        <a:graphic>
          <a:graphicData uri="http://schemas.openxmlformats.org/presentationml/2006/ole">
            <mc:AlternateContent xmlns:mc="http://schemas.openxmlformats.org/markup-compatibility/2006">
              <mc:Choice xmlns:v="urn:schemas-microsoft-com:vml" Requires="v">
                <p:oleObj spid="_x0000_s2063" name="Worksheet" r:id="rId3" imgW="7416997" imgH="4978591" progId="Excel.Sheet.12">
                  <p:embed/>
                </p:oleObj>
              </mc:Choice>
              <mc:Fallback>
                <p:oleObj name="Worksheet" r:id="rId3" imgW="7416997" imgH="4978591" progId="Excel.Sheet.12">
                  <p:embed/>
                  <p:pic>
                    <p:nvPicPr>
                      <p:cNvPr id="0" name=""/>
                      <p:cNvPicPr/>
                      <p:nvPr/>
                    </p:nvPicPr>
                    <p:blipFill>
                      <a:blip r:embed="rId4"/>
                      <a:stretch>
                        <a:fillRect/>
                      </a:stretch>
                    </p:blipFill>
                    <p:spPr>
                      <a:xfrm>
                        <a:off x="1292468" y="1607266"/>
                        <a:ext cx="6867769" cy="4609872"/>
                      </a:xfrm>
                      <a:prstGeom prst="rect">
                        <a:avLst/>
                      </a:prstGeom>
                    </p:spPr>
                  </p:pic>
                </p:oleObj>
              </mc:Fallback>
            </mc:AlternateContent>
          </a:graphicData>
        </a:graphic>
      </p:graphicFrame>
    </p:spTree>
    <p:extLst>
      <p:ext uri="{BB962C8B-B14F-4D97-AF65-F5344CB8AC3E}">
        <p14:creationId xmlns:p14="http://schemas.microsoft.com/office/powerpoint/2010/main" val="7925052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normAutofit/>
          </a:bodyPr>
          <a:lstStyle/>
          <a:p>
            <a:r>
              <a:rPr lang="fi-FI" dirty="0" smtClean="0"/>
              <a:t>Mitä jäi käteen, kannattiko opiskelu?</a:t>
            </a:r>
            <a:endParaRPr lang="fi-FI" dirty="0"/>
          </a:p>
        </p:txBody>
      </p:sp>
      <p:sp>
        <p:nvSpPr>
          <p:cNvPr id="7" name="Sisällön paikkamerkki 6"/>
          <p:cNvSpPr>
            <a:spLocks noGrp="1"/>
          </p:cNvSpPr>
          <p:nvPr>
            <p:ph sz="quarter" idx="14"/>
          </p:nvPr>
        </p:nvSpPr>
        <p:spPr>
          <a:xfrm>
            <a:off x="474663" y="1553962"/>
            <a:ext cx="5228714" cy="4507200"/>
          </a:xfrm>
        </p:spPr>
        <p:txBody>
          <a:bodyPr>
            <a:noAutofit/>
          </a:bodyPr>
          <a:lstStyle/>
          <a:p>
            <a:pPr>
              <a:spcBef>
                <a:spcPts val="432"/>
              </a:spcBef>
            </a:pPr>
            <a:r>
              <a:rPr lang="fi-FI" sz="1400" dirty="0"/>
              <a:t>Koska työmahdollisuuksien löytyminen ja toimeentulon turvaaminen oli kuitenkin suurin motiivi opiskelulle, työpaikan löytyminen varmisti sen, että opiskelun koettiin kannattaneen. </a:t>
            </a:r>
          </a:p>
          <a:p>
            <a:pPr>
              <a:spcBef>
                <a:spcPts val="432"/>
              </a:spcBef>
            </a:pPr>
            <a:r>
              <a:rPr lang="fi-FI" sz="1400" dirty="0" smtClean="0"/>
              <a:t>Haastateltavat </a:t>
            </a:r>
            <a:r>
              <a:rPr lang="fi-FI" sz="1400" dirty="0"/>
              <a:t>olivat tyytyväisiä opiskeluunsa ja </a:t>
            </a:r>
            <a:r>
              <a:rPr lang="fi-FI" sz="1400" dirty="0" smtClean="0"/>
              <a:t>kokivat jopa </a:t>
            </a:r>
            <a:r>
              <a:rPr lang="fi-FI" sz="1400" dirty="0"/>
              <a:t>saaneensa </a:t>
            </a:r>
            <a:r>
              <a:rPr lang="fi-FI" sz="1400" dirty="0" smtClean="0"/>
              <a:t>lisää </a:t>
            </a:r>
            <a:r>
              <a:rPr lang="fi-FI" sz="1400" dirty="0"/>
              <a:t>sisältöä elämäänsä.</a:t>
            </a:r>
          </a:p>
          <a:p>
            <a:pPr>
              <a:spcBef>
                <a:spcPts val="432"/>
              </a:spcBef>
            </a:pPr>
            <a:r>
              <a:rPr lang="fi-FI" sz="1400" dirty="0"/>
              <a:t>Aikuisiällä ja jo työkokemusta omaavana opiskelu oli mielekästä. Uuden oppiminen ja sen soveltaminen käytäntöön koettiin mielenkiintoisena.</a:t>
            </a:r>
          </a:p>
          <a:p>
            <a:pPr>
              <a:spcBef>
                <a:spcPts val="432"/>
              </a:spcBef>
            </a:pPr>
            <a:r>
              <a:rPr lang="fi-FI" sz="1400" dirty="0" smtClean="0"/>
              <a:t>Myös </a:t>
            </a:r>
            <a:r>
              <a:rPr lang="fi-FI" sz="1400" dirty="0"/>
              <a:t>työn sisällöllinen muutos, erityisesti niille, jotka sitä halusivat, vahvisti mielipidettä opiskelun hyödyllisyydestä.</a:t>
            </a:r>
          </a:p>
          <a:p>
            <a:pPr>
              <a:spcBef>
                <a:spcPts val="432"/>
              </a:spcBef>
            </a:pPr>
            <a:r>
              <a:rPr lang="fi-FI" sz="1400" dirty="0"/>
              <a:t>Vaikka palkkataso </a:t>
            </a:r>
            <a:r>
              <a:rPr lang="fi-FI" sz="1400" dirty="0" smtClean="0"/>
              <a:t>olikin osalla alentunut</a:t>
            </a:r>
            <a:r>
              <a:rPr lang="fi-FI" sz="1400" dirty="0"/>
              <a:t>, niin kompensaatiota koettiin saatavan muilla asioilla, so. työn mielekkyydellä/merkityksellisyydellä, uusilla työmahdollisuuksilla ja uuden oppimisella.</a:t>
            </a:r>
          </a:p>
        </p:txBody>
      </p:sp>
      <p:graphicFrame>
        <p:nvGraphicFramePr>
          <p:cNvPr id="5" name="Sisällön paikkamerkki 4"/>
          <p:cNvGraphicFramePr>
            <a:graphicFrameLocks noGrp="1"/>
          </p:cNvGraphicFramePr>
          <p:nvPr>
            <p:ph sz="quarter" idx="15"/>
            <p:extLst>
              <p:ext uri="{D42A27DB-BD31-4B8C-83A1-F6EECF244321}">
                <p14:modId xmlns:p14="http://schemas.microsoft.com/office/powerpoint/2010/main" val="701717937"/>
              </p:ext>
            </p:extLst>
          </p:nvPr>
        </p:nvGraphicFramePr>
        <p:xfrm>
          <a:off x="5819615" y="1316569"/>
          <a:ext cx="3618603" cy="4371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20877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Onnistumiseen johtaneet asiat</a:t>
            </a:r>
            <a:endParaRPr lang="fi-FI" dirty="0"/>
          </a:p>
        </p:txBody>
      </p:sp>
      <p:sp>
        <p:nvSpPr>
          <p:cNvPr id="6" name="Ylänuoli 5"/>
          <p:cNvSpPr/>
          <p:nvPr/>
        </p:nvSpPr>
        <p:spPr>
          <a:xfrm>
            <a:off x="4679971" y="1698635"/>
            <a:ext cx="670243" cy="942479"/>
          </a:xfrm>
          <a:prstGeom prst="upArrow">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fi-FI"/>
          </a:p>
        </p:txBody>
      </p:sp>
      <p:sp>
        <p:nvSpPr>
          <p:cNvPr id="7" name="Ylänuoli 6"/>
          <p:cNvSpPr/>
          <p:nvPr/>
        </p:nvSpPr>
        <p:spPr>
          <a:xfrm rot="2537885">
            <a:off x="5809115" y="2073951"/>
            <a:ext cx="672452" cy="939742"/>
          </a:xfrm>
          <a:prstGeom prst="up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fi-FI"/>
          </a:p>
        </p:txBody>
      </p:sp>
      <p:sp>
        <p:nvSpPr>
          <p:cNvPr id="8" name="Ylänuoli 7"/>
          <p:cNvSpPr/>
          <p:nvPr/>
        </p:nvSpPr>
        <p:spPr>
          <a:xfrm rot="5400000">
            <a:off x="6245307" y="3233022"/>
            <a:ext cx="720080" cy="920014"/>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fi-FI"/>
          </a:p>
        </p:txBody>
      </p:sp>
      <p:sp>
        <p:nvSpPr>
          <p:cNvPr id="9" name="Ylänuoli 8"/>
          <p:cNvSpPr/>
          <p:nvPr/>
        </p:nvSpPr>
        <p:spPr>
          <a:xfrm rot="18749816">
            <a:off x="3588117" y="2080757"/>
            <a:ext cx="720080" cy="920014"/>
          </a:xfrm>
          <a:prstGeom prst="upArrow">
            <a:avLst/>
          </a:prstGeom>
          <a:solidFill>
            <a:srgbClr val="E434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fi-FI"/>
          </a:p>
        </p:txBody>
      </p:sp>
      <p:sp>
        <p:nvSpPr>
          <p:cNvPr id="10" name="Ylänuoli 9"/>
          <p:cNvSpPr/>
          <p:nvPr/>
        </p:nvSpPr>
        <p:spPr>
          <a:xfrm rot="16200000">
            <a:off x="2979358" y="3137013"/>
            <a:ext cx="720080" cy="920014"/>
          </a:xfrm>
          <a:prstGeom prst="upArrow">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fi-FI"/>
          </a:p>
        </p:txBody>
      </p:sp>
      <p:sp>
        <p:nvSpPr>
          <p:cNvPr id="11" name="Ylänuoli 10"/>
          <p:cNvSpPr/>
          <p:nvPr/>
        </p:nvSpPr>
        <p:spPr>
          <a:xfrm rot="9316124">
            <a:off x="5206848" y="5037222"/>
            <a:ext cx="645718" cy="849427"/>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fi-FI"/>
          </a:p>
        </p:txBody>
      </p:sp>
      <p:sp>
        <p:nvSpPr>
          <p:cNvPr id="12" name="Ylänuoli 11"/>
          <p:cNvSpPr/>
          <p:nvPr/>
        </p:nvSpPr>
        <p:spPr>
          <a:xfrm rot="12480882">
            <a:off x="3911635" y="4992452"/>
            <a:ext cx="636328" cy="919344"/>
          </a:xfrm>
          <a:prstGeom prst="upArrow">
            <a:avLst/>
          </a:prstGeom>
          <a:solidFill>
            <a:srgbClr val="2DC1B3"/>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fi-FI"/>
          </a:p>
        </p:txBody>
      </p:sp>
      <p:sp>
        <p:nvSpPr>
          <p:cNvPr id="13" name="Ylänuoli 12"/>
          <p:cNvSpPr/>
          <p:nvPr/>
        </p:nvSpPr>
        <p:spPr>
          <a:xfrm rot="14212377">
            <a:off x="3157372" y="4241223"/>
            <a:ext cx="720080" cy="920014"/>
          </a:xfrm>
          <a:prstGeom prst="up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fi-FI"/>
          </a:p>
        </p:txBody>
      </p:sp>
      <p:pic>
        <p:nvPicPr>
          <p:cNvPr id="14" name="Kuva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3868" y="3045417"/>
            <a:ext cx="1788020" cy="1700323"/>
          </a:xfrm>
          <a:prstGeom prst="rect">
            <a:avLst/>
          </a:prstGeom>
        </p:spPr>
      </p:pic>
      <p:sp>
        <p:nvSpPr>
          <p:cNvPr id="19" name="Ylänuoli 18"/>
          <p:cNvSpPr/>
          <p:nvPr/>
        </p:nvSpPr>
        <p:spPr>
          <a:xfrm rot="7263856">
            <a:off x="6059666" y="4357849"/>
            <a:ext cx="720080" cy="920014"/>
          </a:xfrm>
          <a:prstGeom prst="upArrow">
            <a:avLst/>
          </a:prstGeom>
          <a:solidFill>
            <a:srgbClr val="2EC07A"/>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fi-FI"/>
          </a:p>
        </p:txBody>
      </p:sp>
      <p:sp>
        <p:nvSpPr>
          <p:cNvPr id="20" name="Tekstiruutu 19"/>
          <p:cNvSpPr txBox="1"/>
          <p:nvPr/>
        </p:nvSpPr>
        <p:spPr>
          <a:xfrm>
            <a:off x="6386330" y="1705537"/>
            <a:ext cx="1510742" cy="539221"/>
          </a:xfrm>
          <a:prstGeom prst="rect">
            <a:avLst/>
          </a:prstGeom>
          <a:noFill/>
        </p:spPr>
        <p:txBody>
          <a:bodyPr wrap="none" lIns="107287" tIns="53643" rIns="107287" bIns="53643" rtlCol="0">
            <a:spAutoFit/>
          </a:bodyPr>
          <a:lstStyle/>
          <a:p>
            <a:pPr algn="ctr"/>
            <a:r>
              <a:rPr lang="fi-FI" sz="1400" dirty="0">
                <a:solidFill>
                  <a:schemeClr val="tx1">
                    <a:lumMod val="65000"/>
                    <a:lumOff val="35000"/>
                  </a:schemeClr>
                </a:solidFill>
              </a:rPr>
              <a:t>Rahoitus + </a:t>
            </a:r>
            <a:br>
              <a:rPr lang="fi-FI" sz="1400" dirty="0">
                <a:solidFill>
                  <a:schemeClr val="tx1">
                    <a:lumMod val="65000"/>
                    <a:lumOff val="35000"/>
                  </a:schemeClr>
                </a:solidFill>
              </a:rPr>
            </a:br>
            <a:r>
              <a:rPr lang="fi-FI" sz="1400" dirty="0">
                <a:solidFill>
                  <a:schemeClr val="tx1">
                    <a:lumMod val="65000"/>
                    <a:lumOff val="35000"/>
                  </a:schemeClr>
                </a:solidFill>
              </a:rPr>
              <a:t>rahoitusneuvonta</a:t>
            </a:r>
          </a:p>
        </p:txBody>
      </p:sp>
      <p:sp>
        <p:nvSpPr>
          <p:cNvPr id="21" name="Tekstiruutu 20"/>
          <p:cNvSpPr txBox="1"/>
          <p:nvPr/>
        </p:nvSpPr>
        <p:spPr>
          <a:xfrm>
            <a:off x="4014061" y="1267149"/>
            <a:ext cx="1935345" cy="323777"/>
          </a:xfrm>
          <a:prstGeom prst="rect">
            <a:avLst/>
          </a:prstGeom>
          <a:noFill/>
        </p:spPr>
        <p:txBody>
          <a:bodyPr wrap="none" lIns="107287" tIns="53643" rIns="107287" bIns="53643" rtlCol="0">
            <a:spAutoFit/>
          </a:bodyPr>
          <a:lstStyle/>
          <a:p>
            <a:pPr algn="ctr"/>
            <a:r>
              <a:rPr lang="fi-FI" sz="1400" dirty="0">
                <a:solidFill>
                  <a:schemeClr val="tx1">
                    <a:lumMod val="65000"/>
                    <a:lumOff val="35000"/>
                  </a:schemeClr>
                </a:solidFill>
              </a:rPr>
              <a:t>Kiinnostava koulutusala</a:t>
            </a:r>
          </a:p>
        </p:txBody>
      </p:sp>
      <p:sp>
        <p:nvSpPr>
          <p:cNvPr id="22" name="Tekstiruutu 21"/>
          <p:cNvSpPr txBox="1"/>
          <p:nvPr/>
        </p:nvSpPr>
        <p:spPr>
          <a:xfrm>
            <a:off x="1543626" y="3319619"/>
            <a:ext cx="1313636" cy="539221"/>
          </a:xfrm>
          <a:prstGeom prst="rect">
            <a:avLst/>
          </a:prstGeom>
          <a:noFill/>
        </p:spPr>
        <p:txBody>
          <a:bodyPr wrap="none" lIns="107287" tIns="53643" rIns="107287" bIns="53643" rtlCol="0">
            <a:spAutoFit/>
          </a:bodyPr>
          <a:lstStyle/>
          <a:p>
            <a:pPr algn="ctr"/>
            <a:r>
              <a:rPr lang="fi-FI" sz="1400" dirty="0">
                <a:solidFill>
                  <a:schemeClr val="tx1">
                    <a:lumMod val="65000"/>
                    <a:lumOff val="35000"/>
                  </a:schemeClr>
                </a:solidFill>
              </a:rPr>
              <a:t>Lähellä oleva</a:t>
            </a:r>
            <a:br>
              <a:rPr lang="fi-FI" sz="1400" dirty="0">
                <a:solidFill>
                  <a:schemeClr val="tx1">
                    <a:lumMod val="65000"/>
                    <a:lumOff val="35000"/>
                  </a:schemeClr>
                </a:solidFill>
              </a:rPr>
            </a:br>
            <a:r>
              <a:rPr lang="fi-FI" sz="1400" dirty="0">
                <a:solidFill>
                  <a:schemeClr val="tx1">
                    <a:lumMod val="65000"/>
                    <a:lumOff val="35000"/>
                  </a:schemeClr>
                </a:solidFill>
              </a:rPr>
              <a:t>koulutuspaikka</a:t>
            </a:r>
          </a:p>
        </p:txBody>
      </p:sp>
      <p:sp>
        <p:nvSpPr>
          <p:cNvPr id="23" name="Tekstiruutu 22"/>
          <p:cNvSpPr txBox="1"/>
          <p:nvPr/>
        </p:nvSpPr>
        <p:spPr>
          <a:xfrm>
            <a:off x="1667079" y="1821028"/>
            <a:ext cx="2341418" cy="539221"/>
          </a:xfrm>
          <a:prstGeom prst="rect">
            <a:avLst/>
          </a:prstGeom>
          <a:noFill/>
        </p:spPr>
        <p:txBody>
          <a:bodyPr wrap="none" lIns="107287" tIns="53643" rIns="107287" bIns="53643" rtlCol="0">
            <a:spAutoFit/>
          </a:bodyPr>
          <a:lstStyle/>
          <a:p>
            <a:pPr algn="ctr"/>
            <a:r>
              <a:rPr lang="fi-FI" sz="1400" dirty="0">
                <a:solidFill>
                  <a:schemeClr val="tx1">
                    <a:lumMod val="65000"/>
                    <a:lumOff val="35000"/>
                  </a:schemeClr>
                </a:solidFill>
              </a:rPr>
              <a:t>Työnsaannin ja toimeentulon</a:t>
            </a:r>
            <a:br>
              <a:rPr lang="fi-FI" sz="1400" dirty="0">
                <a:solidFill>
                  <a:schemeClr val="tx1">
                    <a:lumMod val="65000"/>
                    <a:lumOff val="35000"/>
                  </a:schemeClr>
                </a:solidFill>
              </a:rPr>
            </a:br>
            <a:r>
              <a:rPr lang="fi-FI" sz="1400" dirty="0">
                <a:solidFill>
                  <a:schemeClr val="tx1">
                    <a:lumMod val="65000"/>
                    <a:lumOff val="35000"/>
                  </a:schemeClr>
                </a:solidFill>
              </a:rPr>
              <a:t>mahdollisuus</a:t>
            </a:r>
          </a:p>
        </p:txBody>
      </p:sp>
      <p:sp>
        <p:nvSpPr>
          <p:cNvPr id="24" name="Tekstiruutu 23"/>
          <p:cNvSpPr txBox="1"/>
          <p:nvPr/>
        </p:nvSpPr>
        <p:spPr>
          <a:xfrm>
            <a:off x="7009832" y="3393374"/>
            <a:ext cx="1887255" cy="539221"/>
          </a:xfrm>
          <a:prstGeom prst="rect">
            <a:avLst/>
          </a:prstGeom>
          <a:noFill/>
        </p:spPr>
        <p:txBody>
          <a:bodyPr wrap="none" lIns="107287" tIns="53643" rIns="107287" bIns="53643" rtlCol="0">
            <a:spAutoFit/>
          </a:bodyPr>
          <a:lstStyle/>
          <a:p>
            <a:pPr algn="ctr"/>
            <a:r>
              <a:rPr lang="fi-FI" sz="1400" dirty="0">
                <a:solidFill>
                  <a:schemeClr val="tx1">
                    <a:lumMod val="65000"/>
                    <a:lumOff val="35000"/>
                  </a:schemeClr>
                </a:solidFill>
              </a:rPr>
              <a:t>Koulutuksen nopeahko</a:t>
            </a:r>
            <a:br>
              <a:rPr lang="fi-FI" sz="1400" dirty="0">
                <a:solidFill>
                  <a:schemeClr val="tx1">
                    <a:lumMod val="65000"/>
                    <a:lumOff val="35000"/>
                  </a:schemeClr>
                </a:solidFill>
              </a:rPr>
            </a:br>
            <a:r>
              <a:rPr lang="fi-FI" sz="1400" dirty="0">
                <a:solidFill>
                  <a:schemeClr val="tx1">
                    <a:lumMod val="65000"/>
                    <a:lumOff val="35000"/>
                  </a:schemeClr>
                </a:solidFill>
              </a:rPr>
              <a:t>aloitus</a:t>
            </a:r>
          </a:p>
        </p:txBody>
      </p:sp>
      <p:sp>
        <p:nvSpPr>
          <p:cNvPr id="25" name="Tekstiruutu 24"/>
          <p:cNvSpPr txBox="1"/>
          <p:nvPr/>
        </p:nvSpPr>
        <p:spPr>
          <a:xfrm>
            <a:off x="7026774" y="4863295"/>
            <a:ext cx="2262614" cy="323777"/>
          </a:xfrm>
          <a:prstGeom prst="rect">
            <a:avLst/>
          </a:prstGeom>
          <a:noFill/>
        </p:spPr>
        <p:txBody>
          <a:bodyPr wrap="none" lIns="107287" tIns="53643" rIns="107287" bIns="53643" rtlCol="0">
            <a:spAutoFit/>
          </a:bodyPr>
          <a:lstStyle/>
          <a:p>
            <a:pPr algn="ctr"/>
            <a:r>
              <a:rPr lang="fi-FI" sz="1400" dirty="0">
                <a:solidFill>
                  <a:schemeClr val="tx1">
                    <a:lumMod val="65000"/>
                    <a:lumOff val="35000"/>
                  </a:schemeClr>
                </a:solidFill>
              </a:rPr>
              <a:t> </a:t>
            </a:r>
            <a:r>
              <a:rPr lang="fi-FI" sz="1400" dirty="0" smtClean="0">
                <a:solidFill>
                  <a:schemeClr val="tx1">
                    <a:lumMod val="65000"/>
                    <a:lumOff val="35000"/>
                  </a:schemeClr>
                </a:solidFill>
              </a:rPr>
              <a:t>Opiskeluun hakuvalmennus</a:t>
            </a:r>
            <a:endParaRPr lang="fi-FI" sz="1400" dirty="0">
              <a:solidFill>
                <a:schemeClr val="tx1">
                  <a:lumMod val="65000"/>
                  <a:lumOff val="35000"/>
                </a:schemeClr>
              </a:solidFill>
            </a:endParaRPr>
          </a:p>
        </p:txBody>
      </p:sp>
      <p:sp>
        <p:nvSpPr>
          <p:cNvPr id="26" name="Tekstiruutu 25"/>
          <p:cNvSpPr txBox="1"/>
          <p:nvPr/>
        </p:nvSpPr>
        <p:spPr>
          <a:xfrm>
            <a:off x="5250928" y="5928303"/>
            <a:ext cx="1291964" cy="539221"/>
          </a:xfrm>
          <a:prstGeom prst="rect">
            <a:avLst/>
          </a:prstGeom>
          <a:noFill/>
        </p:spPr>
        <p:txBody>
          <a:bodyPr wrap="none" lIns="107287" tIns="53643" rIns="107287" bIns="53643" rtlCol="0">
            <a:spAutoFit/>
          </a:bodyPr>
          <a:lstStyle/>
          <a:p>
            <a:pPr algn="ctr"/>
            <a:r>
              <a:rPr lang="fi-FI" sz="1400" dirty="0">
                <a:solidFill>
                  <a:schemeClr val="tx1">
                    <a:lumMod val="65000"/>
                    <a:lumOff val="35000"/>
                  </a:schemeClr>
                </a:solidFill>
              </a:rPr>
              <a:t>Työharjoittelu-</a:t>
            </a:r>
            <a:br>
              <a:rPr lang="fi-FI" sz="1400" dirty="0">
                <a:solidFill>
                  <a:schemeClr val="tx1">
                    <a:lumMod val="65000"/>
                    <a:lumOff val="35000"/>
                  </a:schemeClr>
                </a:solidFill>
              </a:rPr>
            </a:br>
            <a:r>
              <a:rPr lang="fi-FI" sz="1400" dirty="0">
                <a:solidFill>
                  <a:schemeClr val="tx1">
                    <a:lumMod val="65000"/>
                    <a:lumOff val="35000"/>
                  </a:schemeClr>
                </a:solidFill>
              </a:rPr>
              <a:t>paikka</a:t>
            </a:r>
          </a:p>
        </p:txBody>
      </p:sp>
      <p:sp>
        <p:nvSpPr>
          <p:cNvPr id="27" name="Tekstiruutu 26"/>
          <p:cNvSpPr txBox="1"/>
          <p:nvPr/>
        </p:nvSpPr>
        <p:spPr>
          <a:xfrm>
            <a:off x="3066386" y="5928303"/>
            <a:ext cx="1773249" cy="539221"/>
          </a:xfrm>
          <a:prstGeom prst="rect">
            <a:avLst/>
          </a:prstGeom>
          <a:noFill/>
        </p:spPr>
        <p:txBody>
          <a:bodyPr wrap="none" lIns="107287" tIns="53643" rIns="107287" bIns="53643" rtlCol="0">
            <a:spAutoFit/>
          </a:bodyPr>
          <a:lstStyle/>
          <a:p>
            <a:pPr algn="ctr"/>
            <a:r>
              <a:rPr lang="fi-FI" sz="1400" dirty="0">
                <a:solidFill>
                  <a:schemeClr val="tx1">
                    <a:lumMod val="65000"/>
                    <a:lumOff val="35000"/>
                  </a:schemeClr>
                </a:solidFill>
              </a:rPr>
              <a:t>Koulutusalan/-paikan</a:t>
            </a:r>
            <a:br>
              <a:rPr lang="fi-FI" sz="1400" dirty="0">
                <a:solidFill>
                  <a:schemeClr val="tx1">
                    <a:lumMod val="65000"/>
                    <a:lumOff val="35000"/>
                  </a:schemeClr>
                </a:solidFill>
              </a:rPr>
            </a:br>
            <a:r>
              <a:rPr lang="fi-FI" sz="1400" dirty="0">
                <a:solidFill>
                  <a:schemeClr val="tx1">
                    <a:lumMod val="65000"/>
                    <a:lumOff val="35000"/>
                  </a:schemeClr>
                </a:solidFill>
              </a:rPr>
              <a:t>löytyminen</a:t>
            </a:r>
          </a:p>
        </p:txBody>
      </p:sp>
      <p:sp>
        <p:nvSpPr>
          <p:cNvPr id="28" name="Tekstiruutu 27"/>
          <p:cNvSpPr txBox="1"/>
          <p:nvPr/>
        </p:nvSpPr>
        <p:spPr>
          <a:xfrm>
            <a:off x="1502825" y="4677142"/>
            <a:ext cx="1685148" cy="539221"/>
          </a:xfrm>
          <a:prstGeom prst="rect">
            <a:avLst/>
          </a:prstGeom>
          <a:noFill/>
        </p:spPr>
        <p:txBody>
          <a:bodyPr wrap="none" lIns="107287" tIns="53643" rIns="107287" bIns="53643" rtlCol="0">
            <a:spAutoFit/>
          </a:bodyPr>
          <a:lstStyle/>
          <a:p>
            <a:pPr algn="ctr"/>
            <a:r>
              <a:rPr lang="fi-FI" sz="1400" dirty="0">
                <a:solidFill>
                  <a:schemeClr val="tx1">
                    <a:lumMod val="65000"/>
                    <a:lumOff val="35000"/>
                  </a:schemeClr>
                </a:solidFill>
              </a:rPr>
              <a:t>Korkea opiskelu-</a:t>
            </a:r>
            <a:br>
              <a:rPr lang="fi-FI" sz="1400" dirty="0">
                <a:solidFill>
                  <a:schemeClr val="tx1">
                    <a:lumMod val="65000"/>
                    <a:lumOff val="35000"/>
                  </a:schemeClr>
                </a:solidFill>
              </a:rPr>
            </a:br>
            <a:r>
              <a:rPr lang="fi-FI" sz="1400" dirty="0">
                <a:solidFill>
                  <a:schemeClr val="tx1">
                    <a:lumMod val="65000"/>
                    <a:lumOff val="35000"/>
                  </a:schemeClr>
                </a:solidFill>
              </a:rPr>
              <a:t>motiivi/oppimishalu</a:t>
            </a:r>
          </a:p>
        </p:txBody>
      </p:sp>
      <p:sp>
        <p:nvSpPr>
          <p:cNvPr id="29" name="Ylänuoli 28"/>
          <p:cNvSpPr/>
          <p:nvPr/>
        </p:nvSpPr>
        <p:spPr>
          <a:xfrm rot="5400000">
            <a:off x="7198999" y="5661425"/>
            <a:ext cx="672452" cy="939742"/>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fi-FI" dirty="0"/>
          </a:p>
        </p:txBody>
      </p:sp>
      <p:sp>
        <p:nvSpPr>
          <p:cNvPr id="4" name="Tekstiruutu 3"/>
          <p:cNvSpPr txBox="1"/>
          <p:nvPr/>
        </p:nvSpPr>
        <p:spPr>
          <a:xfrm>
            <a:off x="7065356" y="6007376"/>
            <a:ext cx="831717" cy="230832"/>
          </a:xfrm>
          <a:prstGeom prst="rect">
            <a:avLst/>
          </a:prstGeom>
          <a:noFill/>
        </p:spPr>
        <p:txBody>
          <a:bodyPr wrap="square" rtlCol="0">
            <a:spAutoFit/>
          </a:bodyPr>
          <a:lstStyle/>
          <a:p>
            <a:r>
              <a:rPr lang="fi-FI" sz="900" dirty="0" smtClean="0"/>
              <a:t>tärkeimmät</a:t>
            </a:r>
            <a:endParaRPr lang="fi-FI" sz="900" dirty="0"/>
          </a:p>
        </p:txBody>
      </p:sp>
    </p:spTree>
    <p:extLst>
      <p:ext uri="{BB962C8B-B14F-4D97-AF65-F5344CB8AC3E}">
        <p14:creationId xmlns:p14="http://schemas.microsoft.com/office/powerpoint/2010/main" val="9468433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p:cNvSpPr txBox="1"/>
          <p:nvPr/>
        </p:nvSpPr>
        <p:spPr>
          <a:xfrm>
            <a:off x="1593748" y="1208406"/>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Tutkimuksen tavoitteet ja </a:t>
            </a:r>
            <a:r>
              <a:rPr lang="fi-FI" dirty="0">
                <a:solidFill>
                  <a:schemeClr val="bg1"/>
                </a:solidFill>
              </a:rPr>
              <a:t>toteutus, </a:t>
            </a:r>
            <a:r>
              <a:rPr lang="fi-FI" dirty="0" smtClean="0">
                <a:solidFill>
                  <a:schemeClr val="bg1"/>
                </a:solidFill>
              </a:rPr>
              <a:t>haastateltavien taustatiedot</a:t>
            </a:r>
            <a:endParaRPr lang="fi-FI" dirty="0">
              <a:solidFill>
                <a:schemeClr val="bg1"/>
              </a:solidFill>
            </a:endParaRPr>
          </a:p>
        </p:txBody>
      </p:sp>
      <p:sp>
        <p:nvSpPr>
          <p:cNvPr id="6" name="Tekstiruutu 5"/>
          <p:cNvSpPr txBox="1"/>
          <p:nvPr/>
        </p:nvSpPr>
        <p:spPr>
          <a:xfrm>
            <a:off x="1593748" y="1697937"/>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Motiivi ammatinvaihtoon</a:t>
            </a:r>
            <a:endParaRPr lang="fi-FI" dirty="0">
              <a:solidFill>
                <a:schemeClr val="bg1"/>
              </a:solidFill>
            </a:endParaRPr>
          </a:p>
        </p:txBody>
      </p:sp>
      <p:sp>
        <p:nvSpPr>
          <p:cNvPr id="7" name="Tekstiruutu 6"/>
          <p:cNvSpPr txBox="1"/>
          <p:nvPr/>
        </p:nvSpPr>
        <p:spPr>
          <a:xfrm>
            <a:off x="1593748" y="2187468"/>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a:solidFill>
                  <a:schemeClr val="bg1"/>
                </a:solidFill>
              </a:rPr>
              <a:t>Tiedonhakukanavat ja ammatinvaihdon valmennus</a:t>
            </a:r>
          </a:p>
        </p:txBody>
      </p:sp>
      <p:sp>
        <p:nvSpPr>
          <p:cNvPr id="8" name="Tekstiruutu 7"/>
          <p:cNvSpPr txBox="1"/>
          <p:nvPr/>
        </p:nvSpPr>
        <p:spPr>
          <a:xfrm>
            <a:off x="1593748" y="2676999"/>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a:solidFill>
                  <a:schemeClr val="bg1"/>
                </a:solidFill>
              </a:rPr>
              <a:t>Opiskeluun haku</a:t>
            </a:r>
          </a:p>
        </p:txBody>
      </p:sp>
      <p:sp>
        <p:nvSpPr>
          <p:cNvPr id="9" name="Tekstiruutu 8"/>
          <p:cNvSpPr txBox="1"/>
          <p:nvPr/>
        </p:nvSpPr>
        <p:spPr>
          <a:xfrm>
            <a:off x="1593748" y="3656061"/>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Opiskelu, opiskelutaidot, motivaatio ja verkottuminen</a:t>
            </a:r>
            <a:endParaRPr lang="fi-FI" dirty="0">
              <a:solidFill>
                <a:schemeClr val="bg1"/>
              </a:solidFill>
            </a:endParaRPr>
          </a:p>
        </p:txBody>
      </p:sp>
      <p:sp>
        <p:nvSpPr>
          <p:cNvPr id="10" name="Tekstiruutu 9"/>
          <p:cNvSpPr txBox="1"/>
          <p:nvPr/>
        </p:nvSpPr>
        <p:spPr>
          <a:xfrm>
            <a:off x="1593748" y="3166530"/>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Rahoitus</a:t>
            </a:r>
            <a:endParaRPr lang="fi-FI" dirty="0">
              <a:solidFill>
                <a:schemeClr val="bg1"/>
              </a:solidFill>
            </a:endParaRPr>
          </a:p>
        </p:txBody>
      </p:sp>
      <p:sp>
        <p:nvSpPr>
          <p:cNvPr id="11" name="Tekstiruutu 10"/>
          <p:cNvSpPr txBox="1"/>
          <p:nvPr/>
        </p:nvSpPr>
        <p:spPr>
          <a:xfrm>
            <a:off x="1593748" y="4145592"/>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Työnhaku ja ammatti-identiteetti</a:t>
            </a:r>
            <a:endParaRPr lang="fi-FI" dirty="0">
              <a:solidFill>
                <a:schemeClr val="bg1"/>
              </a:solidFill>
            </a:endParaRPr>
          </a:p>
        </p:txBody>
      </p:sp>
      <p:sp>
        <p:nvSpPr>
          <p:cNvPr id="13" name="Tekstiruutu 12"/>
          <p:cNvSpPr txBox="1"/>
          <p:nvPr/>
        </p:nvSpPr>
        <p:spPr>
          <a:xfrm>
            <a:off x="1593748" y="5124654"/>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Johtopäätökset</a:t>
            </a:r>
            <a:endParaRPr lang="fi-FI" dirty="0">
              <a:solidFill>
                <a:schemeClr val="bg1"/>
              </a:solidFill>
            </a:endParaRPr>
          </a:p>
        </p:txBody>
      </p:sp>
      <p:sp>
        <p:nvSpPr>
          <p:cNvPr id="14" name="Tekstiruutu 13"/>
          <p:cNvSpPr txBox="1"/>
          <p:nvPr/>
        </p:nvSpPr>
        <p:spPr>
          <a:xfrm>
            <a:off x="1593748" y="5614185"/>
            <a:ext cx="6731781" cy="369332"/>
          </a:xfrm>
          <a:prstGeom prst="rect">
            <a:avLst/>
          </a:prstGeom>
          <a:solidFill>
            <a:schemeClr val="accent3"/>
          </a:solidFill>
          <a:ln>
            <a:solidFill>
              <a:srgbClr val="BB0441"/>
            </a:solidFill>
          </a:ln>
        </p:spPr>
        <p:txBody>
          <a:bodyPr wrap="square" rtlCol="0">
            <a:spAutoFit/>
          </a:bodyPr>
          <a:lstStyle/>
          <a:p>
            <a:pPr algn="ctr"/>
            <a:r>
              <a:rPr lang="fi-FI" dirty="0" smtClean="0">
                <a:solidFill>
                  <a:schemeClr val="bg1"/>
                </a:solidFill>
              </a:rPr>
              <a:t>Uuteen ammattiin -polut</a:t>
            </a:r>
            <a:endParaRPr lang="fi-FI" dirty="0">
              <a:solidFill>
                <a:schemeClr val="bg1"/>
              </a:solidFill>
            </a:endParaRPr>
          </a:p>
        </p:txBody>
      </p:sp>
      <p:sp>
        <p:nvSpPr>
          <p:cNvPr id="15" name="Tekstiruutu 14"/>
          <p:cNvSpPr txBox="1"/>
          <p:nvPr/>
        </p:nvSpPr>
        <p:spPr>
          <a:xfrm>
            <a:off x="1593748" y="4635123"/>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Ammatti-identiteetin löytyminen</a:t>
            </a:r>
            <a:endParaRPr lang="fi-FI" dirty="0">
              <a:solidFill>
                <a:schemeClr val="bg1"/>
              </a:solidFill>
            </a:endParaRPr>
          </a:p>
        </p:txBody>
      </p:sp>
    </p:spTree>
    <p:extLst>
      <p:ext uri="{BB962C8B-B14F-4D97-AF65-F5344CB8AC3E}">
        <p14:creationId xmlns:p14="http://schemas.microsoft.com/office/powerpoint/2010/main" val="18981356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kuva 3"/>
          <p:cNvGraphicFramePr/>
          <p:nvPr>
            <p:extLst>
              <p:ext uri="{D42A27DB-BD31-4B8C-83A1-F6EECF244321}">
                <p14:modId xmlns:p14="http://schemas.microsoft.com/office/powerpoint/2010/main" val="966849360"/>
              </p:ext>
            </p:extLst>
          </p:nvPr>
        </p:nvGraphicFramePr>
        <p:xfrm>
          <a:off x="233464" y="874833"/>
          <a:ext cx="9299643" cy="3427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Kuva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949" y="336016"/>
            <a:ext cx="1368579" cy="1697065"/>
          </a:xfrm>
          <a:prstGeom prst="rect">
            <a:avLst/>
          </a:prstGeom>
        </p:spPr>
      </p:pic>
      <p:sp>
        <p:nvSpPr>
          <p:cNvPr id="2" name="Tekstiruutu 1"/>
          <p:cNvSpPr txBox="1"/>
          <p:nvPr/>
        </p:nvSpPr>
        <p:spPr>
          <a:xfrm>
            <a:off x="2110902" y="505501"/>
            <a:ext cx="6287311" cy="369332"/>
          </a:xfrm>
          <a:prstGeom prst="rect">
            <a:avLst/>
          </a:prstGeom>
          <a:noFill/>
        </p:spPr>
        <p:txBody>
          <a:bodyPr wrap="square" rtlCol="0">
            <a:spAutoFit/>
          </a:bodyPr>
          <a:lstStyle/>
          <a:p>
            <a:r>
              <a:rPr lang="fi-FI" dirty="0" smtClean="0"/>
              <a:t>56-vuotias lähihoitaja, entinen taloushallintosihteeri, Espoo</a:t>
            </a:r>
            <a:endParaRPr lang="fi-FI" dirty="0"/>
          </a:p>
        </p:txBody>
      </p:sp>
      <p:sp>
        <p:nvSpPr>
          <p:cNvPr id="3" name="Suorakulmio 2"/>
          <p:cNvSpPr/>
          <p:nvPr/>
        </p:nvSpPr>
        <p:spPr>
          <a:xfrm>
            <a:off x="400451" y="3735407"/>
            <a:ext cx="941966" cy="2422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900" b="1" dirty="0">
                <a:solidFill>
                  <a:schemeClr val="tx1"/>
                </a:solidFill>
              </a:rPr>
              <a:t>Joutui vaihtamaan ammattia terveydellisistä syistä, aivokuumeesta aiheutui </a:t>
            </a:r>
            <a:r>
              <a:rPr lang="fi-FI" sz="900" b="1" dirty="0" smtClean="0">
                <a:solidFill>
                  <a:schemeClr val="tx1"/>
                </a:solidFill>
              </a:rPr>
              <a:t>hahmotus-häiriöitä</a:t>
            </a:r>
            <a:r>
              <a:rPr lang="fi-FI" sz="900" b="1" dirty="0">
                <a:solidFill>
                  <a:schemeClr val="tx1"/>
                </a:solidFill>
              </a:rPr>
              <a:t>, eikä kirjanpito työ luonnistunut.</a:t>
            </a:r>
          </a:p>
          <a:p>
            <a:pPr lvl="0" algn="ctr"/>
            <a:r>
              <a:rPr lang="fi-FI" sz="900" b="1" dirty="0">
                <a:solidFill>
                  <a:schemeClr val="tx1"/>
                </a:solidFill>
              </a:rPr>
              <a:t>Työkyvyn menetys oli vaikeaa, ja siitä seurasi vakava masennus</a:t>
            </a:r>
          </a:p>
        </p:txBody>
      </p:sp>
      <p:sp>
        <p:nvSpPr>
          <p:cNvPr id="10" name="Suorakulmio 9"/>
          <p:cNvSpPr/>
          <p:nvPr/>
        </p:nvSpPr>
        <p:spPr>
          <a:xfrm>
            <a:off x="1777255" y="3440333"/>
            <a:ext cx="941966" cy="3038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50" b="1" dirty="0" smtClean="0">
                <a:solidFill>
                  <a:schemeClr val="tx1"/>
                </a:solidFill>
              </a:rPr>
              <a:t>Pääsi </a:t>
            </a:r>
            <a:r>
              <a:rPr lang="fi-FI" sz="850" b="1" dirty="0" err="1" smtClean="0">
                <a:solidFill>
                  <a:schemeClr val="tx1"/>
                </a:solidFill>
              </a:rPr>
              <a:t>TE-keskuksen</a:t>
            </a:r>
            <a:r>
              <a:rPr lang="fi-FI" sz="850" b="1" dirty="0" smtClean="0">
                <a:solidFill>
                  <a:schemeClr val="tx1"/>
                </a:solidFill>
              </a:rPr>
              <a:t> ”omin voimin työmarkkinoille” kurssille, jossa oli eri aloilta työharjoittelua ja tietoa koulutuksista. Työharjoittelun johtaja suositteli lähihoitajakoulutusta. Etsi itse </a:t>
            </a:r>
            <a:r>
              <a:rPr lang="fi-FI" sz="850" b="1" dirty="0" err="1" smtClean="0">
                <a:solidFill>
                  <a:schemeClr val="tx1"/>
                </a:solidFill>
              </a:rPr>
              <a:t>Omnian</a:t>
            </a:r>
            <a:r>
              <a:rPr lang="fi-FI" sz="850" b="1" dirty="0" smtClean="0">
                <a:solidFill>
                  <a:schemeClr val="tx1"/>
                </a:solidFill>
              </a:rPr>
              <a:t> sivuilta tiedot, halusi perheen vuoksi kouluun lähelle. Kouluun oli helppo päästä, ei ollut luettavaa, mutta oli haastattelu</a:t>
            </a:r>
            <a:endParaRPr lang="fi-FI" sz="850" b="1" dirty="0">
              <a:solidFill>
                <a:schemeClr val="tx1"/>
              </a:solidFill>
            </a:endParaRPr>
          </a:p>
        </p:txBody>
      </p:sp>
      <p:sp>
        <p:nvSpPr>
          <p:cNvPr id="11" name="Suorakulmio 10"/>
          <p:cNvSpPr/>
          <p:nvPr/>
        </p:nvSpPr>
        <p:spPr>
          <a:xfrm>
            <a:off x="3026474" y="3206873"/>
            <a:ext cx="941966" cy="1102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a:solidFill>
                  <a:schemeClr val="tx1"/>
                </a:solidFill>
              </a:rPr>
              <a:t>K</a:t>
            </a:r>
            <a:r>
              <a:rPr lang="fi-FI" sz="900" b="1" dirty="0" smtClean="0">
                <a:solidFill>
                  <a:schemeClr val="tx1"/>
                </a:solidFill>
              </a:rPr>
              <a:t>untoutustuki, puoliso työssä. Tukipäätös kesti kauan. Koululla ei ollut tarjolla rahoitusneuvontaa</a:t>
            </a:r>
            <a:endParaRPr lang="fi-FI" sz="900" b="1" dirty="0">
              <a:solidFill>
                <a:schemeClr val="tx1"/>
              </a:solidFill>
            </a:endParaRPr>
          </a:p>
        </p:txBody>
      </p:sp>
      <p:sp>
        <p:nvSpPr>
          <p:cNvPr id="12" name="Suorakulmio 11"/>
          <p:cNvSpPr/>
          <p:nvPr/>
        </p:nvSpPr>
        <p:spPr>
          <a:xfrm>
            <a:off x="4400871" y="2785335"/>
            <a:ext cx="941966" cy="3187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smtClean="0">
                <a:solidFill>
                  <a:schemeClr val="tx1"/>
                </a:solidFill>
              </a:rPr>
              <a:t>Motivaatio oli korkealla, eikä opiskelussa ollut vaikeuksia. Tietokone oli tuttu, muuten olisi ollut hankalampaa. Alussa pääosin lähiopetusta, työharjoittelua enemmän toisena vuotena. Kirjoja ei ollut vaan netissä tehtäväkirjoja ja </a:t>
            </a:r>
            <a:r>
              <a:rPr lang="fi-FI" sz="900" b="1" dirty="0" err="1" smtClean="0">
                <a:solidFill>
                  <a:schemeClr val="tx1"/>
                </a:solidFill>
              </a:rPr>
              <a:t>googlesta</a:t>
            </a:r>
            <a:r>
              <a:rPr lang="fi-FI" sz="900" b="1" dirty="0" smtClean="0">
                <a:solidFill>
                  <a:schemeClr val="tx1"/>
                </a:solidFill>
              </a:rPr>
              <a:t> hakuja</a:t>
            </a:r>
            <a:endParaRPr lang="fi-FI" sz="900" b="1" dirty="0">
              <a:solidFill>
                <a:schemeClr val="tx1"/>
              </a:solidFill>
            </a:endParaRPr>
          </a:p>
        </p:txBody>
      </p:sp>
      <p:sp>
        <p:nvSpPr>
          <p:cNvPr id="13" name="Suorakulmio 12"/>
          <p:cNvSpPr/>
          <p:nvPr/>
        </p:nvSpPr>
        <p:spPr>
          <a:xfrm>
            <a:off x="5760817" y="2592409"/>
            <a:ext cx="941966" cy="2422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err="1" smtClean="0">
                <a:solidFill>
                  <a:schemeClr val="tx1"/>
                </a:solidFill>
              </a:rPr>
              <a:t>Privaattiver-kostot</a:t>
            </a:r>
            <a:r>
              <a:rPr lang="fi-FI" sz="900" b="1" dirty="0" smtClean="0">
                <a:solidFill>
                  <a:schemeClr val="tx1"/>
                </a:solidFill>
              </a:rPr>
              <a:t> ovat muodostuneet muuta kuin opiskelun kautta. Koulun alussa oltiin tiiviimmin yhteydessä, mutta kun verkostoja ei opinnoissa tarvittu, ei niistä sitten muodostunut pysyviä. Koulusta on jäänyt yksi kollega </a:t>
            </a:r>
            <a:endParaRPr lang="fi-FI" sz="900" b="1" dirty="0">
              <a:solidFill>
                <a:schemeClr val="tx1"/>
              </a:solidFill>
            </a:endParaRPr>
          </a:p>
        </p:txBody>
      </p:sp>
      <p:sp>
        <p:nvSpPr>
          <p:cNvPr id="14" name="Suorakulmio 13"/>
          <p:cNvSpPr/>
          <p:nvPr/>
        </p:nvSpPr>
        <p:spPr>
          <a:xfrm>
            <a:off x="7096802" y="2224007"/>
            <a:ext cx="941966" cy="2569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smtClean="0">
                <a:solidFill>
                  <a:schemeClr val="tx1"/>
                </a:solidFill>
              </a:rPr>
              <a:t>Työ-harjoittelulla on hyvin työllistävä rooli ja työhön suorastaan revittiin. Jäin alkuun töihin viimeiseen työharjoittelu-paikkaan. Nyt työskentelee vaikeavammaisten asumis-yksikössä. Työnhaku on ollut helppoa ja töitä tuntuu riittävän..</a:t>
            </a:r>
            <a:endParaRPr lang="fi-FI" sz="900" b="1" dirty="0">
              <a:solidFill>
                <a:schemeClr val="tx1"/>
              </a:solidFill>
            </a:endParaRPr>
          </a:p>
        </p:txBody>
      </p:sp>
      <p:sp>
        <p:nvSpPr>
          <p:cNvPr id="15" name="Suorakulmio 14"/>
          <p:cNvSpPr/>
          <p:nvPr/>
        </p:nvSpPr>
        <p:spPr>
          <a:xfrm>
            <a:off x="8455868" y="1862603"/>
            <a:ext cx="941966" cy="2422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smtClean="0">
                <a:solidFill>
                  <a:schemeClr val="tx1"/>
                </a:solidFill>
              </a:rPr>
              <a:t>Hoitoala on kutsumus-ammatti ja tähän työhön on ollut helppoa sujahtaa. Nykyisessä työssä on myös tiivis vapaa-ajan verkosto ja työkaverit tukevat ikävissäkin tilanteissa.</a:t>
            </a:r>
            <a:endParaRPr lang="fi-FI" sz="900" b="1" dirty="0">
              <a:solidFill>
                <a:schemeClr val="tx1"/>
              </a:solidFill>
            </a:endParaRPr>
          </a:p>
        </p:txBody>
      </p:sp>
      <p:sp>
        <p:nvSpPr>
          <p:cNvPr id="5" name="Kuvaselite-ellipsi 4"/>
          <p:cNvSpPr/>
          <p:nvPr/>
        </p:nvSpPr>
        <p:spPr>
          <a:xfrm>
            <a:off x="7013643" y="5014597"/>
            <a:ext cx="2126302" cy="1464022"/>
          </a:xfrm>
          <a:prstGeom prst="wedgeEllipseCallout">
            <a:avLst>
              <a:gd name="adj1" fmla="val -68870"/>
              <a:gd name="adj2" fmla="val -345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i="1" dirty="0" smtClean="0"/>
              <a:t>”Lähihoitajan työ on lisännyt työniloa, kun saan olla ihmisten kanssa tekemissä.”</a:t>
            </a:r>
            <a:endParaRPr lang="fi-FI" sz="1200" i="1" dirty="0"/>
          </a:p>
        </p:txBody>
      </p:sp>
    </p:spTree>
    <p:extLst>
      <p:ext uri="{BB962C8B-B14F-4D97-AF65-F5344CB8AC3E}">
        <p14:creationId xmlns:p14="http://schemas.microsoft.com/office/powerpoint/2010/main" val="27089478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kuva 3"/>
          <p:cNvGraphicFramePr/>
          <p:nvPr>
            <p:extLst>
              <p:ext uri="{D42A27DB-BD31-4B8C-83A1-F6EECF244321}">
                <p14:modId xmlns:p14="http://schemas.microsoft.com/office/powerpoint/2010/main" val="614576430"/>
              </p:ext>
            </p:extLst>
          </p:nvPr>
        </p:nvGraphicFramePr>
        <p:xfrm>
          <a:off x="233464" y="874833"/>
          <a:ext cx="9299643" cy="3427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kstiruutu 1"/>
          <p:cNvSpPr txBox="1"/>
          <p:nvPr/>
        </p:nvSpPr>
        <p:spPr>
          <a:xfrm>
            <a:off x="2627321" y="505501"/>
            <a:ext cx="6287311" cy="369332"/>
          </a:xfrm>
          <a:prstGeom prst="rect">
            <a:avLst/>
          </a:prstGeom>
          <a:noFill/>
        </p:spPr>
        <p:txBody>
          <a:bodyPr wrap="square" rtlCol="0">
            <a:spAutoFit/>
          </a:bodyPr>
          <a:lstStyle/>
          <a:p>
            <a:r>
              <a:rPr lang="fi-FI" dirty="0" smtClean="0"/>
              <a:t>57-vuotias mies, myyjä, entinen putkiasentaja, Salo</a:t>
            </a:r>
            <a:endParaRPr lang="fi-FI" dirty="0"/>
          </a:p>
        </p:txBody>
      </p:sp>
      <p:sp>
        <p:nvSpPr>
          <p:cNvPr id="3" name="Suorakulmio 2"/>
          <p:cNvSpPr/>
          <p:nvPr/>
        </p:nvSpPr>
        <p:spPr>
          <a:xfrm>
            <a:off x="400451" y="3832687"/>
            <a:ext cx="941966" cy="2645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900" b="1" dirty="0" smtClean="0">
                <a:solidFill>
                  <a:schemeClr val="tx1"/>
                </a:solidFill>
              </a:rPr>
              <a:t>Kaatui kotona ja molemmat polvilumpiot vääntyivät paikoiltaan. Tähystysleikkauksen jälkeen kuntoutettiin useita kuukausia, jolloin todettiin, että polvi ei tule kuntoon, voi seisoa, mutta ei kontata tai kiivetä. Putkiasennus ei suju </a:t>
            </a:r>
            <a:r>
              <a:rPr lang="fi-FI" sz="900" b="1" dirty="0" err="1" smtClean="0">
                <a:solidFill>
                  <a:schemeClr val="tx1"/>
                </a:solidFill>
              </a:rPr>
              <a:t>seisaal-taan</a:t>
            </a:r>
            <a:r>
              <a:rPr lang="fi-FI" sz="900" b="1" dirty="0" smtClean="0">
                <a:solidFill>
                  <a:schemeClr val="tx1"/>
                </a:solidFill>
              </a:rPr>
              <a:t>. </a:t>
            </a:r>
            <a:endParaRPr lang="fi-FI" sz="900" b="1" dirty="0">
              <a:solidFill>
                <a:schemeClr val="tx1"/>
              </a:solidFill>
            </a:endParaRPr>
          </a:p>
        </p:txBody>
      </p:sp>
      <p:sp>
        <p:nvSpPr>
          <p:cNvPr id="10" name="Suorakulmio 9"/>
          <p:cNvSpPr/>
          <p:nvPr/>
        </p:nvSpPr>
        <p:spPr>
          <a:xfrm>
            <a:off x="1655183" y="3442855"/>
            <a:ext cx="1079771" cy="3182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smtClean="0">
                <a:solidFill>
                  <a:schemeClr val="tx1"/>
                </a:solidFill>
              </a:rPr>
              <a:t>Työeläkeyhtiö tarjosi uravalmentajan, jonka kanssa pohdittiin vaihtoehtoja. Lähihoitaja tyrmättiin heti. 3 viikon työkokeilu myyjän työhön järjestyi paikalliseen K-rautaan, jossa varmistui myyjän työn sopivuus ja kiinnostavuus. Uravalmentaja löysi </a:t>
            </a:r>
            <a:r>
              <a:rPr lang="fi-FI" sz="900" b="1" dirty="0" err="1" smtClean="0">
                <a:solidFill>
                  <a:schemeClr val="tx1"/>
                </a:solidFill>
              </a:rPr>
              <a:t>AKK:n</a:t>
            </a:r>
            <a:r>
              <a:rPr lang="fi-FI" sz="900" b="1" dirty="0" smtClean="0">
                <a:solidFill>
                  <a:schemeClr val="tx1"/>
                </a:solidFill>
              </a:rPr>
              <a:t> kurssilta paikan ja pääsi jo muutama viikko aiemmin aloittaneen ryhmään mukaan </a:t>
            </a:r>
            <a:endParaRPr lang="fi-FI" sz="900" b="1" dirty="0">
              <a:solidFill>
                <a:schemeClr val="tx1"/>
              </a:solidFill>
            </a:endParaRPr>
          </a:p>
        </p:txBody>
      </p:sp>
      <p:sp>
        <p:nvSpPr>
          <p:cNvPr id="11" name="Suorakulmio 10"/>
          <p:cNvSpPr/>
          <p:nvPr/>
        </p:nvSpPr>
        <p:spPr>
          <a:xfrm>
            <a:off x="3041805" y="3203612"/>
            <a:ext cx="941966" cy="1345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smtClean="0">
                <a:solidFill>
                  <a:schemeClr val="tx1"/>
                </a:solidFill>
              </a:rPr>
              <a:t>Vakuutus-yhtiön kuntoutusraha, päätöstä vaan joutui odottamaan liian kauan eikä tiedä kuka tekee päätökset.</a:t>
            </a:r>
            <a:endParaRPr lang="fi-FI" sz="900" b="1" dirty="0">
              <a:solidFill>
                <a:schemeClr val="tx1"/>
              </a:solidFill>
            </a:endParaRPr>
          </a:p>
        </p:txBody>
      </p:sp>
      <p:sp>
        <p:nvSpPr>
          <p:cNvPr id="12" name="Suorakulmio 11"/>
          <p:cNvSpPr/>
          <p:nvPr/>
        </p:nvSpPr>
        <p:spPr>
          <a:xfrm>
            <a:off x="4324511" y="2976437"/>
            <a:ext cx="1167319" cy="3388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smtClean="0">
                <a:solidFill>
                  <a:schemeClr val="tx1"/>
                </a:solidFill>
              </a:rPr>
              <a:t>Tavoitteena löytää uusi työpaikka, se motivoi. Aluksi opiskelu tuntui hankalalta, 2 päivää viikossa koulussa, 3 työharjoittelussa. Uravalmentajan hankkima harjoittelupaikka oli koko 2 vuoden koulutuksen ajan sama, mikä oli hyvä asia. Opetus oli myynnin harjoittelua, somistamista, matikkaa, ei tarvinnut päntätä. Opettajilla ei tosin ollut aina käsitystä millaisiin töihin myyjät ovat käytännössä menossa. </a:t>
            </a:r>
            <a:endParaRPr lang="fi-FI" sz="900" b="1" dirty="0">
              <a:solidFill>
                <a:schemeClr val="tx1"/>
              </a:solidFill>
            </a:endParaRPr>
          </a:p>
        </p:txBody>
      </p:sp>
      <p:sp>
        <p:nvSpPr>
          <p:cNvPr id="13" name="Suorakulmio 12"/>
          <p:cNvSpPr/>
          <p:nvPr/>
        </p:nvSpPr>
        <p:spPr>
          <a:xfrm>
            <a:off x="5768566" y="2251182"/>
            <a:ext cx="941966" cy="1853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smtClean="0">
                <a:solidFill>
                  <a:schemeClr val="tx1"/>
                </a:solidFill>
              </a:rPr>
              <a:t>Ei ole tekemisissä </a:t>
            </a:r>
            <a:r>
              <a:rPr lang="fi-FI" sz="900" b="1" dirty="0" err="1" smtClean="0">
                <a:solidFill>
                  <a:schemeClr val="tx1"/>
                </a:solidFill>
              </a:rPr>
              <a:t>opiskelukave-reiden</a:t>
            </a:r>
            <a:r>
              <a:rPr lang="fi-FI" sz="900" b="1" dirty="0" smtClean="0">
                <a:solidFill>
                  <a:schemeClr val="tx1"/>
                </a:solidFill>
              </a:rPr>
              <a:t> kanssa, ryhmässä oli varsin eri ikäisiä ja osa lopetti kesken. </a:t>
            </a:r>
            <a:endParaRPr lang="fi-FI" sz="900" b="1" dirty="0">
              <a:solidFill>
                <a:schemeClr val="tx1"/>
              </a:solidFill>
            </a:endParaRPr>
          </a:p>
        </p:txBody>
      </p:sp>
      <p:sp>
        <p:nvSpPr>
          <p:cNvPr id="14" name="Suorakulmio 13"/>
          <p:cNvSpPr/>
          <p:nvPr/>
        </p:nvSpPr>
        <p:spPr>
          <a:xfrm>
            <a:off x="7050308" y="2083316"/>
            <a:ext cx="941966" cy="2240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smtClean="0">
                <a:solidFill>
                  <a:schemeClr val="tx1"/>
                </a:solidFill>
              </a:rPr>
              <a:t>Työ-harjoittelusta löytyi vakituinen työpaikka ja työnhaku kävi melkein itsestään. Iso merkitys oli uravalmentajan löytämällä työharjoittelu-paikalla. </a:t>
            </a:r>
          </a:p>
        </p:txBody>
      </p:sp>
      <p:sp>
        <p:nvSpPr>
          <p:cNvPr id="15" name="Suorakulmio 14"/>
          <p:cNvSpPr/>
          <p:nvPr/>
        </p:nvSpPr>
        <p:spPr>
          <a:xfrm>
            <a:off x="8409374" y="1789881"/>
            <a:ext cx="941966" cy="2422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smtClean="0">
                <a:solidFill>
                  <a:schemeClr val="tx1"/>
                </a:solidFill>
              </a:rPr>
              <a:t>Harjoittelu/työpaikalla suhtautuminen tasaveroista, hoitaa vanhan ammatin perusteella lvi -tilauksia ja –myyntiä ja muilla ei ole tähän kokemusta ja ammattitaitoa.</a:t>
            </a:r>
            <a:endParaRPr lang="fi-FI" sz="900" b="1" dirty="0">
              <a:solidFill>
                <a:schemeClr val="tx1"/>
              </a:solidFill>
            </a:endParaRPr>
          </a:p>
        </p:txBody>
      </p:sp>
      <p:sp>
        <p:nvSpPr>
          <p:cNvPr id="5" name="Kuvaselite-ellipsi 4"/>
          <p:cNvSpPr/>
          <p:nvPr/>
        </p:nvSpPr>
        <p:spPr>
          <a:xfrm>
            <a:off x="7013643" y="5014597"/>
            <a:ext cx="2126302" cy="1464022"/>
          </a:xfrm>
          <a:prstGeom prst="wedgeEllipseCallout">
            <a:avLst>
              <a:gd name="adj1" fmla="val -68870"/>
              <a:gd name="adj2" fmla="val -345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i="1" dirty="0" smtClean="0"/>
              <a:t>”Olen tyytyväinen uuteen ammattiin siinä mielessä, että sain töitä.”</a:t>
            </a:r>
            <a:endParaRPr lang="fi-FI" sz="1200" i="1" dirty="0"/>
          </a:p>
        </p:txBody>
      </p:sp>
      <p:pic>
        <p:nvPicPr>
          <p:cNvPr id="7" name="Kuva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451" y="426202"/>
            <a:ext cx="2032938" cy="1351485"/>
          </a:xfrm>
          <a:prstGeom prst="rect">
            <a:avLst/>
          </a:prstGeom>
        </p:spPr>
      </p:pic>
    </p:spTree>
    <p:extLst>
      <p:ext uri="{BB962C8B-B14F-4D97-AF65-F5344CB8AC3E}">
        <p14:creationId xmlns:p14="http://schemas.microsoft.com/office/powerpoint/2010/main" val="36644401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kuva 3"/>
          <p:cNvGraphicFramePr/>
          <p:nvPr>
            <p:extLst>
              <p:ext uri="{D42A27DB-BD31-4B8C-83A1-F6EECF244321}">
                <p14:modId xmlns:p14="http://schemas.microsoft.com/office/powerpoint/2010/main" val="2647775441"/>
              </p:ext>
            </p:extLst>
          </p:nvPr>
        </p:nvGraphicFramePr>
        <p:xfrm>
          <a:off x="233464" y="874833"/>
          <a:ext cx="9299643" cy="3427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kstiruutu 1"/>
          <p:cNvSpPr txBox="1"/>
          <p:nvPr/>
        </p:nvSpPr>
        <p:spPr>
          <a:xfrm>
            <a:off x="2110902" y="505501"/>
            <a:ext cx="7374061" cy="369332"/>
          </a:xfrm>
          <a:prstGeom prst="rect">
            <a:avLst/>
          </a:prstGeom>
          <a:noFill/>
        </p:spPr>
        <p:txBody>
          <a:bodyPr wrap="square" rtlCol="0">
            <a:spAutoFit/>
          </a:bodyPr>
          <a:lstStyle/>
          <a:p>
            <a:r>
              <a:rPr lang="fi-FI" dirty="0" smtClean="0"/>
              <a:t>45-vuotias nainen, isännöitsijä, ennen vaatetusalalla, Espoo</a:t>
            </a:r>
            <a:endParaRPr lang="fi-FI" dirty="0"/>
          </a:p>
        </p:txBody>
      </p:sp>
      <p:sp>
        <p:nvSpPr>
          <p:cNvPr id="3" name="Suorakulmio 2"/>
          <p:cNvSpPr/>
          <p:nvPr/>
        </p:nvSpPr>
        <p:spPr>
          <a:xfrm>
            <a:off x="400451" y="3949422"/>
            <a:ext cx="941966" cy="2784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err="1">
                <a:solidFill>
                  <a:schemeClr val="tx1"/>
                </a:solidFill>
              </a:rPr>
              <a:t>Halusi</a:t>
            </a:r>
            <a:r>
              <a:rPr lang="en-GB" sz="900" b="1" dirty="0">
                <a:solidFill>
                  <a:schemeClr val="tx1"/>
                </a:solidFill>
              </a:rPr>
              <a:t> </a:t>
            </a:r>
            <a:r>
              <a:rPr lang="en-GB" sz="900" b="1" dirty="0" err="1">
                <a:solidFill>
                  <a:schemeClr val="tx1"/>
                </a:solidFill>
              </a:rPr>
              <a:t>miettiä</a:t>
            </a:r>
            <a:r>
              <a:rPr lang="en-GB" sz="900" b="1" dirty="0">
                <a:solidFill>
                  <a:schemeClr val="tx1"/>
                </a:solidFill>
              </a:rPr>
              <a:t> </a:t>
            </a:r>
            <a:r>
              <a:rPr lang="en-GB" sz="900" b="1" dirty="0" err="1" smtClean="0">
                <a:solidFill>
                  <a:schemeClr val="tx1"/>
                </a:solidFill>
              </a:rPr>
              <a:t>missä</a:t>
            </a:r>
            <a:r>
              <a:rPr lang="en-GB" sz="900" b="1" dirty="0" smtClean="0">
                <a:solidFill>
                  <a:schemeClr val="tx1"/>
                </a:solidFill>
              </a:rPr>
              <a:t> </a:t>
            </a:r>
            <a:r>
              <a:rPr lang="en-GB" sz="900" b="1" dirty="0" err="1">
                <a:solidFill>
                  <a:schemeClr val="tx1"/>
                </a:solidFill>
              </a:rPr>
              <a:t>voisi</a:t>
            </a:r>
            <a:r>
              <a:rPr lang="en-GB" sz="900" b="1" dirty="0">
                <a:solidFill>
                  <a:schemeClr val="tx1"/>
                </a:solidFill>
              </a:rPr>
              <a:t> </a:t>
            </a:r>
            <a:r>
              <a:rPr lang="en-GB" sz="900" b="1" dirty="0" err="1">
                <a:solidFill>
                  <a:schemeClr val="tx1"/>
                </a:solidFill>
              </a:rPr>
              <a:t>kaikkea</a:t>
            </a:r>
            <a:r>
              <a:rPr lang="en-GB" sz="900" b="1" dirty="0">
                <a:solidFill>
                  <a:schemeClr val="tx1"/>
                </a:solidFill>
              </a:rPr>
              <a:t> </a:t>
            </a:r>
            <a:r>
              <a:rPr lang="en-GB" sz="900" b="1" dirty="0" err="1">
                <a:solidFill>
                  <a:schemeClr val="tx1"/>
                </a:solidFill>
              </a:rPr>
              <a:t>silloista</a:t>
            </a:r>
            <a:r>
              <a:rPr lang="en-GB" sz="900" b="1" dirty="0">
                <a:solidFill>
                  <a:schemeClr val="tx1"/>
                </a:solidFill>
              </a:rPr>
              <a:t> </a:t>
            </a:r>
            <a:r>
              <a:rPr lang="en-GB" sz="900" b="1" dirty="0" err="1">
                <a:solidFill>
                  <a:schemeClr val="tx1"/>
                </a:solidFill>
              </a:rPr>
              <a:t>kokemustansa</a:t>
            </a:r>
            <a:r>
              <a:rPr lang="en-GB" sz="900" b="1" dirty="0">
                <a:solidFill>
                  <a:schemeClr val="tx1"/>
                </a:solidFill>
              </a:rPr>
              <a:t> </a:t>
            </a:r>
            <a:r>
              <a:rPr lang="en-GB" sz="900" b="1" dirty="0" err="1">
                <a:solidFill>
                  <a:schemeClr val="tx1"/>
                </a:solidFill>
              </a:rPr>
              <a:t>hyödyntää</a:t>
            </a:r>
            <a:r>
              <a:rPr lang="en-GB" sz="900" b="1" dirty="0" smtClean="0">
                <a:solidFill>
                  <a:schemeClr val="tx1"/>
                </a:solidFill>
              </a:rPr>
              <a:t>,. </a:t>
            </a:r>
            <a:r>
              <a:rPr lang="en-GB" sz="900" b="1" dirty="0" err="1" smtClean="0">
                <a:solidFill>
                  <a:schemeClr val="tx1"/>
                </a:solidFill>
              </a:rPr>
              <a:t>puolet</a:t>
            </a:r>
            <a:r>
              <a:rPr lang="en-GB" sz="900" b="1" dirty="0" smtClean="0">
                <a:solidFill>
                  <a:schemeClr val="tx1"/>
                </a:solidFill>
              </a:rPr>
              <a:t> </a:t>
            </a:r>
            <a:r>
              <a:rPr lang="en-GB" sz="900" b="1" dirty="0" err="1">
                <a:solidFill>
                  <a:schemeClr val="tx1"/>
                </a:solidFill>
              </a:rPr>
              <a:t>suvusta</a:t>
            </a:r>
            <a:r>
              <a:rPr lang="en-GB" sz="900" b="1" dirty="0">
                <a:solidFill>
                  <a:schemeClr val="tx1"/>
                </a:solidFill>
              </a:rPr>
              <a:t> </a:t>
            </a:r>
            <a:r>
              <a:rPr lang="en-GB" sz="900" b="1" dirty="0" err="1">
                <a:solidFill>
                  <a:schemeClr val="tx1"/>
                </a:solidFill>
              </a:rPr>
              <a:t>oli</a:t>
            </a:r>
            <a:r>
              <a:rPr lang="en-GB" sz="900" b="1" dirty="0">
                <a:solidFill>
                  <a:schemeClr val="tx1"/>
                </a:solidFill>
              </a:rPr>
              <a:t> </a:t>
            </a:r>
            <a:r>
              <a:rPr lang="en-GB" sz="900" b="1" dirty="0" err="1" smtClean="0">
                <a:solidFill>
                  <a:schemeClr val="tx1"/>
                </a:solidFill>
              </a:rPr>
              <a:t>rakennus-alalla</a:t>
            </a:r>
            <a:r>
              <a:rPr lang="en-GB" sz="900" b="1" dirty="0" smtClean="0">
                <a:solidFill>
                  <a:schemeClr val="tx1"/>
                </a:solidFill>
              </a:rPr>
              <a:t> </a:t>
            </a:r>
            <a:r>
              <a:rPr lang="en-GB" sz="900" b="1" dirty="0" err="1">
                <a:solidFill>
                  <a:schemeClr val="tx1"/>
                </a:solidFill>
              </a:rPr>
              <a:t>ja</a:t>
            </a:r>
            <a:r>
              <a:rPr lang="en-GB" sz="900" b="1" dirty="0">
                <a:solidFill>
                  <a:schemeClr val="tx1"/>
                </a:solidFill>
              </a:rPr>
              <a:t> </a:t>
            </a:r>
            <a:r>
              <a:rPr lang="en-GB" sz="900" b="1" dirty="0" err="1">
                <a:solidFill>
                  <a:schemeClr val="tx1"/>
                </a:solidFill>
              </a:rPr>
              <a:t>siksipä</a:t>
            </a:r>
            <a:r>
              <a:rPr lang="en-GB" sz="900" b="1" dirty="0">
                <a:solidFill>
                  <a:schemeClr val="tx1"/>
                </a:solidFill>
              </a:rPr>
              <a:t> </a:t>
            </a:r>
            <a:r>
              <a:rPr lang="en-GB" sz="900" b="1" dirty="0" err="1">
                <a:solidFill>
                  <a:schemeClr val="tx1"/>
                </a:solidFill>
              </a:rPr>
              <a:t>valikoitui</a:t>
            </a:r>
            <a:r>
              <a:rPr lang="en-GB" sz="900" b="1" dirty="0">
                <a:solidFill>
                  <a:schemeClr val="tx1"/>
                </a:solidFill>
              </a:rPr>
              <a:t> </a:t>
            </a:r>
            <a:r>
              <a:rPr lang="en-GB" sz="900" b="1" dirty="0" err="1" smtClean="0">
                <a:solidFill>
                  <a:schemeClr val="tx1"/>
                </a:solidFill>
              </a:rPr>
              <a:t>rakennusala</a:t>
            </a:r>
            <a:r>
              <a:rPr lang="en-GB" sz="900" b="1" dirty="0" smtClean="0">
                <a:solidFill>
                  <a:schemeClr val="tx1"/>
                </a:solidFill>
              </a:rPr>
              <a:t> </a:t>
            </a:r>
            <a:r>
              <a:rPr lang="en-GB" sz="900" b="1" dirty="0">
                <a:solidFill>
                  <a:schemeClr val="tx1"/>
                </a:solidFill>
              </a:rPr>
              <a:t>(</a:t>
            </a:r>
            <a:r>
              <a:rPr lang="en-GB" sz="900" b="1" dirty="0" err="1">
                <a:solidFill>
                  <a:schemeClr val="tx1"/>
                </a:solidFill>
              </a:rPr>
              <a:t>kiinteistöjen</a:t>
            </a:r>
            <a:r>
              <a:rPr lang="en-GB" sz="900" b="1" dirty="0">
                <a:solidFill>
                  <a:schemeClr val="tx1"/>
                </a:solidFill>
              </a:rPr>
              <a:t> </a:t>
            </a:r>
            <a:r>
              <a:rPr lang="en-GB" sz="900" b="1" dirty="0" err="1">
                <a:solidFill>
                  <a:schemeClr val="tx1"/>
                </a:solidFill>
              </a:rPr>
              <a:t>ja</a:t>
            </a:r>
            <a:r>
              <a:rPr lang="en-GB" sz="900" b="1" dirty="0">
                <a:solidFill>
                  <a:schemeClr val="tx1"/>
                </a:solidFill>
              </a:rPr>
              <a:t> </a:t>
            </a:r>
            <a:r>
              <a:rPr lang="en-GB" sz="900" b="1" dirty="0" err="1">
                <a:solidFill>
                  <a:schemeClr val="tx1"/>
                </a:solidFill>
              </a:rPr>
              <a:t>rakentamisen</a:t>
            </a:r>
            <a:r>
              <a:rPr lang="en-GB" sz="900" b="1" dirty="0">
                <a:solidFill>
                  <a:schemeClr val="tx1"/>
                </a:solidFill>
              </a:rPr>
              <a:t> </a:t>
            </a:r>
            <a:r>
              <a:rPr lang="en-GB" sz="900" b="1" dirty="0" err="1">
                <a:solidFill>
                  <a:schemeClr val="tx1"/>
                </a:solidFill>
              </a:rPr>
              <a:t>puolelta</a:t>
            </a:r>
            <a:r>
              <a:rPr lang="en-GB" sz="900" b="1" dirty="0">
                <a:solidFill>
                  <a:schemeClr val="tx1"/>
                </a:solidFill>
              </a:rPr>
              <a:t>) </a:t>
            </a:r>
            <a:r>
              <a:rPr lang="en-GB" sz="900" b="1" dirty="0" err="1">
                <a:solidFill>
                  <a:schemeClr val="tx1"/>
                </a:solidFill>
              </a:rPr>
              <a:t>sekä</a:t>
            </a:r>
            <a:r>
              <a:rPr lang="en-GB" sz="900" b="1" dirty="0">
                <a:solidFill>
                  <a:schemeClr val="tx1"/>
                </a:solidFill>
              </a:rPr>
              <a:t> </a:t>
            </a:r>
            <a:r>
              <a:rPr lang="en-GB" sz="900" b="1" dirty="0" err="1">
                <a:solidFill>
                  <a:schemeClr val="tx1"/>
                </a:solidFill>
              </a:rPr>
              <a:t>sukurasitteena</a:t>
            </a:r>
            <a:r>
              <a:rPr lang="en-GB" sz="900" b="1" dirty="0">
                <a:solidFill>
                  <a:schemeClr val="tx1"/>
                </a:solidFill>
              </a:rPr>
              <a:t> </a:t>
            </a:r>
            <a:r>
              <a:rPr lang="en-GB" sz="900" b="1" dirty="0" err="1">
                <a:solidFill>
                  <a:schemeClr val="tx1"/>
                </a:solidFill>
              </a:rPr>
              <a:t>että</a:t>
            </a:r>
            <a:r>
              <a:rPr lang="en-GB" sz="900" b="1" dirty="0">
                <a:solidFill>
                  <a:schemeClr val="tx1"/>
                </a:solidFill>
              </a:rPr>
              <a:t> </a:t>
            </a:r>
            <a:r>
              <a:rPr lang="en-GB" sz="900" b="1" dirty="0" err="1">
                <a:solidFill>
                  <a:schemeClr val="tx1"/>
                </a:solidFill>
              </a:rPr>
              <a:t>oman</a:t>
            </a:r>
            <a:r>
              <a:rPr lang="en-GB" sz="900" b="1" dirty="0">
                <a:solidFill>
                  <a:schemeClr val="tx1"/>
                </a:solidFill>
              </a:rPr>
              <a:t> </a:t>
            </a:r>
            <a:r>
              <a:rPr lang="en-GB" sz="900" b="1" dirty="0" err="1">
                <a:solidFill>
                  <a:schemeClr val="tx1"/>
                </a:solidFill>
              </a:rPr>
              <a:t>pähkäilyn</a:t>
            </a:r>
            <a:r>
              <a:rPr lang="en-GB" sz="900" b="1" dirty="0">
                <a:solidFill>
                  <a:schemeClr val="tx1"/>
                </a:solidFill>
              </a:rPr>
              <a:t> </a:t>
            </a:r>
            <a:r>
              <a:rPr lang="en-GB" sz="900" b="1" dirty="0" err="1">
                <a:solidFill>
                  <a:schemeClr val="tx1"/>
                </a:solidFill>
              </a:rPr>
              <a:t>tuloksena</a:t>
            </a:r>
            <a:r>
              <a:rPr lang="en-GB" sz="900" b="1" dirty="0">
                <a:solidFill>
                  <a:schemeClr val="tx1"/>
                </a:solidFill>
              </a:rPr>
              <a:t>. </a:t>
            </a:r>
            <a:r>
              <a:rPr lang="en-GB" sz="900" b="1" dirty="0" err="1">
                <a:solidFill>
                  <a:schemeClr val="tx1"/>
                </a:solidFill>
              </a:rPr>
              <a:t>Asiaan</a:t>
            </a:r>
            <a:r>
              <a:rPr lang="en-GB" sz="900" b="1" dirty="0">
                <a:solidFill>
                  <a:schemeClr val="tx1"/>
                </a:solidFill>
              </a:rPr>
              <a:t> </a:t>
            </a:r>
            <a:r>
              <a:rPr lang="en-GB" sz="900" b="1" dirty="0" err="1">
                <a:solidFill>
                  <a:schemeClr val="tx1"/>
                </a:solidFill>
              </a:rPr>
              <a:t>vaikutti</a:t>
            </a:r>
            <a:r>
              <a:rPr lang="en-GB" sz="900" b="1" dirty="0">
                <a:solidFill>
                  <a:schemeClr val="tx1"/>
                </a:solidFill>
              </a:rPr>
              <a:t> </a:t>
            </a:r>
            <a:r>
              <a:rPr lang="en-GB" sz="900" b="1" dirty="0" err="1">
                <a:solidFill>
                  <a:schemeClr val="tx1"/>
                </a:solidFill>
              </a:rPr>
              <a:t>sekin</a:t>
            </a:r>
            <a:r>
              <a:rPr lang="en-GB" sz="900" b="1" dirty="0">
                <a:solidFill>
                  <a:schemeClr val="tx1"/>
                </a:solidFill>
              </a:rPr>
              <a:t>, </a:t>
            </a:r>
            <a:r>
              <a:rPr lang="en-GB" sz="900" b="1" dirty="0" err="1">
                <a:solidFill>
                  <a:schemeClr val="tx1"/>
                </a:solidFill>
              </a:rPr>
              <a:t>että</a:t>
            </a:r>
            <a:r>
              <a:rPr lang="en-GB" sz="900" b="1" dirty="0">
                <a:solidFill>
                  <a:schemeClr val="tx1"/>
                </a:solidFill>
              </a:rPr>
              <a:t> </a:t>
            </a:r>
            <a:r>
              <a:rPr lang="en-GB" sz="900" b="1" dirty="0" err="1">
                <a:solidFill>
                  <a:schemeClr val="tx1"/>
                </a:solidFill>
              </a:rPr>
              <a:t>tuttavaper-heellä</a:t>
            </a:r>
            <a:r>
              <a:rPr lang="en-GB" sz="900" b="1" dirty="0">
                <a:solidFill>
                  <a:schemeClr val="tx1"/>
                </a:solidFill>
              </a:rPr>
              <a:t> </a:t>
            </a:r>
            <a:r>
              <a:rPr lang="en-GB" sz="900" b="1" dirty="0" err="1">
                <a:solidFill>
                  <a:schemeClr val="tx1"/>
                </a:solidFill>
              </a:rPr>
              <a:t>oli</a:t>
            </a:r>
            <a:r>
              <a:rPr lang="en-GB" sz="900" b="1" dirty="0">
                <a:solidFill>
                  <a:schemeClr val="tx1"/>
                </a:solidFill>
              </a:rPr>
              <a:t> </a:t>
            </a:r>
            <a:r>
              <a:rPr lang="en-GB" sz="900" b="1" dirty="0" err="1">
                <a:solidFill>
                  <a:schemeClr val="tx1"/>
                </a:solidFill>
              </a:rPr>
              <a:t>isän-nöitsijäfirma</a:t>
            </a:r>
            <a:r>
              <a:rPr lang="en-GB" sz="900" b="1" dirty="0">
                <a:solidFill>
                  <a:schemeClr val="tx1"/>
                </a:solidFill>
              </a:rPr>
              <a:t>. </a:t>
            </a:r>
          </a:p>
          <a:p>
            <a:pPr algn="ctr"/>
            <a:r>
              <a:rPr lang="en-GB" sz="900" b="1" dirty="0" smtClean="0">
                <a:solidFill>
                  <a:schemeClr val="tx1"/>
                </a:solidFill>
              </a:rPr>
              <a:t> </a:t>
            </a:r>
            <a:endParaRPr lang="en-GB" sz="900" b="1" dirty="0">
              <a:solidFill>
                <a:schemeClr val="tx1"/>
              </a:solidFill>
            </a:endParaRPr>
          </a:p>
          <a:p>
            <a:pPr lvl="0" algn="ctr"/>
            <a:endParaRPr lang="fi-FI" sz="900" b="1" dirty="0">
              <a:solidFill>
                <a:schemeClr val="tx1"/>
              </a:solidFill>
            </a:endParaRPr>
          </a:p>
        </p:txBody>
      </p:sp>
      <p:sp>
        <p:nvSpPr>
          <p:cNvPr id="10" name="Suorakulmio 9"/>
          <p:cNvSpPr/>
          <p:nvPr/>
        </p:nvSpPr>
        <p:spPr>
          <a:xfrm>
            <a:off x="1723012" y="3479078"/>
            <a:ext cx="941966" cy="2131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err="1">
                <a:solidFill>
                  <a:schemeClr val="tx1"/>
                </a:solidFill>
              </a:rPr>
              <a:t>Googlaten</a:t>
            </a:r>
            <a:r>
              <a:rPr lang="en-GB" sz="900" b="1" dirty="0">
                <a:solidFill>
                  <a:schemeClr val="tx1"/>
                </a:solidFill>
              </a:rPr>
              <a:t> </a:t>
            </a:r>
            <a:r>
              <a:rPr lang="en-GB" sz="900" b="1" dirty="0" err="1">
                <a:solidFill>
                  <a:schemeClr val="tx1"/>
                </a:solidFill>
              </a:rPr>
              <a:t>löytyi</a:t>
            </a:r>
            <a:r>
              <a:rPr lang="en-GB" sz="900" b="1" dirty="0">
                <a:solidFill>
                  <a:schemeClr val="tx1"/>
                </a:solidFill>
              </a:rPr>
              <a:t> </a:t>
            </a:r>
            <a:r>
              <a:rPr lang="en-GB" sz="900" b="1" dirty="0" err="1">
                <a:solidFill>
                  <a:schemeClr val="tx1"/>
                </a:solidFill>
              </a:rPr>
              <a:t>koulutuksen</a:t>
            </a:r>
            <a:r>
              <a:rPr lang="en-GB" sz="900" b="1" dirty="0">
                <a:solidFill>
                  <a:schemeClr val="tx1"/>
                </a:solidFill>
              </a:rPr>
              <a:t> </a:t>
            </a:r>
            <a:r>
              <a:rPr lang="en-GB" sz="900" b="1" dirty="0" err="1">
                <a:solidFill>
                  <a:schemeClr val="tx1"/>
                </a:solidFill>
              </a:rPr>
              <a:t>tarjoajaksi</a:t>
            </a:r>
            <a:r>
              <a:rPr lang="en-GB" sz="900" b="1" dirty="0">
                <a:solidFill>
                  <a:schemeClr val="tx1"/>
                </a:solidFill>
              </a:rPr>
              <a:t> </a:t>
            </a:r>
            <a:r>
              <a:rPr lang="en-GB" sz="900" b="1" dirty="0" err="1">
                <a:solidFill>
                  <a:schemeClr val="tx1"/>
                </a:solidFill>
              </a:rPr>
              <a:t>Amiedu</a:t>
            </a:r>
            <a:r>
              <a:rPr lang="en-GB" sz="900" b="1" dirty="0">
                <a:solidFill>
                  <a:schemeClr val="tx1"/>
                </a:solidFill>
              </a:rPr>
              <a:t>. Oli </a:t>
            </a:r>
            <a:r>
              <a:rPr lang="en-GB" sz="900" b="1" dirty="0" err="1">
                <a:solidFill>
                  <a:schemeClr val="tx1"/>
                </a:solidFill>
              </a:rPr>
              <a:t>muutamaa</a:t>
            </a:r>
            <a:r>
              <a:rPr lang="en-GB" sz="900" b="1" dirty="0">
                <a:solidFill>
                  <a:schemeClr val="tx1"/>
                </a:solidFill>
              </a:rPr>
              <a:t> </a:t>
            </a:r>
            <a:r>
              <a:rPr lang="en-GB" sz="900" b="1" dirty="0" err="1">
                <a:solidFill>
                  <a:schemeClr val="tx1"/>
                </a:solidFill>
              </a:rPr>
              <a:t>kuukautta</a:t>
            </a:r>
            <a:r>
              <a:rPr lang="en-GB" sz="900" b="1" dirty="0">
                <a:solidFill>
                  <a:schemeClr val="tx1"/>
                </a:solidFill>
              </a:rPr>
              <a:t> </a:t>
            </a:r>
            <a:r>
              <a:rPr lang="en-GB" sz="900" b="1" dirty="0" err="1">
                <a:solidFill>
                  <a:schemeClr val="tx1"/>
                </a:solidFill>
              </a:rPr>
              <a:t>etuajassa</a:t>
            </a:r>
            <a:r>
              <a:rPr lang="en-GB" sz="900" b="1" dirty="0">
                <a:solidFill>
                  <a:schemeClr val="tx1"/>
                </a:solidFill>
              </a:rPr>
              <a:t> </a:t>
            </a:r>
            <a:r>
              <a:rPr lang="en-GB" sz="900" b="1" dirty="0" err="1">
                <a:solidFill>
                  <a:schemeClr val="tx1"/>
                </a:solidFill>
              </a:rPr>
              <a:t>ennen</a:t>
            </a:r>
            <a:r>
              <a:rPr lang="en-GB" sz="900" b="1" dirty="0">
                <a:solidFill>
                  <a:schemeClr val="tx1"/>
                </a:solidFill>
              </a:rPr>
              <a:t> </a:t>
            </a:r>
            <a:r>
              <a:rPr lang="en-GB" sz="900" b="1" dirty="0" err="1">
                <a:solidFill>
                  <a:schemeClr val="tx1"/>
                </a:solidFill>
              </a:rPr>
              <a:t>koulutuksen</a:t>
            </a:r>
            <a:r>
              <a:rPr lang="en-GB" sz="900" b="1" dirty="0">
                <a:solidFill>
                  <a:schemeClr val="tx1"/>
                </a:solidFill>
              </a:rPr>
              <a:t> </a:t>
            </a:r>
            <a:r>
              <a:rPr lang="en-GB" sz="900" b="1" dirty="0" err="1">
                <a:solidFill>
                  <a:schemeClr val="tx1"/>
                </a:solidFill>
              </a:rPr>
              <a:t>alkamista</a:t>
            </a:r>
            <a:r>
              <a:rPr lang="en-GB" sz="900" b="1" dirty="0">
                <a:solidFill>
                  <a:schemeClr val="tx1"/>
                </a:solidFill>
              </a:rPr>
              <a:t>.</a:t>
            </a:r>
          </a:p>
          <a:p>
            <a:pPr algn="ctr"/>
            <a:r>
              <a:rPr lang="en-GB" sz="900" b="1" dirty="0" err="1" smtClean="0">
                <a:solidFill>
                  <a:schemeClr val="tx1"/>
                </a:solidFill>
              </a:rPr>
              <a:t>Haastatteluun</a:t>
            </a:r>
            <a:r>
              <a:rPr lang="en-GB" sz="900" b="1" dirty="0" smtClean="0">
                <a:solidFill>
                  <a:schemeClr val="tx1"/>
                </a:solidFill>
              </a:rPr>
              <a:t> </a:t>
            </a:r>
            <a:r>
              <a:rPr lang="en-GB" sz="900" b="1" dirty="0" err="1" smtClean="0">
                <a:solidFill>
                  <a:schemeClr val="tx1"/>
                </a:solidFill>
              </a:rPr>
              <a:t>pääsi</a:t>
            </a:r>
            <a:r>
              <a:rPr lang="en-GB" sz="900" b="1" dirty="0" smtClean="0">
                <a:solidFill>
                  <a:schemeClr val="tx1"/>
                </a:solidFill>
              </a:rPr>
              <a:t> </a:t>
            </a:r>
            <a:r>
              <a:rPr lang="en-GB" sz="900" b="1" dirty="0" err="1" smtClean="0">
                <a:solidFill>
                  <a:schemeClr val="tx1"/>
                </a:solidFill>
              </a:rPr>
              <a:t>papereiden</a:t>
            </a:r>
            <a:r>
              <a:rPr lang="en-GB" sz="900" b="1" dirty="0" smtClean="0">
                <a:solidFill>
                  <a:schemeClr val="tx1"/>
                </a:solidFill>
              </a:rPr>
              <a:t> </a:t>
            </a:r>
            <a:r>
              <a:rPr lang="en-GB" sz="900" b="1" dirty="0" err="1" smtClean="0">
                <a:solidFill>
                  <a:schemeClr val="tx1"/>
                </a:solidFill>
              </a:rPr>
              <a:t>perusteella</a:t>
            </a:r>
            <a:r>
              <a:rPr lang="en-GB" sz="900" b="1" dirty="0">
                <a:solidFill>
                  <a:schemeClr val="tx1"/>
                </a:solidFill>
              </a:rPr>
              <a:t>.</a:t>
            </a:r>
          </a:p>
        </p:txBody>
      </p:sp>
      <p:sp>
        <p:nvSpPr>
          <p:cNvPr id="11" name="Suorakulmio 10"/>
          <p:cNvSpPr/>
          <p:nvPr/>
        </p:nvSpPr>
        <p:spPr>
          <a:xfrm>
            <a:off x="2936193" y="3068666"/>
            <a:ext cx="1179478" cy="3603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900" b="1" dirty="0" err="1" smtClean="0">
                <a:solidFill>
                  <a:schemeClr val="tx1"/>
                </a:solidFill>
              </a:rPr>
              <a:t>Hakeminen</a:t>
            </a:r>
            <a:r>
              <a:rPr lang="en-GB" sz="900" b="1" dirty="0" smtClean="0">
                <a:solidFill>
                  <a:schemeClr val="tx1"/>
                </a:solidFill>
              </a:rPr>
              <a:t> </a:t>
            </a:r>
            <a:r>
              <a:rPr lang="en-GB" sz="900" b="1" dirty="0" err="1">
                <a:solidFill>
                  <a:schemeClr val="tx1"/>
                </a:solidFill>
              </a:rPr>
              <a:t>oli</a:t>
            </a:r>
            <a:r>
              <a:rPr lang="en-GB" sz="900" b="1" dirty="0">
                <a:solidFill>
                  <a:schemeClr val="tx1"/>
                </a:solidFill>
              </a:rPr>
              <a:t> </a:t>
            </a:r>
            <a:r>
              <a:rPr lang="en-GB" sz="900" b="1" dirty="0" err="1">
                <a:solidFill>
                  <a:schemeClr val="tx1"/>
                </a:solidFill>
              </a:rPr>
              <a:t>tuskaa</a:t>
            </a:r>
            <a:r>
              <a:rPr lang="en-GB" sz="900" b="1" dirty="0">
                <a:solidFill>
                  <a:schemeClr val="tx1"/>
                </a:solidFill>
              </a:rPr>
              <a:t>, </a:t>
            </a:r>
            <a:r>
              <a:rPr lang="en-GB" sz="900" b="1" dirty="0" err="1">
                <a:solidFill>
                  <a:schemeClr val="tx1"/>
                </a:solidFill>
              </a:rPr>
              <a:t>ei</a:t>
            </a:r>
            <a:r>
              <a:rPr lang="en-GB" sz="900" b="1" dirty="0">
                <a:solidFill>
                  <a:schemeClr val="tx1"/>
                </a:solidFill>
              </a:rPr>
              <a:t> </a:t>
            </a:r>
            <a:r>
              <a:rPr lang="en-GB" sz="900" b="1" dirty="0" err="1" smtClean="0">
                <a:solidFill>
                  <a:schemeClr val="tx1"/>
                </a:solidFill>
              </a:rPr>
              <a:t>mitään</a:t>
            </a:r>
            <a:r>
              <a:rPr lang="en-GB" sz="900" b="1" dirty="0" smtClean="0">
                <a:solidFill>
                  <a:schemeClr val="tx1"/>
                </a:solidFill>
              </a:rPr>
              <a:t> </a:t>
            </a:r>
            <a:r>
              <a:rPr lang="en-GB" sz="900" b="1" dirty="0" err="1">
                <a:solidFill>
                  <a:schemeClr val="tx1"/>
                </a:solidFill>
              </a:rPr>
              <a:t>tukea</a:t>
            </a:r>
            <a:r>
              <a:rPr lang="en-GB" sz="900" b="1" dirty="0">
                <a:solidFill>
                  <a:schemeClr val="tx1"/>
                </a:solidFill>
              </a:rPr>
              <a:t> </a:t>
            </a:r>
            <a:r>
              <a:rPr lang="en-GB" sz="900" b="1" dirty="0" smtClean="0">
                <a:solidFill>
                  <a:schemeClr val="tx1"/>
                </a:solidFill>
              </a:rPr>
              <a:t>TE-</a:t>
            </a:r>
            <a:r>
              <a:rPr lang="en-GB" sz="900" b="1" dirty="0" err="1" smtClean="0">
                <a:solidFill>
                  <a:schemeClr val="tx1"/>
                </a:solidFill>
              </a:rPr>
              <a:t>keskuksesta</a:t>
            </a:r>
            <a:r>
              <a:rPr lang="en-GB" sz="900" b="1" dirty="0">
                <a:solidFill>
                  <a:schemeClr val="tx1"/>
                </a:solidFill>
              </a:rPr>
              <a:t>.</a:t>
            </a:r>
            <a:r>
              <a:rPr lang="en-GB" sz="900" b="1" dirty="0" smtClean="0">
                <a:solidFill>
                  <a:schemeClr val="tx1"/>
                </a:solidFill>
              </a:rPr>
              <a:t> </a:t>
            </a:r>
            <a:r>
              <a:rPr lang="en-GB" sz="900" b="1" dirty="0" err="1">
                <a:solidFill>
                  <a:schemeClr val="tx1"/>
                </a:solidFill>
              </a:rPr>
              <a:t>Onnistui</a:t>
            </a:r>
            <a:r>
              <a:rPr lang="en-GB" sz="900" b="1" dirty="0">
                <a:solidFill>
                  <a:schemeClr val="tx1"/>
                </a:solidFill>
              </a:rPr>
              <a:t> </a:t>
            </a:r>
            <a:r>
              <a:rPr lang="en-GB" sz="900" b="1" dirty="0" err="1" smtClean="0">
                <a:solidFill>
                  <a:schemeClr val="tx1"/>
                </a:solidFill>
              </a:rPr>
              <a:t>hakemaan</a:t>
            </a:r>
            <a:r>
              <a:rPr lang="en-GB" sz="900" b="1" dirty="0" smtClean="0">
                <a:solidFill>
                  <a:schemeClr val="tx1"/>
                </a:solidFill>
              </a:rPr>
              <a:t> </a:t>
            </a:r>
            <a:r>
              <a:rPr lang="en-GB" sz="900" b="1" dirty="0" err="1" smtClean="0">
                <a:solidFill>
                  <a:schemeClr val="tx1"/>
                </a:solidFill>
              </a:rPr>
              <a:t>aikuiskoulutus-rahaa</a:t>
            </a:r>
            <a:r>
              <a:rPr lang="en-GB" sz="900" b="1" dirty="0" smtClean="0">
                <a:solidFill>
                  <a:schemeClr val="tx1"/>
                </a:solidFill>
              </a:rPr>
              <a:t> </a:t>
            </a:r>
            <a:r>
              <a:rPr lang="en-GB" sz="900" b="1" dirty="0" err="1">
                <a:solidFill>
                  <a:schemeClr val="tx1"/>
                </a:solidFill>
              </a:rPr>
              <a:t>ja</a:t>
            </a:r>
            <a:r>
              <a:rPr lang="en-GB" sz="900" b="1" dirty="0">
                <a:solidFill>
                  <a:schemeClr val="tx1"/>
                </a:solidFill>
              </a:rPr>
              <a:t> </a:t>
            </a:r>
            <a:r>
              <a:rPr lang="en-GB" sz="900" b="1" dirty="0" err="1">
                <a:solidFill>
                  <a:schemeClr val="tx1"/>
                </a:solidFill>
              </a:rPr>
              <a:t>sen</a:t>
            </a:r>
            <a:r>
              <a:rPr lang="en-GB" sz="900" b="1" dirty="0">
                <a:solidFill>
                  <a:schemeClr val="tx1"/>
                </a:solidFill>
              </a:rPr>
              <a:t> </a:t>
            </a:r>
            <a:r>
              <a:rPr lang="en-GB" sz="900" b="1" dirty="0" err="1">
                <a:solidFill>
                  <a:schemeClr val="tx1"/>
                </a:solidFill>
              </a:rPr>
              <a:t>lisäksi</a:t>
            </a:r>
            <a:r>
              <a:rPr lang="en-GB" sz="900" b="1" dirty="0">
                <a:solidFill>
                  <a:schemeClr val="tx1"/>
                </a:solidFill>
              </a:rPr>
              <a:t> </a:t>
            </a:r>
            <a:r>
              <a:rPr lang="en-GB" sz="900" b="1" dirty="0" err="1">
                <a:solidFill>
                  <a:schemeClr val="tx1"/>
                </a:solidFill>
              </a:rPr>
              <a:t>sai</a:t>
            </a:r>
            <a:r>
              <a:rPr lang="en-GB" sz="900" b="1" dirty="0">
                <a:solidFill>
                  <a:schemeClr val="tx1"/>
                </a:solidFill>
              </a:rPr>
              <a:t> </a:t>
            </a:r>
            <a:r>
              <a:rPr lang="en-GB" sz="900" b="1" dirty="0" err="1">
                <a:solidFill>
                  <a:schemeClr val="tx1"/>
                </a:solidFill>
              </a:rPr>
              <a:t>myös</a:t>
            </a:r>
            <a:r>
              <a:rPr lang="en-GB" sz="900" b="1" dirty="0">
                <a:solidFill>
                  <a:schemeClr val="tx1"/>
                </a:solidFill>
              </a:rPr>
              <a:t> </a:t>
            </a:r>
            <a:r>
              <a:rPr lang="en-GB" sz="900" b="1" dirty="0" err="1" smtClean="0">
                <a:solidFill>
                  <a:schemeClr val="tx1"/>
                </a:solidFill>
              </a:rPr>
              <a:t>ammatti-koulutusstipendin</a:t>
            </a:r>
            <a:r>
              <a:rPr lang="en-GB" sz="900" b="1" dirty="0">
                <a:solidFill>
                  <a:schemeClr val="tx1"/>
                </a:solidFill>
              </a:rPr>
              <a:t>, </a:t>
            </a:r>
            <a:r>
              <a:rPr lang="en-GB" sz="900" b="1" dirty="0" err="1">
                <a:solidFill>
                  <a:schemeClr val="tx1"/>
                </a:solidFill>
              </a:rPr>
              <a:t>joilla</a:t>
            </a:r>
            <a:r>
              <a:rPr lang="en-GB" sz="900" b="1" dirty="0">
                <a:solidFill>
                  <a:schemeClr val="tx1"/>
                </a:solidFill>
              </a:rPr>
              <a:t> </a:t>
            </a:r>
            <a:r>
              <a:rPr lang="en-GB" sz="900" b="1" dirty="0" err="1">
                <a:solidFill>
                  <a:schemeClr val="tx1"/>
                </a:solidFill>
              </a:rPr>
              <a:t>pärjäsi</a:t>
            </a:r>
            <a:r>
              <a:rPr lang="en-GB" sz="900" b="1" dirty="0">
                <a:solidFill>
                  <a:schemeClr val="tx1"/>
                </a:solidFill>
              </a:rPr>
              <a:t> </a:t>
            </a:r>
            <a:r>
              <a:rPr lang="en-GB" sz="900" b="1" dirty="0" err="1">
                <a:solidFill>
                  <a:schemeClr val="tx1"/>
                </a:solidFill>
              </a:rPr>
              <a:t>puolen</a:t>
            </a:r>
            <a:r>
              <a:rPr lang="en-GB" sz="900" b="1" dirty="0">
                <a:solidFill>
                  <a:schemeClr val="tx1"/>
                </a:solidFill>
              </a:rPr>
              <a:t> </a:t>
            </a:r>
            <a:r>
              <a:rPr lang="en-GB" sz="900" b="1" dirty="0" err="1">
                <a:solidFill>
                  <a:schemeClr val="tx1"/>
                </a:solidFill>
              </a:rPr>
              <a:t>vuoden</a:t>
            </a:r>
            <a:r>
              <a:rPr lang="en-GB" sz="900" b="1" dirty="0">
                <a:solidFill>
                  <a:schemeClr val="tx1"/>
                </a:solidFill>
              </a:rPr>
              <a:t> </a:t>
            </a:r>
            <a:r>
              <a:rPr lang="en-GB" sz="900" b="1" dirty="0" err="1">
                <a:solidFill>
                  <a:schemeClr val="tx1"/>
                </a:solidFill>
              </a:rPr>
              <a:t>koulutuksen</a:t>
            </a:r>
            <a:r>
              <a:rPr lang="en-GB" sz="900" b="1" dirty="0">
                <a:solidFill>
                  <a:schemeClr val="tx1"/>
                </a:solidFill>
              </a:rPr>
              <a:t> </a:t>
            </a:r>
            <a:r>
              <a:rPr lang="en-GB" sz="900" b="1" dirty="0" err="1">
                <a:solidFill>
                  <a:schemeClr val="tx1"/>
                </a:solidFill>
              </a:rPr>
              <a:t>ennen</a:t>
            </a:r>
            <a:r>
              <a:rPr lang="en-GB" sz="900" b="1" dirty="0">
                <a:solidFill>
                  <a:schemeClr val="tx1"/>
                </a:solidFill>
              </a:rPr>
              <a:t> </a:t>
            </a:r>
            <a:r>
              <a:rPr lang="en-GB" sz="900" b="1" dirty="0" err="1" smtClean="0">
                <a:solidFill>
                  <a:schemeClr val="tx1"/>
                </a:solidFill>
              </a:rPr>
              <a:t>varsinaista</a:t>
            </a:r>
            <a:r>
              <a:rPr lang="en-GB" sz="900" b="1" dirty="0" smtClean="0">
                <a:solidFill>
                  <a:schemeClr val="tx1"/>
                </a:solidFill>
              </a:rPr>
              <a:t> </a:t>
            </a:r>
            <a:r>
              <a:rPr lang="en-GB" sz="900" b="1" dirty="0" err="1">
                <a:solidFill>
                  <a:schemeClr val="tx1"/>
                </a:solidFill>
              </a:rPr>
              <a:t>palkkaa</a:t>
            </a:r>
            <a:r>
              <a:rPr lang="en-GB" sz="900" b="1" dirty="0">
                <a:solidFill>
                  <a:schemeClr val="tx1"/>
                </a:solidFill>
              </a:rPr>
              <a:t>. </a:t>
            </a:r>
            <a:r>
              <a:rPr lang="en-GB" sz="900" b="1" dirty="0" err="1" smtClean="0">
                <a:solidFill>
                  <a:schemeClr val="tx1"/>
                </a:solidFill>
              </a:rPr>
              <a:t>Koululaisten</a:t>
            </a:r>
            <a:r>
              <a:rPr lang="en-GB" sz="900" b="1" dirty="0" smtClean="0">
                <a:solidFill>
                  <a:schemeClr val="tx1"/>
                </a:solidFill>
              </a:rPr>
              <a:t> </a:t>
            </a:r>
            <a:r>
              <a:rPr lang="en-GB" sz="900" b="1" dirty="0" err="1">
                <a:solidFill>
                  <a:schemeClr val="tx1"/>
                </a:solidFill>
              </a:rPr>
              <a:t>ip-ohjaajan</a:t>
            </a:r>
            <a:r>
              <a:rPr lang="en-GB" sz="900" b="1" dirty="0">
                <a:solidFill>
                  <a:schemeClr val="tx1"/>
                </a:solidFill>
              </a:rPr>
              <a:t> </a:t>
            </a:r>
            <a:r>
              <a:rPr lang="en-GB" sz="900" b="1" dirty="0" err="1">
                <a:solidFill>
                  <a:schemeClr val="tx1"/>
                </a:solidFill>
              </a:rPr>
              <a:t>palkka</a:t>
            </a:r>
            <a:r>
              <a:rPr lang="en-GB" sz="900" b="1" dirty="0">
                <a:solidFill>
                  <a:schemeClr val="tx1"/>
                </a:solidFill>
              </a:rPr>
              <a:t> </a:t>
            </a:r>
            <a:r>
              <a:rPr lang="en-GB" sz="900" b="1" dirty="0" err="1">
                <a:solidFill>
                  <a:schemeClr val="tx1"/>
                </a:solidFill>
              </a:rPr>
              <a:t>juoksi</a:t>
            </a:r>
            <a:r>
              <a:rPr lang="en-GB" sz="900" b="1" dirty="0">
                <a:solidFill>
                  <a:schemeClr val="tx1"/>
                </a:solidFill>
              </a:rPr>
              <a:t>, </a:t>
            </a:r>
            <a:r>
              <a:rPr lang="en-GB" sz="900" b="1" dirty="0" err="1">
                <a:solidFill>
                  <a:schemeClr val="tx1"/>
                </a:solidFill>
              </a:rPr>
              <a:t>josta</a:t>
            </a:r>
            <a:r>
              <a:rPr lang="en-GB" sz="900" b="1" dirty="0">
                <a:solidFill>
                  <a:schemeClr val="tx1"/>
                </a:solidFill>
              </a:rPr>
              <a:t> </a:t>
            </a:r>
            <a:r>
              <a:rPr lang="en-GB" sz="900" b="1" dirty="0" err="1" smtClean="0">
                <a:solidFill>
                  <a:schemeClr val="tx1"/>
                </a:solidFill>
              </a:rPr>
              <a:t>opintovapaalla</a:t>
            </a:r>
            <a:r>
              <a:rPr lang="en-GB" sz="900" b="1" dirty="0" smtClean="0">
                <a:solidFill>
                  <a:schemeClr val="tx1"/>
                </a:solidFill>
              </a:rPr>
              <a:t> (+</a:t>
            </a:r>
            <a:r>
              <a:rPr lang="en-GB" sz="900" b="1" dirty="0" err="1" smtClean="0">
                <a:solidFill>
                  <a:schemeClr val="tx1"/>
                </a:solidFill>
              </a:rPr>
              <a:t>aikuiskoulutus-raha</a:t>
            </a:r>
            <a:r>
              <a:rPr lang="en-GB" sz="900" b="1" dirty="0" smtClean="0">
                <a:solidFill>
                  <a:schemeClr val="tx1"/>
                </a:solidFill>
              </a:rPr>
              <a:t>). </a:t>
            </a:r>
            <a:r>
              <a:rPr lang="en-GB" sz="900" b="1" dirty="0" err="1">
                <a:solidFill>
                  <a:schemeClr val="tx1"/>
                </a:solidFill>
              </a:rPr>
              <a:t>Alkoi</a:t>
            </a:r>
            <a:r>
              <a:rPr lang="en-GB" sz="900" b="1" dirty="0">
                <a:solidFill>
                  <a:schemeClr val="tx1"/>
                </a:solidFill>
              </a:rPr>
              <a:t> </a:t>
            </a:r>
            <a:r>
              <a:rPr lang="en-GB" sz="900" b="1" dirty="0" err="1">
                <a:solidFill>
                  <a:schemeClr val="tx1"/>
                </a:solidFill>
              </a:rPr>
              <a:t>saamaan</a:t>
            </a:r>
            <a:r>
              <a:rPr lang="en-GB" sz="900" b="1" dirty="0">
                <a:solidFill>
                  <a:schemeClr val="tx1"/>
                </a:solidFill>
              </a:rPr>
              <a:t> </a:t>
            </a:r>
            <a:r>
              <a:rPr lang="en-GB" sz="900" b="1" dirty="0" err="1">
                <a:solidFill>
                  <a:schemeClr val="tx1"/>
                </a:solidFill>
              </a:rPr>
              <a:t>palkkaa</a:t>
            </a:r>
            <a:r>
              <a:rPr lang="en-GB" sz="900" b="1" dirty="0">
                <a:solidFill>
                  <a:schemeClr val="tx1"/>
                </a:solidFill>
              </a:rPr>
              <a:t> </a:t>
            </a:r>
            <a:r>
              <a:rPr lang="en-GB" sz="900" b="1" dirty="0" smtClean="0">
                <a:solidFill>
                  <a:schemeClr val="tx1"/>
                </a:solidFill>
              </a:rPr>
              <a:t>kun </a:t>
            </a:r>
            <a:r>
              <a:rPr lang="en-GB" sz="900" b="1" dirty="0" err="1">
                <a:solidFill>
                  <a:schemeClr val="tx1"/>
                </a:solidFill>
              </a:rPr>
              <a:t>isännöitsijän</a:t>
            </a:r>
            <a:r>
              <a:rPr lang="en-GB" sz="900" b="1" dirty="0">
                <a:solidFill>
                  <a:schemeClr val="tx1"/>
                </a:solidFill>
              </a:rPr>
              <a:t> </a:t>
            </a:r>
            <a:r>
              <a:rPr lang="en-GB" sz="900" b="1" dirty="0" err="1" smtClean="0">
                <a:solidFill>
                  <a:schemeClr val="tx1"/>
                </a:solidFill>
              </a:rPr>
              <a:t>ammattitutkinto</a:t>
            </a:r>
            <a:r>
              <a:rPr lang="en-GB" sz="900" b="1" dirty="0" smtClean="0">
                <a:solidFill>
                  <a:schemeClr val="tx1"/>
                </a:solidFill>
              </a:rPr>
              <a:t> </a:t>
            </a:r>
            <a:r>
              <a:rPr lang="en-GB" sz="900" b="1" dirty="0" err="1">
                <a:solidFill>
                  <a:schemeClr val="tx1"/>
                </a:solidFill>
              </a:rPr>
              <a:t>valmis</a:t>
            </a:r>
            <a:r>
              <a:rPr lang="en-GB" sz="900" b="1" dirty="0">
                <a:solidFill>
                  <a:schemeClr val="tx1"/>
                </a:solidFill>
              </a:rPr>
              <a:t>. </a:t>
            </a:r>
          </a:p>
        </p:txBody>
      </p:sp>
      <p:sp>
        <p:nvSpPr>
          <p:cNvPr id="12" name="Suorakulmio 11"/>
          <p:cNvSpPr/>
          <p:nvPr/>
        </p:nvSpPr>
        <p:spPr>
          <a:xfrm>
            <a:off x="4378261" y="2918403"/>
            <a:ext cx="1080468" cy="3637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err="1" smtClean="0">
                <a:solidFill>
                  <a:schemeClr val="tx1"/>
                </a:solidFill>
              </a:rPr>
              <a:t>Monimuoto-koulutusta</a:t>
            </a:r>
            <a:r>
              <a:rPr lang="en-GB" sz="900" b="1" dirty="0">
                <a:solidFill>
                  <a:schemeClr val="tx1"/>
                </a:solidFill>
              </a:rPr>
              <a:t>, </a:t>
            </a:r>
            <a:r>
              <a:rPr lang="en-GB" sz="900" b="1" dirty="0" smtClean="0">
                <a:solidFill>
                  <a:schemeClr val="tx1"/>
                </a:solidFill>
              </a:rPr>
              <a:t/>
            </a:r>
            <a:br>
              <a:rPr lang="en-GB" sz="900" b="1" dirty="0" smtClean="0">
                <a:solidFill>
                  <a:schemeClr val="tx1"/>
                </a:solidFill>
              </a:rPr>
            </a:br>
            <a:r>
              <a:rPr lang="en-GB" sz="900" b="1" dirty="0" smtClean="0">
                <a:solidFill>
                  <a:schemeClr val="tx1"/>
                </a:solidFill>
              </a:rPr>
              <a:t>4 </a:t>
            </a:r>
            <a:r>
              <a:rPr lang="en-GB" sz="900" b="1" dirty="0" err="1">
                <a:solidFill>
                  <a:schemeClr val="tx1"/>
                </a:solidFill>
              </a:rPr>
              <a:t>pvää</a:t>
            </a:r>
            <a:r>
              <a:rPr lang="en-GB" sz="900" b="1" dirty="0">
                <a:solidFill>
                  <a:schemeClr val="tx1"/>
                </a:solidFill>
              </a:rPr>
              <a:t>/</a:t>
            </a:r>
            <a:r>
              <a:rPr lang="en-GB" sz="900" b="1" dirty="0" err="1">
                <a:solidFill>
                  <a:schemeClr val="tx1"/>
                </a:solidFill>
              </a:rPr>
              <a:t>kk</a:t>
            </a:r>
            <a:r>
              <a:rPr lang="en-GB" sz="900" b="1" dirty="0">
                <a:solidFill>
                  <a:schemeClr val="tx1"/>
                </a:solidFill>
              </a:rPr>
              <a:t> </a:t>
            </a:r>
            <a:r>
              <a:rPr lang="en-GB" sz="900" b="1" dirty="0" err="1">
                <a:solidFill>
                  <a:schemeClr val="tx1"/>
                </a:solidFill>
              </a:rPr>
              <a:t>koulun</a:t>
            </a:r>
            <a:r>
              <a:rPr lang="en-GB" sz="900" b="1" dirty="0">
                <a:solidFill>
                  <a:schemeClr val="tx1"/>
                </a:solidFill>
              </a:rPr>
              <a:t> </a:t>
            </a:r>
            <a:r>
              <a:rPr lang="en-GB" sz="900" b="1" dirty="0" err="1">
                <a:solidFill>
                  <a:schemeClr val="tx1"/>
                </a:solidFill>
              </a:rPr>
              <a:t>penkillä</a:t>
            </a:r>
            <a:r>
              <a:rPr lang="en-GB" sz="900" b="1" dirty="0">
                <a:solidFill>
                  <a:schemeClr val="tx1"/>
                </a:solidFill>
              </a:rPr>
              <a:t>. </a:t>
            </a:r>
            <a:r>
              <a:rPr lang="en-GB" sz="900" b="1" dirty="0" err="1">
                <a:solidFill>
                  <a:schemeClr val="tx1"/>
                </a:solidFill>
              </a:rPr>
              <a:t>Työ</a:t>
            </a:r>
            <a:r>
              <a:rPr lang="en-GB" sz="900" b="1" dirty="0">
                <a:solidFill>
                  <a:schemeClr val="tx1"/>
                </a:solidFill>
              </a:rPr>
              <a:t> </a:t>
            </a:r>
            <a:r>
              <a:rPr lang="en-GB" sz="900" b="1" dirty="0" err="1">
                <a:solidFill>
                  <a:schemeClr val="tx1"/>
                </a:solidFill>
              </a:rPr>
              <a:t>tekijäänsä</a:t>
            </a:r>
            <a:r>
              <a:rPr lang="en-GB" sz="900" b="1" dirty="0">
                <a:solidFill>
                  <a:schemeClr val="tx1"/>
                </a:solidFill>
              </a:rPr>
              <a:t> </a:t>
            </a:r>
            <a:r>
              <a:rPr lang="en-GB" sz="900" b="1" dirty="0" err="1">
                <a:solidFill>
                  <a:schemeClr val="tx1"/>
                </a:solidFill>
              </a:rPr>
              <a:t>opetti</a:t>
            </a:r>
            <a:r>
              <a:rPr lang="en-GB" sz="900" b="1" dirty="0">
                <a:solidFill>
                  <a:schemeClr val="tx1"/>
                </a:solidFill>
              </a:rPr>
              <a:t>. </a:t>
            </a:r>
            <a:r>
              <a:rPr lang="en-GB" sz="900" b="1" dirty="0" err="1">
                <a:solidFill>
                  <a:schemeClr val="tx1"/>
                </a:solidFill>
              </a:rPr>
              <a:t>Teoriatieto</a:t>
            </a:r>
            <a:r>
              <a:rPr lang="en-GB" sz="900" b="1" dirty="0">
                <a:solidFill>
                  <a:schemeClr val="tx1"/>
                </a:solidFill>
              </a:rPr>
              <a:t> </a:t>
            </a:r>
            <a:r>
              <a:rPr lang="en-GB" sz="900" b="1" dirty="0" err="1">
                <a:solidFill>
                  <a:schemeClr val="tx1"/>
                </a:solidFill>
              </a:rPr>
              <a:t>hyödytti</a:t>
            </a:r>
            <a:r>
              <a:rPr lang="en-GB" sz="900" b="1" dirty="0">
                <a:solidFill>
                  <a:schemeClr val="tx1"/>
                </a:solidFill>
              </a:rPr>
              <a:t> </a:t>
            </a:r>
            <a:r>
              <a:rPr lang="en-GB" sz="900" b="1" dirty="0" err="1">
                <a:solidFill>
                  <a:schemeClr val="tx1"/>
                </a:solidFill>
              </a:rPr>
              <a:t>jonkin</a:t>
            </a:r>
            <a:r>
              <a:rPr lang="en-GB" sz="900" b="1" dirty="0">
                <a:solidFill>
                  <a:schemeClr val="tx1"/>
                </a:solidFill>
              </a:rPr>
              <a:t> </a:t>
            </a:r>
            <a:r>
              <a:rPr lang="en-GB" sz="900" b="1" dirty="0" err="1">
                <a:solidFill>
                  <a:schemeClr val="tx1"/>
                </a:solidFill>
              </a:rPr>
              <a:t>verran</a:t>
            </a:r>
            <a:r>
              <a:rPr lang="en-GB" sz="900" b="1" dirty="0">
                <a:solidFill>
                  <a:schemeClr val="tx1"/>
                </a:solidFill>
              </a:rPr>
              <a:t>, </a:t>
            </a:r>
            <a:r>
              <a:rPr lang="en-GB" sz="900" b="1" dirty="0" err="1">
                <a:solidFill>
                  <a:schemeClr val="tx1"/>
                </a:solidFill>
              </a:rPr>
              <a:t>mutta</a:t>
            </a:r>
            <a:r>
              <a:rPr lang="en-GB" sz="900" b="1" dirty="0">
                <a:solidFill>
                  <a:schemeClr val="tx1"/>
                </a:solidFill>
              </a:rPr>
              <a:t> </a:t>
            </a:r>
            <a:r>
              <a:rPr lang="en-GB" sz="900" b="1" dirty="0" err="1">
                <a:solidFill>
                  <a:schemeClr val="tx1"/>
                </a:solidFill>
              </a:rPr>
              <a:t>tämäntyyppinen</a:t>
            </a:r>
            <a:r>
              <a:rPr lang="en-GB" sz="900" b="1" dirty="0">
                <a:solidFill>
                  <a:schemeClr val="tx1"/>
                </a:solidFill>
              </a:rPr>
              <a:t> </a:t>
            </a:r>
            <a:r>
              <a:rPr lang="en-GB" sz="900" b="1" dirty="0" err="1">
                <a:solidFill>
                  <a:schemeClr val="tx1"/>
                </a:solidFill>
              </a:rPr>
              <a:t>työ</a:t>
            </a:r>
            <a:r>
              <a:rPr lang="en-GB" sz="900" b="1" dirty="0">
                <a:solidFill>
                  <a:schemeClr val="tx1"/>
                </a:solidFill>
              </a:rPr>
              <a:t> </a:t>
            </a:r>
            <a:r>
              <a:rPr lang="en-GB" sz="900" b="1" dirty="0" err="1">
                <a:solidFill>
                  <a:schemeClr val="tx1"/>
                </a:solidFill>
              </a:rPr>
              <a:t>opitaan</a:t>
            </a:r>
            <a:r>
              <a:rPr lang="en-GB" sz="900" b="1" dirty="0">
                <a:solidFill>
                  <a:schemeClr val="tx1"/>
                </a:solidFill>
              </a:rPr>
              <a:t> </a:t>
            </a:r>
            <a:r>
              <a:rPr lang="en-GB" sz="900" b="1" dirty="0" err="1">
                <a:solidFill>
                  <a:schemeClr val="tx1"/>
                </a:solidFill>
              </a:rPr>
              <a:t>käytännössä</a:t>
            </a:r>
            <a:r>
              <a:rPr lang="en-GB" sz="900" b="1" dirty="0">
                <a:solidFill>
                  <a:schemeClr val="tx1"/>
                </a:solidFill>
              </a:rPr>
              <a:t> </a:t>
            </a:r>
            <a:r>
              <a:rPr lang="en-GB" sz="900" b="1" dirty="0" err="1">
                <a:solidFill>
                  <a:schemeClr val="tx1"/>
                </a:solidFill>
              </a:rPr>
              <a:t>ja</a:t>
            </a:r>
            <a:r>
              <a:rPr lang="en-GB" sz="900" b="1" dirty="0">
                <a:solidFill>
                  <a:schemeClr val="tx1"/>
                </a:solidFill>
              </a:rPr>
              <a:t> </a:t>
            </a:r>
            <a:r>
              <a:rPr lang="en-GB" sz="900" b="1" dirty="0" err="1">
                <a:solidFill>
                  <a:schemeClr val="tx1"/>
                </a:solidFill>
              </a:rPr>
              <a:t>näyttöjen</a:t>
            </a:r>
            <a:r>
              <a:rPr lang="en-GB" sz="900" b="1" dirty="0">
                <a:solidFill>
                  <a:schemeClr val="tx1"/>
                </a:solidFill>
              </a:rPr>
              <a:t> </a:t>
            </a:r>
            <a:r>
              <a:rPr lang="en-GB" sz="900" b="1" dirty="0" err="1">
                <a:solidFill>
                  <a:schemeClr val="tx1"/>
                </a:solidFill>
              </a:rPr>
              <a:t>kautta</a:t>
            </a:r>
            <a:r>
              <a:rPr lang="en-GB" sz="900" b="1" dirty="0">
                <a:solidFill>
                  <a:schemeClr val="tx1"/>
                </a:solidFill>
              </a:rPr>
              <a:t>. </a:t>
            </a:r>
            <a:r>
              <a:rPr lang="en-GB" sz="900" b="1" dirty="0" err="1">
                <a:solidFill>
                  <a:schemeClr val="tx1"/>
                </a:solidFill>
              </a:rPr>
              <a:t>Omaehtoista</a:t>
            </a:r>
            <a:r>
              <a:rPr lang="en-GB" sz="900" b="1" dirty="0">
                <a:solidFill>
                  <a:schemeClr val="tx1"/>
                </a:solidFill>
              </a:rPr>
              <a:t> </a:t>
            </a:r>
            <a:r>
              <a:rPr lang="en-GB" sz="900" b="1" dirty="0" err="1">
                <a:solidFill>
                  <a:schemeClr val="tx1"/>
                </a:solidFill>
              </a:rPr>
              <a:t>ja</a:t>
            </a:r>
            <a:r>
              <a:rPr lang="en-GB" sz="900" b="1" dirty="0">
                <a:solidFill>
                  <a:schemeClr val="tx1"/>
                </a:solidFill>
              </a:rPr>
              <a:t> </a:t>
            </a:r>
            <a:r>
              <a:rPr lang="en-GB" sz="900" b="1" dirty="0" err="1" smtClean="0">
                <a:solidFill>
                  <a:schemeClr val="tx1"/>
                </a:solidFill>
              </a:rPr>
              <a:t>itsenäistä</a:t>
            </a:r>
            <a:r>
              <a:rPr lang="en-GB" sz="900" b="1" dirty="0" smtClean="0">
                <a:solidFill>
                  <a:schemeClr val="tx1"/>
                </a:solidFill>
              </a:rPr>
              <a:t> </a:t>
            </a:r>
            <a:r>
              <a:rPr lang="en-GB" sz="900" b="1" dirty="0" err="1" smtClean="0">
                <a:solidFill>
                  <a:schemeClr val="tx1"/>
                </a:solidFill>
              </a:rPr>
              <a:t>opiskelua</a:t>
            </a:r>
            <a:r>
              <a:rPr lang="en-GB" sz="900" b="1" dirty="0" smtClean="0">
                <a:solidFill>
                  <a:schemeClr val="tx1"/>
                </a:solidFill>
              </a:rPr>
              <a:t>. </a:t>
            </a:r>
            <a:br>
              <a:rPr lang="en-GB" sz="900" b="1" dirty="0" smtClean="0">
                <a:solidFill>
                  <a:schemeClr val="tx1"/>
                </a:solidFill>
              </a:rPr>
            </a:br>
            <a:r>
              <a:rPr lang="en-GB" sz="900" b="1" dirty="0" smtClean="0">
                <a:solidFill>
                  <a:schemeClr val="tx1"/>
                </a:solidFill>
              </a:rPr>
              <a:t>On </a:t>
            </a:r>
            <a:r>
              <a:rPr lang="en-GB" sz="900" b="1" dirty="0" err="1">
                <a:solidFill>
                  <a:schemeClr val="tx1"/>
                </a:solidFill>
              </a:rPr>
              <a:t>suorittanut</a:t>
            </a:r>
            <a:r>
              <a:rPr lang="en-GB" sz="900" b="1" dirty="0">
                <a:solidFill>
                  <a:schemeClr val="tx1"/>
                </a:solidFill>
              </a:rPr>
              <a:t> </a:t>
            </a:r>
            <a:r>
              <a:rPr lang="en-GB" sz="900" b="1" dirty="0" err="1">
                <a:solidFill>
                  <a:schemeClr val="tx1"/>
                </a:solidFill>
              </a:rPr>
              <a:t>kaksi</a:t>
            </a:r>
            <a:r>
              <a:rPr lang="en-GB" sz="900" b="1" dirty="0">
                <a:solidFill>
                  <a:schemeClr val="tx1"/>
                </a:solidFill>
              </a:rPr>
              <a:t> </a:t>
            </a:r>
            <a:r>
              <a:rPr lang="en-GB" sz="900" b="1" dirty="0" err="1" smtClean="0">
                <a:solidFill>
                  <a:schemeClr val="tx1"/>
                </a:solidFill>
              </a:rPr>
              <a:t>muutakin</a:t>
            </a:r>
            <a:r>
              <a:rPr lang="en-GB" sz="900" b="1" dirty="0" smtClean="0">
                <a:solidFill>
                  <a:schemeClr val="tx1"/>
                </a:solidFill>
              </a:rPr>
              <a:t> </a:t>
            </a:r>
            <a:r>
              <a:rPr lang="en-GB" sz="900" b="1" dirty="0" err="1">
                <a:solidFill>
                  <a:schemeClr val="tx1"/>
                </a:solidFill>
              </a:rPr>
              <a:t>isännöintiin</a:t>
            </a:r>
            <a:r>
              <a:rPr lang="en-GB" sz="900" b="1" dirty="0">
                <a:solidFill>
                  <a:schemeClr val="tx1"/>
                </a:solidFill>
              </a:rPr>
              <a:t> </a:t>
            </a:r>
            <a:r>
              <a:rPr lang="en-GB" sz="900" b="1" dirty="0" err="1">
                <a:solidFill>
                  <a:schemeClr val="tx1"/>
                </a:solidFill>
              </a:rPr>
              <a:t>liittyvää</a:t>
            </a:r>
            <a:r>
              <a:rPr lang="en-GB" sz="900" b="1" dirty="0">
                <a:solidFill>
                  <a:schemeClr val="tx1"/>
                </a:solidFill>
              </a:rPr>
              <a:t> </a:t>
            </a:r>
            <a:r>
              <a:rPr lang="en-GB" sz="900" b="1" dirty="0" err="1">
                <a:solidFill>
                  <a:schemeClr val="tx1"/>
                </a:solidFill>
              </a:rPr>
              <a:t>tutkintoa</a:t>
            </a:r>
            <a:r>
              <a:rPr lang="en-GB" sz="900" b="1" dirty="0">
                <a:solidFill>
                  <a:schemeClr val="tx1"/>
                </a:solidFill>
              </a:rPr>
              <a:t> (</a:t>
            </a:r>
            <a:r>
              <a:rPr lang="en-GB" sz="900" b="1" dirty="0" err="1">
                <a:solidFill>
                  <a:schemeClr val="tx1"/>
                </a:solidFill>
              </a:rPr>
              <a:t>asumisneuvojan</a:t>
            </a:r>
            <a:r>
              <a:rPr lang="en-GB" sz="900" b="1" dirty="0">
                <a:solidFill>
                  <a:schemeClr val="tx1"/>
                </a:solidFill>
              </a:rPr>
              <a:t> </a:t>
            </a:r>
            <a:r>
              <a:rPr lang="en-GB" sz="900" b="1" dirty="0" err="1" smtClean="0">
                <a:solidFill>
                  <a:schemeClr val="tx1"/>
                </a:solidFill>
              </a:rPr>
              <a:t>ja</a:t>
            </a:r>
            <a:r>
              <a:rPr lang="en-GB" sz="900" b="1" dirty="0" smtClean="0">
                <a:solidFill>
                  <a:schemeClr val="tx1"/>
                </a:solidFill>
              </a:rPr>
              <a:t> </a:t>
            </a:r>
            <a:r>
              <a:rPr lang="en-GB" sz="900" b="1" dirty="0" err="1" smtClean="0">
                <a:solidFill>
                  <a:schemeClr val="tx1"/>
                </a:solidFill>
              </a:rPr>
              <a:t>teknisen</a:t>
            </a:r>
            <a:r>
              <a:rPr lang="en-GB" sz="900" b="1" dirty="0" smtClean="0">
                <a:solidFill>
                  <a:schemeClr val="tx1"/>
                </a:solidFill>
              </a:rPr>
              <a:t> </a:t>
            </a:r>
            <a:r>
              <a:rPr lang="en-GB" sz="900" b="1" dirty="0" err="1">
                <a:solidFill>
                  <a:schemeClr val="tx1"/>
                </a:solidFill>
              </a:rPr>
              <a:t>isännöitsijän</a:t>
            </a:r>
            <a:r>
              <a:rPr lang="en-GB" sz="900" b="1" dirty="0">
                <a:solidFill>
                  <a:schemeClr val="tx1"/>
                </a:solidFill>
              </a:rPr>
              <a:t> </a:t>
            </a:r>
            <a:r>
              <a:rPr lang="en-GB" sz="900" b="1" dirty="0" err="1" smtClean="0">
                <a:solidFill>
                  <a:schemeClr val="tx1"/>
                </a:solidFill>
              </a:rPr>
              <a:t>koulutukset</a:t>
            </a:r>
            <a:r>
              <a:rPr lang="en-GB" sz="900" b="1" dirty="0" smtClean="0">
                <a:solidFill>
                  <a:schemeClr val="tx1"/>
                </a:solidFill>
              </a:rPr>
              <a:t> </a:t>
            </a:r>
            <a:r>
              <a:rPr lang="en-GB" sz="900" b="1" dirty="0" err="1">
                <a:solidFill>
                  <a:schemeClr val="tx1"/>
                </a:solidFill>
              </a:rPr>
              <a:t>Kiinteistöalan</a:t>
            </a:r>
            <a:r>
              <a:rPr lang="en-GB" sz="900" b="1" dirty="0">
                <a:solidFill>
                  <a:schemeClr val="tx1"/>
                </a:solidFill>
              </a:rPr>
              <a:t> </a:t>
            </a:r>
            <a:r>
              <a:rPr lang="en-GB" sz="900" b="1" dirty="0" err="1" smtClean="0">
                <a:solidFill>
                  <a:schemeClr val="tx1"/>
                </a:solidFill>
              </a:rPr>
              <a:t>koulutuskeskuk-sessa</a:t>
            </a:r>
            <a:r>
              <a:rPr lang="en-GB" sz="900" b="1" dirty="0" smtClean="0">
                <a:solidFill>
                  <a:schemeClr val="tx1"/>
                </a:solidFill>
              </a:rPr>
              <a:t>)</a:t>
            </a:r>
            <a:endParaRPr lang="en-GB" sz="900" b="1" dirty="0">
              <a:solidFill>
                <a:schemeClr val="tx1"/>
              </a:solidFill>
            </a:endParaRPr>
          </a:p>
        </p:txBody>
      </p:sp>
      <p:sp>
        <p:nvSpPr>
          <p:cNvPr id="13" name="Suorakulmio 12"/>
          <p:cNvSpPr/>
          <p:nvPr/>
        </p:nvSpPr>
        <p:spPr>
          <a:xfrm>
            <a:off x="5791813" y="2495227"/>
            <a:ext cx="941966" cy="3549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err="1">
                <a:solidFill>
                  <a:schemeClr val="tx1"/>
                </a:solidFill>
              </a:rPr>
              <a:t>Hyvät</a:t>
            </a:r>
            <a:r>
              <a:rPr lang="en-GB" sz="900" b="1" dirty="0">
                <a:solidFill>
                  <a:schemeClr val="tx1"/>
                </a:solidFill>
              </a:rPr>
              <a:t> </a:t>
            </a:r>
            <a:r>
              <a:rPr lang="en-GB" sz="900" b="1" dirty="0" err="1">
                <a:solidFill>
                  <a:schemeClr val="tx1"/>
                </a:solidFill>
              </a:rPr>
              <a:t>verkostot</a:t>
            </a:r>
            <a:r>
              <a:rPr lang="en-GB" sz="900" b="1" dirty="0">
                <a:solidFill>
                  <a:schemeClr val="tx1"/>
                </a:solidFill>
              </a:rPr>
              <a:t> </a:t>
            </a:r>
            <a:r>
              <a:rPr lang="en-GB" sz="900" b="1" dirty="0" err="1">
                <a:solidFill>
                  <a:schemeClr val="tx1"/>
                </a:solidFill>
              </a:rPr>
              <a:t>muihin</a:t>
            </a:r>
            <a:r>
              <a:rPr lang="en-GB" sz="900" b="1" dirty="0">
                <a:solidFill>
                  <a:schemeClr val="tx1"/>
                </a:solidFill>
              </a:rPr>
              <a:t> </a:t>
            </a:r>
            <a:r>
              <a:rPr lang="en-GB" sz="900" b="1" dirty="0" err="1" smtClean="0">
                <a:solidFill>
                  <a:schemeClr val="tx1"/>
                </a:solidFill>
              </a:rPr>
              <a:t>kurssi-laisiin</a:t>
            </a:r>
            <a:r>
              <a:rPr lang="en-GB" sz="900" b="1" dirty="0">
                <a:solidFill>
                  <a:schemeClr val="tx1"/>
                </a:solidFill>
              </a:rPr>
              <a:t>, </a:t>
            </a:r>
            <a:r>
              <a:rPr lang="en-GB" sz="900" b="1" dirty="0" err="1">
                <a:solidFill>
                  <a:schemeClr val="tx1"/>
                </a:solidFill>
              </a:rPr>
              <a:t>koska</a:t>
            </a:r>
            <a:r>
              <a:rPr lang="en-GB" sz="900" b="1" dirty="0">
                <a:solidFill>
                  <a:schemeClr val="tx1"/>
                </a:solidFill>
              </a:rPr>
              <a:t> </a:t>
            </a:r>
            <a:r>
              <a:rPr lang="en-GB" sz="900" b="1" dirty="0" err="1">
                <a:solidFill>
                  <a:schemeClr val="tx1"/>
                </a:solidFill>
              </a:rPr>
              <a:t>niin</a:t>
            </a:r>
            <a:r>
              <a:rPr lang="en-GB" sz="900" b="1" dirty="0">
                <a:solidFill>
                  <a:schemeClr val="tx1"/>
                </a:solidFill>
              </a:rPr>
              <a:t> </a:t>
            </a:r>
            <a:r>
              <a:rPr lang="en-GB" sz="900" b="1" dirty="0" err="1" smtClean="0">
                <a:solidFill>
                  <a:schemeClr val="tx1"/>
                </a:solidFill>
              </a:rPr>
              <a:t>samanhen-kistä</a:t>
            </a:r>
            <a:r>
              <a:rPr lang="en-GB" sz="900" b="1" dirty="0" smtClean="0">
                <a:solidFill>
                  <a:schemeClr val="tx1"/>
                </a:solidFill>
              </a:rPr>
              <a:t> </a:t>
            </a:r>
            <a:r>
              <a:rPr lang="en-GB" sz="900" b="1" dirty="0" err="1">
                <a:solidFill>
                  <a:schemeClr val="tx1"/>
                </a:solidFill>
              </a:rPr>
              <a:t>porukkaa</a:t>
            </a:r>
            <a:r>
              <a:rPr lang="en-GB" sz="900" b="1" dirty="0">
                <a:solidFill>
                  <a:schemeClr val="tx1"/>
                </a:solidFill>
              </a:rPr>
              <a:t>, </a:t>
            </a:r>
            <a:r>
              <a:rPr lang="en-GB" sz="900" b="1" dirty="0" err="1">
                <a:solidFill>
                  <a:schemeClr val="tx1"/>
                </a:solidFill>
              </a:rPr>
              <a:t>koki</a:t>
            </a:r>
            <a:r>
              <a:rPr lang="en-GB" sz="900" b="1" dirty="0">
                <a:solidFill>
                  <a:schemeClr val="tx1"/>
                </a:solidFill>
              </a:rPr>
              <a:t> </a:t>
            </a:r>
            <a:r>
              <a:rPr lang="en-GB" sz="900" b="1" dirty="0" err="1">
                <a:solidFill>
                  <a:schemeClr val="tx1"/>
                </a:solidFill>
              </a:rPr>
              <a:t>saavansa</a:t>
            </a:r>
            <a:r>
              <a:rPr lang="en-GB" sz="900" b="1" dirty="0">
                <a:solidFill>
                  <a:schemeClr val="tx1"/>
                </a:solidFill>
              </a:rPr>
              <a:t> </a:t>
            </a:r>
            <a:r>
              <a:rPr lang="en-GB" sz="900" b="1" dirty="0" err="1">
                <a:solidFill>
                  <a:schemeClr val="tx1"/>
                </a:solidFill>
              </a:rPr>
              <a:t>ja</a:t>
            </a:r>
            <a:r>
              <a:rPr lang="en-GB" sz="900" b="1" dirty="0">
                <a:solidFill>
                  <a:schemeClr val="tx1"/>
                </a:solidFill>
              </a:rPr>
              <a:t> </a:t>
            </a:r>
            <a:r>
              <a:rPr lang="en-GB" sz="900" b="1" dirty="0" err="1">
                <a:solidFill>
                  <a:schemeClr val="tx1"/>
                </a:solidFill>
              </a:rPr>
              <a:t>antavansa</a:t>
            </a:r>
            <a:r>
              <a:rPr lang="en-GB" sz="900" b="1" dirty="0">
                <a:solidFill>
                  <a:schemeClr val="tx1"/>
                </a:solidFill>
              </a:rPr>
              <a:t> </a:t>
            </a:r>
            <a:r>
              <a:rPr lang="en-GB" sz="900" b="1" dirty="0" err="1">
                <a:solidFill>
                  <a:schemeClr val="tx1"/>
                </a:solidFill>
              </a:rPr>
              <a:t>vertaistukea</a:t>
            </a:r>
            <a:r>
              <a:rPr lang="en-GB" sz="900" b="1" dirty="0">
                <a:solidFill>
                  <a:schemeClr val="tx1"/>
                </a:solidFill>
              </a:rPr>
              <a:t>. </a:t>
            </a:r>
            <a:r>
              <a:rPr lang="en-GB" sz="900" b="1" dirty="0" err="1">
                <a:solidFill>
                  <a:schemeClr val="tx1"/>
                </a:solidFill>
              </a:rPr>
              <a:t>Rekrytoi</a:t>
            </a:r>
            <a:r>
              <a:rPr lang="en-GB" sz="900" b="1" dirty="0">
                <a:solidFill>
                  <a:schemeClr val="tx1"/>
                </a:solidFill>
              </a:rPr>
              <a:t> mm. </a:t>
            </a:r>
            <a:r>
              <a:rPr lang="en-GB" sz="900" b="1" dirty="0" err="1">
                <a:solidFill>
                  <a:schemeClr val="tx1"/>
                </a:solidFill>
              </a:rPr>
              <a:t>kaksi</a:t>
            </a:r>
            <a:r>
              <a:rPr lang="en-GB" sz="900" b="1" dirty="0">
                <a:solidFill>
                  <a:schemeClr val="tx1"/>
                </a:solidFill>
              </a:rPr>
              <a:t> </a:t>
            </a:r>
            <a:r>
              <a:rPr lang="en-GB" sz="900" b="1" dirty="0" err="1">
                <a:solidFill>
                  <a:schemeClr val="tx1"/>
                </a:solidFill>
              </a:rPr>
              <a:t>vanhaa</a:t>
            </a:r>
            <a:r>
              <a:rPr lang="en-GB" sz="900" b="1" dirty="0">
                <a:solidFill>
                  <a:schemeClr val="tx1"/>
                </a:solidFill>
              </a:rPr>
              <a:t> </a:t>
            </a:r>
            <a:r>
              <a:rPr lang="en-GB" sz="900" b="1" dirty="0" err="1" smtClean="0">
                <a:solidFill>
                  <a:schemeClr val="tx1"/>
                </a:solidFill>
              </a:rPr>
              <a:t>kurssikaveria</a:t>
            </a:r>
            <a:r>
              <a:rPr lang="en-GB" sz="900" b="1" dirty="0" smtClean="0">
                <a:solidFill>
                  <a:schemeClr val="tx1"/>
                </a:solidFill>
              </a:rPr>
              <a:t> </a:t>
            </a:r>
            <a:r>
              <a:rPr lang="en-GB" sz="900" b="1" dirty="0" err="1">
                <a:solidFill>
                  <a:schemeClr val="tx1"/>
                </a:solidFill>
              </a:rPr>
              <a:t>nykyiseen</a:t>
            </a:r>
            <a:r>
              <a:rPr lang="en-GB" sz="900" b="1" dirty="0">
                <a:solidFill>
                  <a:schemeClr val="tx1"/>
                </a:solidFill>
              </a:rPr>
              <a:t> </a:t>
            </a:r>
            <a:r>
              <a:rPr lang="en-GB" sz="900" b="1" dirty="0" err="1">
                <a:solidFill>
                  <a:schemeClr val="tx1"/>
                </a:solidFill>
              </a:rPr>
              <a:t>työ-paikkaansa</a:t>
            </a:r>
            <a:r>
              <a:rPr lang="en-GB" sz="900" b="1" dirty="0">
                <a:solidFill>
                  <a:schemeClr val="tx1"/>
                </a:solidFill>
              </a:rPr>
              <a:t>. </a:t>
            </a:r>
            <a:r>
              <a:rPr lang="en-GB" sz="900" b="1" dirty="0" err="1">
                <a:solidFill>
                  <a:schemeClr val="tx1"/>
                </a:solidFill>
              </a:rPr>
              <a:t>Eri</a:t>
            </a:r>
            <a:r>
              <a:rPr lang="en-GB" sz="900" b="1" dirty="0">
                <a:solidFill>
                  <a:schemeClr val="tx1"/>
                </a:solidFill>
              </a:rPr>
              <a:t> </a:t>
            </a:r>
            <a:r>
              <a:rPr lang="en-GB" sz="900" b="1" dirty="0" err="1">
                <a:solidFill>
                  <a:schemeClr val="tx1"/>
                </a:solidFill>
              </a:rPr>
              <a:t>tilanne</a:t>
            </a:r>
            <a:r>
              <a:rPr lang="en-GB" sz="900" b="1" dirty="0">
                <a:solidFill>
                  <a:schemeClr val="tx1"/>
                </a:solidFill>
              </a:rPr>
              <a:t> </a:t>
            </a:r>
            <a:r>
              <a:rPr lang="en-GB" sz="900" b="1" dirty="0" err="1" smtClean="0">
                <a:solidFill>
                  <a:schemeClr val="tx1"/>
                </a:solidFill>
              </a:rPr>
              <a:t>aiemmissa</a:t>
            </a:r>
            <a:r>
              <a:rPr lang="en-GB" sz="900" b="1" dirty="0" smtClean="0">
                <a:solidFill>
                  <a:schemeClr val="tx1"/>
                </a:solidFill>
              </a:rPr>
              <a:t> </a:t>
            </a:r>
            <a:r>
              <a:rPr lang="en-GB" sz="900" b="1" dirty="0" err="1" smtClean="0">
                <a:solidFill>
                  <a:schemeClr val="tx1"/>
                </a:solidFill>
              </a:rPr>
              <a:t>käymissään</a:t>
            </a:r>
            <a:r>
              <a:rPr lang="en-GB" sz="900" b="1" dirty="0" smtClean="0">
                <a:solidFill>
                  <a:schemeClr val="tx1"/>
                </a:solidFill>
              </a:rPr>
              <a:t> </a:t>
            </a:r>
            <a:r>
              <a:rPr lang="en-GB" sz="900" b="1" dirty="0" err="1" smtClean="0">
                <a:solidFill>
                  <a:schemeClr val="tx1"/>
                </a:solidFill>
              </a:rPr>
              <a:t>merkonomi-koulutuksissa</a:t>
            </a:r>
            <a:r>
              <a:rPr lang="en-GB" sz="900" b="1" dirty="0">
                <a:solidFill>
                  <a:schemeClr val="tx1"/>
                </a:solidFill>
              </a:rPr>
              <a:t>, </a:t>
            </a:r>
            <a:r>
              <a:rPr lang="en-GB" sz="900" b="1" dirty="0" err="1">
                <a:solidFill>
                  <a:schemeClr val="tx1"/>
                </a:solidFill>
              </a:rPr>
              <a:t>joissa</a:t>
            </a:r>
            <a:r>
              <a:rPr lang="en-GB" sz="900" b="1" dirty="0">
                <a:solidFill>
                  <a:schemeClr val="tx1"/>
                </a:solidFill>
              </a:rPr>
              <a:t> </a:t>
            </a:r>
            <a:r>
              <a:rPr lang="en-GB" sz="900" b="1" dirty="0" err="1">
                <a:solidFill>
                  <a:schemeClr val="tx1"/>
                </a:solidFill>
              </a:rPr>
              <a:t>enemmän</a:t>
            </a:r>
            <a:r>
              <a:rPr lang="en-GB" sz="900" b="1" dirty="0">
                <a:solidFill>
                  <a:schemeClr val="tx1"/>
                </a:solidFill>
              </a:rPr>
              <a:t> </a:t>
            </a:r>
            <a:r>
              <a:rPr lang="en-GB" sz="900" b="1" dirty="0" err="1" smtClean="0">
                <a:solidFill>
                  <a:schemeClr val="tx1"/>
                </a:solidFill>
              </a:rPr>
              <a:t>lähiopetusta</a:t>
            </a:r>
            <a:r>
              <a:rPr lang="en-GB" sz="900" b="1" dirty="0" smtClean="0">
                <a:solidFill>
                  <a:schemeClr val="tx1"/>
                </a:solidFill>
              </a:rPr>
              <a:t> </a:t>
            </a:r>
            <a:r>
              <a:rPr lang="en-GB" sz="900" b="1" dirty="0" err="1">
                <a:solidFill>
                  <a:schemeClr val="tx1"/>
                </a:solidFill>
              </a:rPr>
              <a:t>ja</a:t>
            </a:r>
            <a:r>
              <a:rPr lang="en-GB" sz="900" b="1" dirty="0">
                <a:solidFill>
                  <a:schemeClr val="tx1"/>
                </a:solidFill>
              </a:rPr>
              <a:t> </a:t>
            </a:r>
            <a:r>
              <a:rPr lang="en-GB" sz="900" b="1" dirty="0" err="1">
                <a:solidFill>
                  <a:schemeClr val="tx1"/>
                </a:solidFill>
              </a:rPr>
              <a:t>erityyppisiä</a:t>
            </a:r>
            <a:r>
              <a:rPr lang="en-GB" sz="900" b="1" dirty="0">
                <a:solidFill>
                  <a:schemeClr val="tx1"/>
                </a:solidFill>
              </a:rPr>
              <a:t> </a:t>
            </a:r>
            <a:r>
              <a:rPr lang="en-GB" sz="900" b="1" dirty="0" err="1">
                <a:solidFill>
                  <a:schemeClr val="tx1"/>
                </a:solidFill>
              </a:rPr>
              <a:t>ihmisiä</a:t>
            </a:r>
            <a:r>
              <a:rPr lang="en-GB" sz="900" b="1" dirty="0">
                <a:solidFill>
                  <a:schemeClr val="tx1"/>
                </a:solidFill>
              </a:rPr>
              <a:t>.</a:t>
            </a:r>
          </a:p>
        </p:txBody>
      </p:sp>
      <p:sp>
        <p:nvSpPr>
          <p:cNvPr id="14" name="Suorakulmio 13"/>
          <p:cNvSpPr/>
          <p:nvPr/>
        </p:nvSpPr>
        <p:spPr>
          <a:xfrm>
            <a:off x="7059461" y="2146517"/>
            <a:ext cx="1216616" cy="4355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Sai </a:t>
            </a:r>
            <a:r>
              <a:rPr lang="en-GB" sz="900" b="1" dirty="0" err="1">
                <a:solidFill>
                  <a:schemeClr val="tx1"/>
                </a:solidFill>
              </a:rPr>
              <a:t>suhteilla</a:t>
            </a:r>
            <a:r>
              <a:rPr lang="en-GB" sz="900" b="1" dirty="0">
                <a:solidFill>
                  <a:schemeClr val="tx1"/>
                </a:solidFill>
              </a:rPr>
              <a:t> </a:t>
            </a:r>
            <a:r>
              <a:rPr lang="en-GB" sz="900" b="1" dirty="0" err="1">
                <a:solidFill>
                  <a:schemeClr val="tx1"/>
                </a:solidFill>
              </a:rPr>
              <a:t>työpaikan</a:t>
            </a:r>
            <a:r>
              <a:rPr lang="en-GB" sz="900" b="1" dirty="0">
                <a:solidFill>
                  <a:schemeClr val="tx1"/>
                </a:solidFill>
              </a:rPr>
              <a:t>. </a:t>
            </a:r>
            <a:r>
              <a:rPr lang="en-GB" sz="900" b="1" dirty="0" err="1" smtClean="0">
                <a:solidFill>
                  <a:schemeClr val="tx1"/>
                </a:solidFill>
              </a:rPr>
              <a:t>Harjoit-telupaikan</a:t>
            </a:r>
            <a:r>
              <a:rPr lang="en-GB" sz="900" b="1" dirty="0" smtClean="0">
                <a:solidFill>
                  <a:schemeClr val="tx1"/>
                </a:solidFill>
              </a:rPr>
              <a:t> </a:t>
            </a:r>
            <a:r>
              <a:rPr lang="en-GB" sz="900" b="1" dirty="0" err="1" smtClean="0">
                <a:solidFill>
                  <a:schemeClr val="tx1"/>
                </a:solidFill>
              </a:rPr>
              <a:t>saaminenkin</a:t>
            </a:r>
            <a:r>
              <a:rPr lang="en-GB" sz="900" b="1" dirty="0" smtClean="0">
                <a:solidFill>
                  <a:schemeClr val="tx1"/>
                </a:solidFill>
              </a:rPr>
              <a:t> </a:t>
            </a:r>
            <a:r>
              <a:rPr lang="en-GB" sz="900" b="1" dirty="0" err="1">
                <a:solidFill>
                  <a:schemeClr val="tx1"/>
                </a:solidFill>
              </a:rPr>
              <a:t>vaikeaa</a:t>
            </a:r>
            <a:r>
              <a:rPr lang="en-GB" sz="900" b="1" dirty="0">
                <a:solidFill>
                  <a:schemeClr val="tx1"/>
                </a:solidFill>
              </a:rPr>
              <a:t>, </a:t>
            </a:r>
            <a:r>
              <a:rPr lang="en-GB" sz="900" b="1" dirty="0" err="1">
                <a:solidFill>
                  <a:schemeClr val="tx1"/>
                </a:solidFill>
              </a:rPr>
              <a:t>kouluttajataho</a:t>
            </a:r>
            <a:r>
              <a:rPr lang="en-GB" sz="900" b="1" dirty="0">
                <a:solidFill>
                  <a:schemeClr val="tx1"/>
                </a:solidFill>
              </a:rPr>
              <a:t> </a:t>
            </a:r>
            <a:r>
              <a:rPr lang="en-GB" sz="900" b="1" dirty="0" err="1">
                <a:solidFill>
                  <a:schemeClr val="tx1"/>
                </a:solidFill>
              </a:rPr>
              <a:t>kyllä</a:t>
            </a:r>
            <a:r>
              <a:rPr lang="en-GB" sz="900" b="1" dirty="0">
                <a:solidFill>
                  <a:schemeClr val="tx1"/>
                </a:solidFill>
              </a:rPr>
              <a:t> </a:t>
            </a:r>
            <a:r>
              <a:rPr lang="en-GB" sz="900" b="1" dirty="0" err="1">
                <a:solidFill>
                  <a:schemeClr val="tx1"/>
                </a:solidFill>
              </a:rPr>
              <a:t>auttaa</a:t>
            </a:r>
            <a:r>
              <a:rPr lang="en-GB" sz="900" b="1" dirty="0">
                <a:solidFill>
                  <a:schemeClr val="tx1"/>
                </a:solidFill>
              </a:rPr>
              <a:t>, </a:t>
            </a:r>
            <a:r>
              <a:rPr lang="en-GB" sz="900" b="1" dirty="0" err="1">
                <a:solidFill>
                  <a:schemeClr val="tx1"/>
                </a:solidFill>
              </a:rPr>
              <a:t>muttei</a:t>
            </a:r>
            <a:r>
              <a:rPr lang="en-GB" sz="900" b="1" dirty="0">
                <a:solidFill>
                  <a:schemeClr val="tx1"/>
                </a:solidFill>
              </a:rPr>
              <a:t> </a:t>
            </a:r>
            <a:r>
              <a:rPr lang="en-GB" sz="900" b="1" dirty="0" err="1">
                <a:solidFill>
                  <a:schemeClr val="tx1"/>
                </a:solidFill>
              </a:rPr>
              <a:t>siitä</a:t>
            </a:r>
            <a:r>
              <a:rPr lang="en-GB" sz="900" b="1" dirty="0">
                <a:solidFill>
                  <a:schemeClr val="tx1"/>
                </a:solidFill>
              </a:rPr>
              <a:t> </a:t>
            </a:r>
            <a:r>
              <a:rPr lang="en-GB" sz="900" b="1" dirty="0" err="1">
                <a:solidFill>
                  <a:schemeClr val="tx1"/>
                </a:solidFill>
              </a:rPr>
              <a:t>saa</a:t>
            </a:r>
            <a:r>
              <a:rPr lang="en-GB" sz="900" b="1" dirty="0">
                <a:solidFill>
                  <a:schemeClr val="tx1"/>
                </a:solidFill>
              </a:rPr>
              <a:t> </a:t>
            </a:r>
            <a:r>
              <a:rPr lang="en-GB" sz="900" b="1" dirty="0" err="1">
                <a:solidFill>
                  <a:schemeClr val="tx1"/>
                </a:solidFill>
              </a:rPr>
              <a:t>palkkaa</a:t>
            </a:r>
            <a:r>
              <a:rPr lang="en-GB" sz="900" b="1" dirty="0">
                <a:solidFill>
                  <a:schemeClr val="tx1"/>
                </a:solidFill>
              </a:rPr>
              <a:t> (</a:t>
            </a:r>
            <a:r>
              <a:rPr lang="en-GB" sz="900" b="1" dirty="0" err="1" smtClean="0">
                <a:solidFill>
                  <a:schemeClr val="tx1"/>
                </a:solidFill>
              </a:rPr>
              <a:t>työ-voimapoliittisin</a:t>
            </a:r>
            <a:r>
              <a:rPr lang="en-GB" sz="900" b="1" dirty="0" smtClean="0">
                <a:solidFill>
                  <a:schemeClr val="tx1"/>
                </a:solidFill>
              </a:rPr>
              <a:t> </a:t>
            </a:r>
            <a:r>
              <a:rPr lang="en-GB" sz="900" b="1" dirty="0" err="1">
                <a:solidFill>
                  <a:schemeClr val="tx1"/>
                </a:solidFill>
              </a:rPr>
              <a:t>päätöksin</a:t>
            </a:r>
            <a:r>
              <a:rPr lang="en-GB" sz="900" b="1" dirty="0">
                <a:solidFill>
                  <a:schemeClr val="tx1"/>
                </a:solidFill>
              </a:rPr>
              <a:t>). </a:t>
            </a:r>
            <a:r>
              <a:rPr lang="en-GB" sz="900" b="1" dirty="0" err="1">
                <a:solidFill>
                  <a:schemeClr val="tx1"/>
                </a:solidFill>
              </a:rPr>
              <a:t>Kirjoitti</a:t>
            </a:r>
            <a:r>
              <a:rPr lang="en-GB" sz="900" b="1" dirty="0">
                <a:solidFill>
                  <a:schemeClr val="tx1"/>
                </a:solidFill>
              </a:rPr>
              <a:t> </a:t>
            </a:r>
            <a:r>
              <a:rPr lang="en-GB" sz="900" b="1" dirty="0" err="1">
                <a:solidFill>
                  <a:schemeClr val="tx1"/>
                </a:solidFill>
              </a:rPr>
              <a:t>työsopimuksen</a:t>
            </a:r>
            <a:r>
              <a:rPr lang="en-GB" sz="900" b="1" dirty="0">
                <a:solidFill>
                  <a:schemeClr val="tx1"/>
                </a:solidFill>
              </a:rPr>
              <a:t> </a:t>
            </a:r>
            <a:r>
              <a:rPr lang="en-GB" sz="900" b="1" dirty="0" err="1">
                <a:solidFill>
                  <a:schemeClr val="tx1"/>
                </a:solidFill>
              </a:rPr>
              <a:t>päivää</a:t>
            </a:r>
            <a:r>
              <a:rPr lang="en-GB" sz="900" b="1" dirty="0">
                <a:solidFill>
                  <a:schemeClr val="tx1"/>
                </a:solidFill>
              </a:rPr>
              <a:t> </a:t>
            </a:r>
            <a:r>
              <a:rPr lang="en-GB" sz="900" b="1" dirty="0" err="1">
                <a:solidFill>
                  <a:schemeClr val="tx1"/>
                </a:solidFill>
              </a:rPr>
              <a:t>ennen</a:t>
            </a:r>
            <a:r>
              <a:rPr lang="en-GB" sz="900" b="1" dirty="0">
                <a:solidFill>
                  <a:schemeClr val="tx1"/>
                </a:solidFill>
              </a:rPr>
              <a:t> </a:t>
            </a:r>
            <a:r>
              <a:rPr lang="en-GB" sz="900" b="1" dirty="0" err="1" smtClean="0">
                <a:solidFill>
                  <a:schemeClr val="tx1"/>
                </a:solidFill>
              </a:rPr>
              <a:t>koulutuksen</a:t>
            </a:r>
            <a:r>
              <a:rPr lang="en-GB" sz="900" b="1" dirty="0" smtClean="0">
                <a:solidFill>
                  <a:schemeClr val="tx1"/>
                </a:solidFill>
              </a:rPr>
              <a:t> </a:t>
            </a:r>
            <a:r>
              <a:rPr lang="en-GB" sz="900" b="1" dirty="0" err="1">
                <a:solidFill>
                  <a:schemeClr val="tx1"/>
                </a:solidFill>
              </a:rPr>
              <a:t>alkamista</a:t>
            </a:r>
            <a:r>
              <a:rPr lang="en-GB" sz="900" b="1" dirty="0">
                <a:solidFill>
                  <a:schemeClr val="tx1"/>
                </a:solidFill>
              </a:rPr>
              <a:t>. Tosi </a:t>
            </a:r>
            <a:r>
              <a:rPr lang="en-GB" sz="900" b="1" dirty="0" err="1">
                <a:solidFill>
                  <a:schemeClr val="tx1"/>
                </a:solidFill>
              </a:rPr>
              <a:t>vaikeaa</a:t>
            </a:r>
            <a:r>
              <a:rPr lang="en-GB" sz="900" b="1" dirty="0">
                <a:solidFill>
                  <a:schemeClr val="tx1"/>
                </a:solidFill>
              </a:rPr>
              <a:t> </a:t>
            </a:r>
            <a:r>
              <a:rPr lang="en-GB" sz="900" b="1" dirty="0" err="1">
                <a:solidFill>
                  <a:schemeClr val="tx1"/>
                </a:solidFill>
              </a:rPr>
              <a:t>saada</a:t>
            </a:r>
            <a:r>
              <a:rPr lang="en-GB" sz="900" b="1" dirty="0">
                <a:solidFill>
                  <a:schemeClr val="tx1"/>
                </a:solidFill>
              </a:rPr>
              <a:t> </a:t>
            </a:r>
            <a:r>
              <a:rPr lang="en-GB" sz="900" b="1" dirty="0" err="1">
                <a:solidFill>
                  <a:schemeClr val="tx1"/>
                </a:solidFill>
              </a:rPr>
              <a:t>työpaikka</a:t>
            </a:r>
            <a:r>
              <a:rPr lang="en-GB" sz="900" b="1" dirty="0">
                <a:solidFill>
                  <a:schemeClr val="tx1"/>
                </a:solidFill>
              </a:rPr>
              <a:t>, </a:t>
            </a:r>
            <a:r>
              <a:rPr lang="en-GB" sz="900" b="1" dirty="0" err="1">
                <a:solidFill>
                  <a:schemeClr val="tx1"/>
                </a:solidFill>
              </a:rPr>
              <a:t>ilmaiseksi</a:t>
            </a:r>
            <a:r>
              <a:rPr lang="en-GB" sz="900" b="1" dirty="0">
                <a:solidFill>
                  <a:schemeClr val="tx1"/>
                </a:solidFill>
              </a:rPr>
              <a:t> </a:t>
            </a:r>
            <a:r>
              <a:rPr lang="en-GB" sz="900" b="1" dirty="0" err="1" smtClean="0">
                <a:solidFill>
                  <a:schemeClr val="tx1"/>
                </a:solidFill>
              </a:rPr>
              <a:t>harjoittelijaksi</a:t>
            </a:r>
            <a:r>
              <a:rPr lang="en-GB" sz="900" b="1" dirty="0" smtClean="0">
                <a:solidFill>
                  <a:schemeClr val="tx1"/>
                </a:solidFill>
              </a:rPr>
              <a:t> </a:t>
            </a:r>
            <a:r>
              <a:rPr lang="en-GB" sz="900" b="1" dirty="0" err="1">
                <a:solidFill>
                  <a:schemeClr val="tx1"/>
                </a:solidFill>
              </a:rPr>
              <a:t>kyllä</a:t>
            </a:r>
            <a:r>
              <a:rPr lang="en-GB" sz="900" b="1" dirty="0">
                <a:solidFill>
                  <a:schemeClr val="tx1"/>
                </a:solidFill>
              </a:rPr>
              <a:t> </a:t>
            </a:r>
            <a:r>
              <a:rPr lang="en-GB" sz="900" b="1" dirty="0" err="1">
                <a:solidFill>
                  <a:schemeClr val="tx1"/>
                </a:solidFill>
              </a:rPr>
              <a:t>pääsee</a:t>
            </a:r>
            <a:r>
              <a:rPr lang="en-GB" sz="900" b="1" dirty="0">
                <a:solidFill>
                  <a:schemeClr val="tx1"/>
                </a:solidFill>
              </a:rPr>
              <a:t>, </a:t>
            </a:r>
            <a:r>
              <a:rPr lang="en-GB" sz="900" b="1" dirty="0" err="1">
                <a:solidFill>
                  <a:schemeClr val="tx1"/>
                </a:solidFill>
              </a:rPr>
              <a:t>mutta</a:t>
            </a:r>
            <a:r>
              <a:rPr lang="en-GB" sz="900" b="1" dirty="0">
                <a:solidFill>
                  <a:schemeClr val="tx1"/>
                </a:solidFill>
              </a:rPr>
              <a:t> </a:t>
            </a:r>
            <a:r>
              <a:rPr lang="en-GB" sz="900" b="1" dirty="0" err="1">
                <a:solidFill>
                  <a:schemeClr val="tx1"/>
                </a:solidFill>
              </a:rPr>
              <a:t>muuten</a:t>
            </a:r>
            <a:r>
              <a:rPr lang="en-GB" sz="900" b="1" dirty="0">
                <a:solidFill>
                  <a:schemeClr val="tx1"/>
                </a:solidFill>
              </a:rPr>
              <a:t> </a:t>
            </a:r>
            <a:r>
              <a:rPr lang="en-GB" sz="900" b="1" dirty="0" err="1">
                <a:solidFill>
                  <a:schemeClr val="tx1"/>
                </a:solidFill>
              </a:rPr>
              <a:t>toimii</a:t>
            </a:r>
            <a:r>
              <a:rPr lang="en-GB" sz="900" b="1" dirty="0">
                <a:solidFill>
                  <a:schemeClr val="tx1"/>
                </a:solidFill>
              </a:rPr>
              <a:t> </a:t>
            </a:r>
            <a:r>
              <a:rPr lang="en-GB" sz="900" b="1" dirty="0" err="1">
                <a:solidFill>
                  <a:schemeClr val="tx1"/>
                </a:solidFill>
              </a:rPr>
              <a:t>oikeasti</a:t>
            </a:r>
            <a:r>
              <a:rPr lang="en-GB" sz="900" b="1" dirty="0">
                <a:solidFill>
                  <a:schemeClr val="tx1"/>
                </a:solidFill>
              </a:rPr>
              <a:t> vain </a:t>
            </a:r>
            <a:r>
              <a:rPr lang="en-GB" sz="900" b="1" dirty="0" err="1">
                <a:solidFill>
                  <a:schemeClr val="tx1"/>
                </a:solidFill>
              </a:rPr>
              <a:t>suhteilla</a:t>
            </a:r>
            <a:r>
              <a:rPr lang="en-GB" sz="900" b="1" dirty="0">
                <a:solidFill>
                  <a:schemeClr val="tx1"/>
                </a:solidFill>
              </a:rPr>
              <a:t> (</a:t>
            </a:r>
            <a:r>
              <a:rPr lang="en-GB" sz="900" b="1" dirty="0" err="1">
                <a:solidFill>
                  <a:schemeClr val="tx1"/>
                </a:solidFill>
              </a:rPr>
              <a:t>ilman</a:t>
            </a:r>
            <a:r>
              <a:rPr lang="en-GB" sz="900" b="1" dirty="0">
                <a:solidFill>
                  <a:schemeClr val="tx1"/>
                </a:solidFill>
              </a:rPr>
              <a:t> </a:t>
            </a:r>
            <a:r>
              <a:rPr lang="en-GB" sz="900" b="1" dirty="0" err="1">
                <a:solidFill>
                  <a:schemeClr val="tx1"/>
                </a:solidFill>
              </a:rPr>
              <a:t>työkokemusta</a:t>
            </a:r>
            <a:r>
              <a:rPr lang="en-GB" sz="900" b="1" dirty="0">
                <a:solidFill>
                  <a:schemeClr val="tx1"/>
                </a:solidFill>
              </a:rPr>
              <a:t> </a:t>
            </a:r>
            <a:r>
              <a:rPr lang="en-GB" sz="900" b="1" dirty="0" err="1">
                <a:solidFill>
                  <a:schemeClr val="tx1"/>
                </a:solidFill>
              </a:rPr>
              <a:t>ei</a:t>
            </a:r>
            <a:r>
              <a:rPr lang="en-GB" sz="900" b="1" dirty="0">
                <a:solidFill>
                  <a:schemeClr val="tx1"/>
                </a:solidFill>
              </a:rPr>
              <a:t> </a:t>
            </a:r>
            <a:r>
              <a:rPr lang="en-GB" sz="900" b="1" dirty="0" err="1">
                <a:solidFill>
                  <a:schemeClr val="tx1"/>
                </a:solidFill>
              </a:rPr>
              <a:t>saa</a:t>
            </a:r>
            <a:r>
              <a:rPr lang="en-GB" sz="900" b="1" dirty="0">
                <a:solidFill>
                  <a:schemeClr val="tx1"/>
                </a:solidFill>
              </a:rPr>
              <a:t> </a:t>
            </a:r>
            <a:r>
              <a:rPr lang="en-GB" sz="900" b="1" dirty="0" err="1">
                <a:solidFill>
                  <a:schemeClr val="tx1"/>
                </a:solidFill>
              </a:rPr>
              <a:t>opiskelupaikkaa</a:t>
            </a:r>
            <a:r>
              <a:rPr lang="en-GB" sz="900" b="1" dirty="0">
                <a:solidFill>
                  <a:schemeClr val="tx1"/>
                </a:solidFill>
              </a:rPr>
              <a:t> </a:t>
            </a:r>
            <a:r>
              <a:rPr lang="en-GB" sz="900" b="1" dirty="0" err="1">
                <a:solidFill>
                  <a:schemeClr val="tx1"/>
                </a:solidFill>
              </a:rPr>
              <a:t>ja</a:t>
            </a:r>
            <a:r>
              <a:rPr lang="en-GB" sz="900" b="1" dirty="0">
                <a:solidFill>
                  <a:schemeClr val="tx1"/>
                </a:solidFill>
              </a:rPr>
              <a:t> </a:t>
            </a:r>
            <a:r>
              <a:rPr lang="en-GB" sz="900" b="1" dirty="0" err="1">
                <a:solidFill>
                  <a:schemeClr val="tx1"/>
                </a:solidFill>
              </a:rPr>
              <a:t>ilman</a:t>
            </a:r>
            <a:r>
              <a:rPr lang="en-GB" sz="900" b="1" dirty="0">
                <a:solidFill>
                  <a:schemeClr val="tx1"/>
                </a:solidFill>
              </a:rPr>
              <a:t> </a:t>
            </a:r>
            <a:r>
              <a:rPr lang="en-GB" sz="900" b="1" dirty="0" err="1">
                <a:solidFill>
                  <a:schemeClr val="tx1"/>
                </a:solidFill>
              </a:rPr>
              <a:t>opiskelupaik-kaa</a:t>
            </a:r>
            <a:r>
              <a:rPr lang="en-GB" sz="900" b="1" dirty="0">
                <a:solidFill>
                  <a:schemeClr val="tx1"/>
                </a:solidFill>
              </a:rPr>
              <a:t> </a:t>
            </a:r>
            <a:r>
              <a:rPr lang="en-GB" sz="900" b="1" dirty="0" err="1">
                <a:solidFill>
                  <a:schemeClr val="tx1"/>
                </a:solidFill>
              </a:rPr>
              <a:t>ei</a:t>
            </a:r>
            <a:r>
              <a:rPr lang="en-GB" sz="900" b="1" dirty="0">
                <a:solidFill>
                  <a:schemeClr val="tx1"/>
                </a:solidFill>
              </a:rPr>
              <a:t> </a:t>
            </a:r>
            <a:r>
              <a:rPr lang="en-GB" sz="900" b="1" dirty="0" err="1">
                <a:solidFill>
                  <a:schemeClr val="tx1"/>
                </a:solidFill>
              </a:rPr>
              <a:t>saa</a:t>
            </a:r>
            <a:r>
              <a:rPr lang="en-GB" sz="900" b="1" dirty="0">
                <a:solidFill>
                  <a:schemeClr val="tx1"/>
                </a:solidFill>
              </a:rPr>
              <a:t> </a:t>
            </a:r>
            <a:r>
              <a:rPr lang="en-GB" sz="900" b="1" dirty="0" err="1">
                <a:solidFill>
                  <a:schemeClr val="tx1"/>
                </a:solidFill>
              </a:rPr>
              <a:t>työpaik-kaa</a:t>
            </a:r>
            <a:r>
              <a:rPr lang="en-GB" sz="900" b="1" dirty="0">
                <a:solidFill>
                  <a:schemeClr val="tx1"/>
                </a:solidFill>
              </a:rPr>
              <a:t>). </a:t>
            </a:r>
            <a:r>
              <a:rPr lang="en-GB" sz="900" b="1" dirty="0" err="1">
                <a:solidFill>
                  <a:schemeClr val="tx1"/>
                </a:solidFill>
              </a:rPr>
              <a:t>Toimii</a:t>
            </a:r>
            <a:r>
              <a:rPr lang="en-GB" sz="900" b="1" dirty="0">
                <a:solidFill>
                  <a:schemeClr val="tx1"/>
                </a:solidFill>
              </a:rPr>
              <a:t> </a:t>
            </a:r>
            <a:r>
              <a:rPr lang="en-GB" sz="900" b="1" dirty="0" err="1">
                <a:solidFill>
                  <a:schemeClr val="tx1"/>
                </a:solidFill>
              </a:rPr>
              <a:t>myös</a:t>
            </a:r>
            <a:r>
              <a:rPr lang="en-GB" sz="900" b="1" dirty="0">
                <a:solidFill>
                  <a:schemeClr val="tx1"/>
                </a:solidFill>
              </a:rPr>
              <a:t> </a:t>
            </a:r>
            <a:r>
              <a:rPr lang="en-GB" sz="900" b="1" dirty="0" err="1" smtClean="0">
                <a:solidFill>
                  <a:schemeClr val="tx1"/>
                </a:solidFill>
              </a:rPr>
              <a:t>työpaikkakoulut-tajana</a:t>
            </a:r>
            <a:r>
              <a:rPr lang="en-GB" sz="900" b="1" dirty="0" smtClean="0">
                <a:solidFill>
                  <a:schemeClr val="tx1"/>
                </a:solidFill>
              </a:rPr>
              <a:t> </a:t>
            </a:r>
            <a:r>
              <a:rPr lang="en-GB" sz="900" b="1" dirty="0" err="1">
                <a:solidFill>
                  <a:schemeClr val="tx1"/>
                </a:solidFill>
              </a:rPr>
              <a:t>isännöinnin</a:t>
            </a:r>
            <a:r>
              <a:rPr lang="en-GB" sz="900" b="1" dirty="0">
                <a:solidFill>
                  <a:schemeClr val="tx1"/>
                </a:solidFill>
              </a:rPr>
              <a:t> </a:t>
            </a:r>
            <a:r>
              <a:rPr lang="en-GB" sz="900" b="1" dirty="0" err="1">
                <a:solidFill>
                  <a:schemeClr val="tx1"/>
                </a:solidFill>
              </a:rPr>
              <a:t>ohella</a:t>
            </a:r>
            <a:r>
              <a:rPr lang="en-GB" sz="900" b="1" dirty="0">
                <a:solidFill>
                  <a:schemeClr val="tx1"/>
                </a:solidFill>
              </a:rPr>
              <a:t>.</a:t>
            </a:r>
          </a:p>
          <a:p>
            <a:pPr algn="ctr"/>
            <a:endParaRPr lang="fi-FI" sz="900" b="1" dirty="0">
              <a:solidFill>
                <a:schemeClr val="tx1"/>
              </a:solidFill>
            </a:endParaRPr>
          </a:p>
        </p:txBody>
      </p:sp>
      <p:sp>
        <p:nvSpPr>
          <p:cNvPr id="17" name="Suorakulmio 16"/>
          <p:cNvSpPr/>
          <p:nvPr/>
        </p:nvSpPr>
        <p:spPr>
          <a:xfrm>
            <a:off x="8361316" y="1836550"/>
            <a:ext cx="1100379" cy="3704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err="1">
                <a:solidFill>
                  <a:schemeClr val="tx1"/>
                </a:solidFill>
              </a:rPr>
              <a:t>Alussa</a:t>
            </a:r>
            <a:r>
              <a:rPr lang="en-GB" sz="900" b="1" dirty="0">
                <a:solidFill>
                  <a:schemeClr val="tx1"/>
                </a:solidFill>
              </a:rPr>
              <a:t> </a:t>
            </a:r>
            <a:r>
              <a:rPr lang="en-GB" sz="900" b="1" dirty="0" err="1">
                <a:solidFill>
                  <a:schemeClr val="tx1"/>
                </a:solidFill>
              </a:rPr>
              <a:t>oli</a:t>
            </a:r>
            <a:r>
              <a:rPr lang="en-GB" sz="900" b="1" dirty="0">
                <a:solidFill>
                  <a:schemeClr val="tx1"/>
                </a:solidFill>
              </a:rPr>
              <a:t> </a:t>
            </a:r>
            <a:r>
              <a:rPr lang="en-GB" sz="900" b="1" dirty="0" err="1">
                <a:solidFill>
                  <a:schemeClr val="tx1"/>
                </a:solidFill>
              </a:rPr>
              <a:t>paljon</a:t>
            </a:r>
            <a:r>
              <a:rPr lang="en-GB" sz="900" b="1" dirty="0">
                <a:solidFill>
                  <a:schemeClr val="tx1"/>
                </a:solidFill>
              </a:rPr>
              <a:t> </a:t>
            </a:r>
            <a:r>
              <a:rPr lang="en-GB" sz="900" b="1" dirty="0" err="1">
                <a:solidFill>
                  <a:schemeClr val="tx1"/>
                </a:solidFill>
              </a:rPr>
              <a:t>sitä</a:t>
            </a:r>
            <a:r>
              <a:rPr lang="en-GB" sz="900" b="1" dirty="0">
                <a:solidFill>
                  <a:schemeClr val="tx1"/>
                </a:solidFill>
              </a:rPr>
              <a:t>, </a:t>
            </a:r>
            <a:r>
              <a:rPr lang="en-GB" sz="900" b="1" dirty="0" err="1">
                <a:solidFill>
                  <a:schemeClr val="tx1"/>
                </a:solidFill>
              </a:rPr>
              <a:t>että</a:t>
            </a:r>
            <a:r>
              <a:rPr lang="en-GB" sz="900" b="1" dirty="0">
                <a:solidFill>
                  <a:schemeClr val="tx1"/>
                </a:solidFill>
              </a:rPr>
              <a:t> </a:t>
            </a:r>
            <a:r>
              <a:rPr lang="en-GB" sz="900" b="1" dirty="0" err="1">
                <a:solidFill>
                  <a:schemeClr val="tx1"/>
                </a:solidFill>
              </a:rPr>
              <a:t>oli</a:t>
            </a:r>
            <a:r>
              <a:rPr lang="en-GB" sz="900" b="1" dirty="0">
                <a:solidFill>
                  <a:schemeClr val="tx1"/>
                </a:solidFill>
              </a:rPr>
              <a:t> </a:t>
            </a:r>
            <a:r>
              <a:rPr lang="en-GB" sz="900" b="1" dirty="0" err="1">
                <a:solidFill>
                  <a:schemeClr val="tx1"/>
                </a:solidFill>
              </a:rPr>
              <a:t>koko</a:t>
            </a:r>
            <a:r>
              <a:rPr lang="en-GB" sz="900" b="1" dirty="0">
                <a:solidFill>
                  <a:schemeClr val="tx1"/>
                </a:solidFill>
              </a:rPr>
              <a:t> </a:t>
            </a:r>
            <a:r>
              <a:rPr lang="en-GB" sz="900" b="1" dirty="0" err="1">
                <a:solidFill>
                  <a:schemeClr val="tx1"/>
                </a:solidFill>
              </a:rPr>
              <a:t>ajan</a:t>
            </a:r>
            <a:r>
              <a:rPr lang="en-GB" sz="900" b="1" dirty="0">
                <a:solidFill>
                  <a:schemeClr val="tx1"/>
                </a:solidFill>
              </a:rPr>
              <a:t> </a:t>
            </a:r>
            <a:r>
              <a:rPr lang="en-GB" sz="900" b="1" dirty="0" err="1">
                <a:solidFill>
                  <a:schemeClr val="tx1"/>
                </a:solidFill>
              </a:rPr>
              <a:t>kysymässä</a:t>
            </a:r>
            <a:r>
              <a:rPr lang="en-GB" sz="900" b="1" dirty="0">
                <a:solidFill>
                  <a:schemeClr val="tx1"/>
                </a:solidFill>
              </a:rPr>
              <a:t> </a:t>
            </a:r>
            <a:r>
              <a:rPr lang="en-GB" sz="900" b="1" dirty="0" err="1">
                <a:solidFill>
                  <a:schemeClr val="tx1"/>
                </a:solidFill>
              </a:rPr>
              <a:t>useampaankin</a:t>
            </a:r>
            <a:r>
              <a:rPr lang="en-GB" sz="900" b="1" dirty="0">
                <a:solidFill>
                  <a:schemeClr val="tx1"/>
                </a:solidFill>
              </a:rPr>
              <a:t> </a:t>
            </a:r>
            <a:r>
              <a:rPr lang="en-GB" sz="900" b="1" dirty="0" err="1">
                <a:solidFill>
                  <a:schemeClr val="tx1"/>
                </a:solidFill>
              </a:rPr>
              <a:t>kertaa</a:t>
            </a:r>
            <a:r>
              <a:rPr lang="en-GB" sz="900" b="1" dirty="0">
                <a:solidFill>
                  <a:schemeClr val="tx1"/>
                </a:solidFill>
              </a:rPr>
              <a:t> </a:t>
            </a:r>
            <a:r>
              <a:rPr lang="en-GB" sz="900" b="1" dirty="0" err="1">
                <a:solidFill>
                  <a:schemeClr val="tx1"/>
                </a:solidFill>
              </a:rPr>
              <a:t>samoista</a:t>
            </a:r>
            <a:r>
              <a:rPr lang="en-GB" sz="900" b="1" dirty="0">
                <a:solidFill>
                  <a:schemeClr val="tx1"/>
                </a:solidFill>
              </a:rPr>
              <a:t> </a:t>
            </a:r>
            <a:r>
              <a:rPr lang="en-GB" sz="900" b="1" dirty="0" err="1">
                <a:solidFill>
                  <a:schemeClr val="tx1"/>
                </a:solidFill>
              </a:rPr>
              <a:t>asioista</a:t>
            </a:r>
            <a:r>
              <a:rPr lang="en-GB" sz="900" b="1" dirty="0">
                <a:solidFill>
                  <a:schemeClr val="tx1"/>
                </a:solidFill>
              </a:rPr>
              <a:t> </a:t>
            </a:r>
            <a:r>
              <a:rPr lang="en-GB" sz="900" b="1" dirty="0" err="1" smtClean="0">
                <a:solidFill>
                  <a:schemeClr val="tx1"/>
                </a:solidFill>
              </a:rPr>
              <a:t>konka-reilta</a:t>
            </a:r>
            <a:r>
              <a:rPr lang="en-GB" sz="900" b="1" dirty="0">
                <a:solidFill>
                  <a:schemeClr val="tx1"/>
                </a:solidFill>
              </a:rPr>
              <a:t>. Tosi </a:t>
            </a:r>
            <a:r>
              <a:rPr lang="en-GB" sz="900" b="1" dirty="0" err="1">
                <a:solidFill>
                  <a:schemeClr val="tx1"/>
                </a:solidFill>
              </a:rPr>
              <a:t>hyvä</a:t>
            </a:r>
            <a:r>
              <a:rPr lang="en-GB" sz="900" b="1" dirty="0">
                <a:solidFill>
                  <a:schemeClr val="tx1"/>
                </a:solidFill>
              </a:rPr>
              <a:t> </a:t>
            </a:r>
            <a:r>
              <a:rPr lang="en-GB" sz="900" b="1" dirty="0" err="1">
                <a:solidFill>
                  <a:schemeClr val="tx1"/>
                </a:solidFill>
              </a:rPr>
              <a:t>työyhteisö</a:t>
            </a:r>
            <a:r>
              <a:rPr lang="en-GB" sz="900" b="1" dirty="0">
                <a:solidFill>
                  <a:schemeClr val="tx1"/>
                </a:solidFill>
              </a:rPr>
              <a:t>, </a:t>
            </a:r>
            <a:r>
              <a:rPr lang="en-GB" sz="900" b="1" dirty="0" err="1">
                <a:solidFill>
                  <a:schemeClr val="tx1"/>
                </a:solidFill>
              </a:rPr>
              <a:t>luonne</a:t>
            </a:r>
            <a:r>
              <a:rPr lang="en-GB" sz="900" b="1" dirty="0">
                <a:solidFill>
                  <a:schemeClr val="tx1"/>
                </a:solidFill>
              </a:rPr>
              <a:t> on </a:t>
            </a:r>
            <a:r>
              <a:rPr lang="en-GB" sz="900" b="1" dirty="0" err="1">
                <a:solidFill>
                  <a:schemeClr val="tx1"/>
                </a:solidFill>
              </a:rPr>
              <a:t>utelias</a:t>
            </a:r>
            <a:r>
              <a:rPr lang="en-GB" sz="900" b="1" dirty="0">
                <a:solidFill>
                  <a:schemeClr val="tx1"/>
                </a:solidFill>
              </a:rPr>
              <a:t> </a:t>
            </a:r>
            <a:r>
              <a:rPr lang="en-GB" sz="900" b="1" dirty="0" err="1">
                <a:solidFill>
                  <a:schemeClr val="tx1"/>
                </a:solidFill>
              </a:rPr>
              <a:t>ja</a:t>
            </a:r>
            <a:r>
              <a:rPr lang="en-GB" sz="900" b="1" dirty="0">
                <a:solidFill>
                  <a:schemeClr val="tx1"/>
                </a:solidFill>
              </a:rPr>
              <a:t> </a:t>
            </a:r>
            <a:r>
              <a:rPr lang="en-GB" sz="900" b="1" dirty="0" err="1" smtClean="0">
                <a:solidFill>
                  <a:schemeClr val="tx1"/>
                </a:solidFill>
              </a:rPr>
              <a:t>halu</a:t>
            </a:r>
            <a:r>
              <a:rPr lang="en-GB" sz="900" b="1" dirty="0" smtClean="0">
                <a:solidFill>
                  <a:schemeClr val="tx1"/>
                </a:solidFill>
              </a:rPr>
              <a:t> </a:t>
            </a:r>
            <a:r>
              <a:rPr lang="en-GB" sz="900" b="1" dirty="0" err="1" smtClean="0">
                <a:solidFill>
                  <a:schemeClr val="tx1"/>
                </a:solidFill>
              </a:rPr>
              <a:t>itse</a:t>
            </a:r>
            <a:r>
              <a:rPr lang="en-GB" sz="900" b="1" dirty="0" smtClean="0">
                <a:solidFill>
                  <a:schemeClr val="tx1"/>
                </a:solidFill>
              </a:rPr>
              <a:t> </a:t>
            </a:r>
            <a:r>
              <a:rPr lang="en-GB" sz="900" b="1" dirty="0" err="1">
                <a:solidFill>
                  <a:schemeClr val="tx1"/>
                </a:solidFill>
              </a:rPr>
              <a:t>ymmärtää</a:t>
            </a:r>
            <a:r>
              <a:rPr lang="en-GB" sz="900" b="1" dirty="0">
                <a:solidFill>
                  <a:schemeClr val="tx1"/>
                </a:solidFill>
              </a:rPr>
              <a:t>, </a:t>
            </a:r>
            <a:r>
              <a:rPr lang="en-GB" sz="900" b="1" dirty="0" err="1" smtClean="0">
                <a:solidFill>
                  <a:schemeClr val="tx1"/>
                </a:solidFill>
              </a:rPr>
              <a:t>suuna</a:t>
            </a:r>
            <a:r>
              <a:rPr lang="en-GB" sz="900" b="1" dirty="0" smtClean="0">
                <a:solidFill>
                  <a:schemeClr val="tx1"/>
                </a:solidFill>
              </a:rPr>
              <a:t> </a:t>
            </a:r>
            <a:r>
              <a:rPr lang="en-GB" sz="900" b="1" dirty="0" err="1">
                <a:solidFill>
                  <a:schemeClr val="tx1"/>
                </a:solidFill>
              </a:rPr>
              <a:t>päänä</a:t>
            </a:r>
            <a:r>
              <a:rPr lang="en-GB" sz="900" b="1" dirty="0">
                <a:solidFill>
                  <a:schemeClr val="tx1"/>
                </a:solidFill>
              </a:rPr>
              <a:t> </a:t>
            </a:r>
            <a:r>
              <a:rPr lang="en-GB" sz="900" b="1" dirty="0" err="1" smtClean="0">
                <a:solidFill>
                  <a:schemeClr val="tx1"/>
                </a:solidFill>
              </a:rPr>
              <a:t>kyselemässä</a:t>
            </a:r>
            <a:r>
              <a:rPr lang="en-GB" sz="900" b="1" dirty="0" smtClean="0">
                <a:solidFill>
                  <a:schemeClr val="tx1"/>
                </a:solidFill>
              </a:rPr>
              <a:t> </a:t>
            </a:r>
            <a:r>
              <a:rPr lang="en-GB" sz="900" b="1" dirty="0" err="1">
                <a:solidFill>
                  <a:schemeClr val="tx1"/>
                </a:solidFill>
              </a:rPr>
              <a:t>ja</a:t>
            </a:r>
            <a:r>
              <a:rPr lang="en-GB" sz="900" b="1" dirty="0">
                <a:solidFill>
                  <a:schemeClr val="tx1"/>
                </a:solidFill>
              </a:rPr>
              <a:t> </a:t>
            </a:r>
            <a:r>
              <a:rPr lang="en-GB" sz="900" b="1" dirty="0" err="1">
                <a:solidFill>
                  <a:schemeClr val="tx1"/>
                </a:solidFill>
              </a:rPr>
              <a:t>kyseenlais-tamassa</a:t>
            </a:r>
            <a:r>
              <a:rPr lang="en-GB" sz="900" b="1" dirty="0">
                <a:solidFill>
                  <a:schemeClr val="tx1"/>
                </a:solidFill>
              </a:rPr>
              <a:t> </a:t>
            </a:r>
            <a:r>
              <a:rPr lang="en-GB" sz="900" b="1" dirty="0" err="1">
                <a:solidFill>
                  <a:schemeClr val="tx1"/>
                </a:solidFill>
              </a:rPr>
              <a:t>asioita</a:t>
            </a:r>
            <a:r>
              <a:rPr lang="en-GB" sz="900" b="1" dirty="0">
                <a:solidFill>
                  <a:schemeClr val="tx1"/>
                </a:solidFill>
              </a:rPr>
              <a:t>. On </a:t>
            </a:r>
            <a:r>
              <a:rPr lang="en-GB" sz="900" b="1" dirty="0" err="1">
                <a:solidFill>
                  <a:schemeClr val="tx1"/>
                </a:solidFill>
              </a:rPr>
              <a:t>mielestään</a:t>
            </a:r>
            <a:r>
              <a:rPr lang="en-GB" sz="900" b="1" dirty="0">
                <a:solidFill>
                  <a:schemeClr val="tx1"/>
                </a:solidFill>
              </a:rPr>
              <a:t> </a:t>
            </a:r>
            <a:r>
              <a:rPr lang="en-GB" sz="900" b="1" dirty="0" err="1">
                <a:solidFill>
                  <a:schemeClr val="tx1"/>
                </a:solidFill>
              </a:rPr>
              <a:t>saanut</a:t>
            </a:r>
            <a:r>
              <a:rPr lang="en-GB" sz="900" b="1" dirty="0">
                <a:solidFill>
                  <a:schemeClr val="tx1"/>
                </a:solidFill>
              </a:rPr>
              <a:t> </a:t>
            </a:r>
            <a:r>
              <a:rPr lang="en-GB" sz="900" b="1" dirty="0" err="1">
                <a:solidFill>
                  <a:schemeClr val="tx1"/>
                </a:solidFill>
              </a:rPr>
              <a:t>isoja</a:t>
            </a:r>
            <a:r>
              <a:rPr lang="en-GB" sz="900" b="1" dirty="0">
                <a:solidFill>
                  <a:schemeClr val="tx1"/>
                </a:solidFill>
              </a:rPr>
              <a:t> </a:t>
            </a:r>
            <a:r>
              <a:rPr lang="en-GB" sz="900" b="1" dirty="0" err="1" smtClean="0">
                <a:solidFill>
                  <a:schemeClr val="tx1"/>
                </a:solidFill>
              </a:rPr>
              <a:t>vastuita</a:t>
            </a:r>
            <a:r>
              <a:rPr lang="en-GB" sz="900" b="1" dirty="0" smtClean="0">
                <a:solidFill>
                  <a:schemeClr val="tx1"/>
                </a:solidFill>
              </a:rPr>
              <a:t> </a:t>
            </a:r>
            <a:r>
              <a:rPr lang="en-GB" sz="900" b="1" dirty="0" err="1" smtClean="0">
                <a:solidFill>
                  <a:schemeClr val="tx1"/>
                </a:solidFill>
              </a:rPr>
              <a:t>ja</a:t>
            </a:r>
            <a:r>
              <a:rPr lang="en-GB" sz="900" b="1" dirty="0" smtClean="0">
                <a:solidFill>
                  <a:schemeClr val="tx1"/>
                </a:solidFill>
              </a:rPr>
              <a:t> </a:t>
            </a:r>
            <a:r>
              <a:rPr lang="en-GB" sz="900" b="1" dirty="0" err="1" smtClean="0">
                <a:solidFill>
                  <a:schemeClr val="tx1"/>
                </a:solidFill>
              </a:rPr>
              <a:t>halunnut</a:t>
            </a:r>
            <a:r>
              <a:rPr lang="en-GB" sz="900" b="1" dirty="0" smtClean="0">
                <a:solidFill>
                  <a:schemeClr val="tx1"/>
                </a:solidFill>
              </a:rPr>
              <a:t> </a:t>
            </a:r>
            <a:r>
              <a:rPr lang="en-GB" sz="900" b="1" dirty="0" err="1">
                <a:solidFill>
                  <a:schemeClr val="tx1"/>
                </a:solidFill>
              </a:rPr>
              <a:t>jakaa</a:t>
            </a:r>
            <a:r>
              <a:rPr lang="en-GB" sz="900" b="1" dirty="0">
                <a:solidFill>
                  <a:schemeClr val="tx1"/>
                </a:solidFill>
              </a:rPr>
              <a:t> </a:t>
            </a:r>
            <a:r>
              <a:rPr lang="en-GB" sz="900" b="1" dirty="0" err="1">
                <a:solidFill>
                  <a:schemeClr val="tx1"/>
                </a:solidFill>
              </a:rPr>
              <a:t>oppimistaan</a:t>
            </a:r>
            <a:r>
              <a:rPr lang="en-GB" sz="900" b="1" dirty="0">
                <a:solidFill>
                  <a:schemeClr val="tx1"/>
                </a:solidFill>
              </a:rPr>
              <a:t> </a:t>
            </a:r>
            <a:r>
              <a:rPr lang="en-GB" sz="900" b="1" dirty="0" err="1" smtClean="0">
                <a:solidFill>
                  <a:schemeClr val="tx1"/>
                </a:solidFill>
              </a:rPr>
              <a:t>koulutusteh-tävissään</a:t>
            </a:r>
            <a:r>
              <a:rPr lang="en-GB" sz="900" b="1" dirty="0" smtClean="0">
                <a:solidFill>
                  <a:schemeClr val="tx1"/>
                </a:solidFill>
              </a:rPr>
              <a:t> </a:t>
            </a:r>
            <a:r>
              <a:rPr lang="en-GB" sz="900" b="1" dirty="0" err="1">
                <a:solidFill>
                  <a:schemeClr val="tx1"/>
                </a:solidFill>
              </a:rPr>
              <a:t>sekä</a:t>
            </a:r>
            <a:r>
              <a:rPr lang="en-GB" sz="900" b="1" dirty="0">
                <a:solidFill>
                  <a:schemeClr val="tx1"/>
                </a:solidFill>
              </a:rPr>
              <a:t> </a:t>
            </a:r>
            <a:r>
              <a:rPr lang="en-GB" sz="900" b="1" dirty="0" err="1">
                <a:solidFill>
                  <a:schemeClr val="tx1"/>
                </a:solidFill>
              </a:rPr>
              <a:t>yrittänyt</a:t>
            </a:r>
            <a:r>
              <a:rPr lang="en-GB" sz="900" b="1" dirty="0">
                <a:solidFill>
                  <a:schemeClr val="tx1"/>
                </a:solidFill>
              </a:rPr>
              <a:t> </a:t>
            </a:r>
            <a:r>
              <a:rPr lang="en-GB" sz="900" b="1" dirty="0" err="1">
                <a:solidFill>
                  <a:schemeClr val="tx1"/>
                </a:solidFill>
              </a:rPr>
              <a:t>opettaa</a:t>
            </a:r>
            <a:r>
              <a:rPr lang="en-GB" sz="900" b="1" dirty="0">
                <a:solidFill>
                  <a:schemeClr val="tx1"/>
                </a:solidFill>
              </a:rPr>
              <a:t> </a:t>
            </a:r>
            <a:r>
              <a:rPr lang="en-GB" sz="900" b="1" dirty="0" err="1">
                <a:solidFill>
                  <a:schemeClr val="tx1"/>
                </a:solidFill>
              </a:rPr>
              <a:t>ajattelemaan</a:t>
            </a:r>
            <a:r>
              <a:rPr lang="en-GB" sz="900" b="1" dirty="0">
                <a:solidFill>
                  <a:schemeClr val="tx1"/>
                </a:solidFill>
              </a:rPr>
              <a:t> </a:t>
            </a:r>
            <a:r>
              <a:rPr lang="en-GB" sz="900" b="1" dirty="0" err="1">
                <a:solidFill>
                  <a:schemeClr val="tx1"/>
                </a:solidFill>
              </a:rPr>
              <a:t>itse</a:t>
            </a:r>
            <a:r>
              <a:rPr lang="en-GB" sz="900" b="1" dirty="0">
                <a:solidFill>
                  <a:schemeClr val="tx1"/>
                </a:solidFill>
              </a:rPr>
              <a:t>.</a:t>
            </a:r>
            <a:endParaRPr lang="fi-FI" sz="900" b="1" dirty="0">
              <a:solidFill>
                <a:schemeClr val="tx1"/>
              </a:solidFill>
            </a:endParaRPr>
          </a:p>
        </p:txBody>
      </p:sp>
      <p:pic>
        <p:nvPicPr>
          <p:cNvPr id="5" name="Kuva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0225" y="301326"/>
            <a:ext cx="1964004" cy="1469365"/>
          </a:xfrm>
          <a:prstGeom prst="rect">
            <a:avLst/>
          </a:prstGeom>
        </p:spPr>
      </p:pic>
      <p:sp>
        <p:nvSpPr>
          <p:cNvPr id="18" name="Kuvaselite-ellipsi 17"/>
          <p:cNvSpPr/>
          <p:nvPr/>
        </p:nvSpPr>
        <p:spPr>
          <a:xfrm>
            <a:off x="3093396" y="843619"/>
            <a:ext cx="2617729" cy="1023927"/>
          </a:xfrm>
          <a:prstGeom prst="wedgeEllipseCallout">
            <a:avLst>
              <a:gd name="adj1" fmla="val -57572"/>
              <a:gd name="adj2" fmla="val -2991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i="1" dirty="0" smtClean="0"/>
              <a:t>”Rahoituksen hakeminen oli tuskaa, ei mitään tukea </a:t>
            </a:r>
            <a:r>
              <a:rPr lang="fi-FI" sz="1200" i="1" dirty="0" err="1" smtClean="0"/>
              <a:t>TE-keskuksesta</a:t>
            </a:r>
            <a:r>
              <a:rPr lang="fi-FI" sz="1200" i="1" dirty="0" smtClean="0"/>
              <a:t>.”</a:t>
            </a:r>
            <a:endParaRPr lang="fi-FI" sz="1200" i="1" dirty="0"/>
          </a:p>
        </p:txBody>
      </p:sp>
    </p:spTree>
    <p:extLst>
      <p:ext uri="{BB962C8B-B14F-4D97-AF65-F5344CB8AC3E}">
        <p14:creationId xmlns:p14="http://schemas.microsoft.com/office/powerpoint/2010/main" val="24877954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kuva 3"/>
          <p:cNvGraphicFramePr/>
          <p:nvPr>
            <p:extLst>
              <p:ext uri="{D42A27DB-BD31-4B8C-83A1-F6EECF244321}">
                <p14:modId xmlns:p14="http://schemas.microsoft.com/office/powerpoint/2010/main" val="869241877"/>
              </p:ext>
            </p:extLst>
          </p:nvPr>
        </p:nvGraphicFramePr>
        <p:xfrm>
          <a:off x="233464" y="874833"/>
          <a:ext cx="9299643" cy="3427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kstiruutu 1"/>
          <p:cNvSpPr txBox="1"/>
          <p:nvPr/>
        </p:nvSpPr>
        <p:spPr>
          <a:xfrm>
            <a:off x="2110902" y="505501"/>
            <a:ext cx="6287311" cy="369332"/>
          </a:xfrm>
          <a:prstGeom prst="rect">
            <a:avLst/>
          </a:prstGeom>
          <a:noFill/>
        </p:spPr>
        <p:txBody>
          <a:bodyPr wrap="square" rtlCol="0">
            <a:spAutoFit/>
          </a:bodyPr>
          <a:lstStyle/>
          <a:p>
            <a:r>
              <a:rPr lang="fi-FI" dirty="0" smtClean="0"/>
              <a:t>42-vuotias nainen, lähihoitaja, entinen metallityöntekijä, Somero</a:t>
            </a:r>
            <a:endParaRPr lang="fi-FI" dirty="0"/>
          </a:p>
        </p:txBody>
      </p:sp>
      <p:sp>
        <p:nvSpPr>
          <p:cNvPr id="3" name="Suorakulmio 2"/>
          <p:cNvSpPr/>
          <p:nvPr/>
        </p:nvSpPr>
        <p:spPr>
          <a:xfrm>
            <a:off x="400451" y="3949423"/>
            <a:ext cx="941966" cy="2422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900" b="1" dirty="0" smtClean="0">
                <a:solidFill>
                  <a:schemeClr val="tx1"/>
                </a:solidFill>
              </a:rPr>
              <a:t>Työpaikalla tapahtui paljon muutoksia, johto vaihtui, uudet työkäytännöt ja paljon yleistä tyytymättömyyttä. Oli jo monta vuotta miettinyt alan vaihtoa. Kun YT-neuvottelut alkoi, niin varapääluottamusmiehenä mitta tuli täyteen ja ajatteli että voi säästää jonkun työpaikan.</a:t>
            </a:r>
            <a:endParaRPr lang="fi-FI" sz="900" b="1" dirty="0">
              <a:solidFill>
                <a:schemeClr val="tx1"/>
              </a:solidFill>
            </a:endParaRPr>
          </a:p>
        </p:txBody>
      </p:sp>
      <p:sp>
        <p:nvSpPr>
          <p:cNvPr id="10" name="Suorakulmio 9"/>
          <p:cNvSpPr/>
          <p:nvPr/>
        </p:nvSpPr>
        <p:spPr>
          <a:xfrm>
            <a:off x="1692016" y="3440333"/>
            <a:ext cx="1089928" cy="3038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50" b="1" dirty="0" smtClean="0">
                <a:solidFill>
                  <a:schemeClr val="tx1"/>
                </a:solidFill>
              </a:rPr>
              <a:t>Sairaanhoitaja oli ollut haaveammatti jo teininä. Haki naapurikaupungin lähihoitaja-koulutukseen, mutta ei päässyt. Luki elokuussa lehdestä, että </a:t>
            </a:r>
            <a:r>
              <a:rPr lang="fi-FI" sz="850" b="1" smtClean="0">
                <a:solidFill>
                  <a:schemeClr val="tx1"/>
                </a:solidFill>
              </a:rPr>
              <a:t>tiosessa</a:t>
            </a:r>
            <a:r>
              <a:rPr lang="fi-FI" sz="850" b="1" dirty="0" smtClean="0">
                <a:solidFill>
                  <a:schemeClr val="tx1"/>
                </a:solidFill>
              </a:rPr>
              <a:t> naapurikaupungissa alkaa tammikuussa lähihoitajakoulutus ja tutustui koulun kotisivuihin. Haastattelun ja hyväksytyn pääsy-kokeen (johon ei tarvinnut valmistautua) perusteella pääsi aloittamaan tammikuussa.</a:t>
            </a:r>
            <a:endParaRPr lang="fi-FI" sz="850" b="1" dirty="0">
              <a:solidFill>
                <a:schemeClr val="tx1"/>
              </a:solidFill>
            </a:endParaRPr>
          </a:p>
        </p:txBody>
      </p:sp>
      <p:sp>
        <p:nvSpPr>
          <p:cNvPr id="11" name="Suorakulmio 10"/>
          <p:cNvSpPr/>
          <p:nvPr/>
        </p:nvSpPr>
        <p:spPr>
          <a:xfrm>
            <a:off x="3065219" y="3503166"/>
            <a:ext cx="941966" cy="2045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smtClean="0">
                <a:solidFill>
                  <a:schemeClr val="tx1"/>
                </a:solidFill>
              </a:rPr>
              <a:t>Rahoitus ei ollut este tai kynnys, koska puoliso oli työssä. Selvitti itse rahoitus-mahdollisuudet koulutusrahaston sivuilta ja sai sieltä aikuis-opintotukea. Lisäksi ruoka kuului opiskeluun, eikä siitä tarvinnut maksaa.</a:t>
            </a:r>
            <a:endParaRPr lang="fi-FI" sz="900" b="1" dirty="0">
              <a:solidFill>
                <a:schemeClr val="tx1"/>
              </a:solidFill>
            </a:endParaRPr>
          </a:p>
        </p:txBody>
      </p:sp>
      <p:sp>
        <p:nvSpPr>
          <p:cNvPr id="12" name="Suorakulmio 11"/>
          <p:cNvSpPr/>
          <p:nvPr/>
        </p:nvSpPr>
        <p:spPr>
          <a:xfrm>
            <a:off x="4331130" y="3096631"/>
            <a:ext cx="941966" cy="3187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50" b="1" dirty="0" smtClean="0">
                <a:solidFill>
                  <a:schemeClr val="tx1"/>
                </a:solidFill>
              </a:rPr>
              <a:t>Tykkäsi opiskelusta, mutta enemmän lähi- kuin etäopiskelusta. Työharjoittelu-jaksot olivat mielekkäitä, kun sai käytännössä soveltaa oppimaansa. Etätehtävät/esseet olivat vaikeita, koska opastus kirjoittamiseen puutteellista. Käytännön </a:t>
            </a:r>
            <a:r>
              <a:rPr lang="fi-FI" sz="850" b="1" dirty="0" err="1" smtClean="0">
                <a:solidFill>
                  <a:schemeClr val="tx1"/>
                </a:solidFill>
              </a:rPr>
              <a:t>labratunteja</a:t>
            </a:r>
            <a:r>
              <a:rPr lang="fi-FI" sz="850" b="1" dirty="0" smtClean="0">
                <a:solidFill>
                  <a:schemeClr val="tx1"/>
                </a:solidFill>
              </a:rPr>
              <a:t> oli liian vähän ja opettajat valittivat kiirettä,. Koulu olisi saanut mieluummin kestää puoli vuotta kauemmin.</a:t>
            </a:r>
            <a:endParaRPr lang="fi-FI" sz="850" b="1" dirty="0">
              <a:solidFill>
                <a:schemeClr val="tx1"/>
              </a:solidFill>
            </a:endParaRPr>
          </a:p>
        </p:txBody>
      </p:sp>
      <p:sp>
        <p:nvSpPr>
          <p:cNvPr id="13" name="Suorakulmio 12"/>
          <p:cNvSpPr/>
          <p:nvPr/>
        </p:nvSpPr>
        <p:spPr>
          <a:xfrm>
            <a:off x="5737570" y="2789783"/>
            <a:ext cx="941966" cy="2422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err="1" smtClean="0">
                <a:solidFill>
                  <a:schemeClr val="tx1"/>
                </a:solidFill>
              </a:rPr>
              <a:t>Opiskeluver-kostoista</a:t>
            </a:r>
            <a:r>
              <a:rPr lang="fi-FI" sz="900" b="1" dirty="0" smtClean="0">
                <a:solidFill>
                  <a:schemeClr val="tx1"/>
                </a:solidFill>
              </a:rPr>
              <a:t> oli hyötyä, kun teki koulutehtäviä, ja loi luokalle oman </a:t>
            </a:r>
            <a:r>
              <a:rPr lang="fi-FI" sz="900" b="1" dirty="0" err="1" smtClean="0">
                <a:solidFill>
                  <a:schemeClr val="tx1"/>
                </a:solidFill>
              </a:rPr>
              <a:t>fb-ryhmän</a:t>
            </a:r>
            <a:r>
              <a:rPr lang="fi-FI" sz="900" b="1" dirty="0" smtClean="0">
                <a:solidFill>
                  <a:schemeClr val="tx1"/>
                </a:solidFill>
              </a:rPr>
              <a:t>. Luokasta ei muodostunut yhtenäistä, mutta se ei johtunut liian suuresta </a:t>
            </a:r>
            <a:r>
              <a:rPr lang="fi-FI" sz="900" b="1" dirty="0" err="1" smtClean="0">
                <a:solidFill>
                  <a:schemeClr val="tx1"/>
                </a:solidFill>
              </a:rPr>
              <a:t>ikähaaruksta</a:t>
            </a:r>
            <a:r>
              <a:rPr lang="fi-FI" sz="900" b="1" dirty="0" smtClean="0">
                <a:solidFill>
                  <a:schemeClr val="tx1"/>
                </a:solidFill>
              </a:rPr>
              <a:t>. </a:t>
            </a:r>
            <a:r>
              <a:rPr lang="fi-FI" sz="900" b="1" dirty="0" err="1" smtClean="0">
                <a:solidFill>
                  <a:schemeClr val="tx1"/>
                </a:solidFill>
              </a:rPr>
              <a:t>Facen</a:t>
            </a:r>
            <a:r>
              <a:rPr lang="fi-FI" sz="900" b="1" dirty="0" smtClean="0">
                <a:solidFill>
                  <a:schemeClr val="tx1"/>
                </a:solidFill>
              </a:rPr>
              <a:t> kautta ollaan yhteydessä, mutta ei juuri nähdä. Luokkakokous on tulossa.</a:t>
            </a:r>
            <a:endParaRPr lang="fi-FI" sz="900" b="1" dirty="0">
              <a:solidFill>
                <a:schemeClr val="tx1"/>
              </a:solidFill>
            </a:endParaRPr>
          </a:p>
        </p:txBody>
      </p:sp>
      <p:sp>
        <p:nvSpPr>
          <p:cNvPr id="14" name="Suorakulmio 13"/>
          <p:cNvSpPr/>
          <p:nvPr/>
        </p:nvSpPr>
        <p:spPr>
          <a:xfrm>
            <a:off x="7094767" y="2138766"/>
            <a:ext cx="1018596" cy="2643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smtClean="0">
                <a:solidFill>
                  <a:schemeClr val="tx1"/>
                </a:solidFill>
              </a:rPr>
              <a:t>Kuuli tutun kautta että Someron </a:t>
            </a:r>
            <a:r>
              <a:rPr lang="fi-FI" sz="900" b="1" dirty="0" err="1" smtClean="0">
                <a:solidFill>
                  <a:schemeClr val="tx1"/>
                </a:solidFill>
              </a:rPr>
              <a:t>yläas-teelle</a:t>
            </a:r>
            <a:r>
              <a:rPr lang="fi-FI" sz="900" b="1" dirty="0" smtClean="0">
                <a:solidFill>
                  <a:schemeClr val="tx1"/>
                </a:solidFill>
              </a:rPr>
              <a:t> haetaan avustajaa ja teki siinä </a:t>
            </a:r>
            <a:r>
              <a:rPr lang="fi-FI" sz="900" b="1" dirty="0" err="1" smtClean="0">
                <a:solidFill>
                  <a:schemeClr val="tx1"/>
                </a:solidFill>
              </a:rPr>
              <a:t>harjoitte-lujakson</a:t>
            </a:r>
            <a:r>
              <a:rPr lang="fi-FI" sz="900" b="1" dirty="0" smtClean="0">
                <a:solidFill>
                  <a:schemeClr val="tx1"/>
                </a:solidFill>
              </a:rPr>
              <a:t> ja jäi määräaikaisesti työhön. Lisäksi tehnyt keikkaa päiväkotiin ja vanhustenpalveluun. Töitä on riittänyt enemmän kuin hyvin. Nyt haussa vakityö yksityiseen päiväkotiin.</a:t>
            </a:r>
            <a:endParaRPr lang="fi-FI" sz="900" b="1" dirty="0">
              <a:solidFill>
                <a:schemeClr val="tx1"/>
              </a:solidFill>
            </a:endParaRPr>
          </a:p>
        </p:txBody>
      </p:sp>
      <p:sp>
        <p:nvSpPr>
          <p:cNvPr id="17" name="Suorakulmio 16"/>
          <p:cNvSpPr/>
          <p:nvPr/>
        </p:nvSpPr>
        <p:spPr>
          <a:xfrm>
            <a:off x="8448119" y="1683540"/>
            <a:ext cx="941966" cy="2422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smtClean="0">
                <a:solidFill>
                  <a:schemeClr val="tx1"/>
                </a:solidFill>
              </a:rPr>
              <a:t>Tyytyväinen siihen, että keräsi rohkeutta ja lähti opiskelemaan. Suhtautuminen uusissa työpaikoissa ollut hyvää ja kyllä oma asenne ratkaisee paljon.</a:t>
            </a:r>
            <a:endParaRPr lang="fi-FI" sz="900" b="1" dirty="0">
              <a:solidFill>
                <a:schemeClr val="tx1"/>
              </a:solidFill>
            </a:endParaRPr>
          </a:p>
        </p:txBody>
      </p:sp>
      <p:pic>
        <p:nvPicPr>
          <p:cNvPr id="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9539" y="4803507"/>
            <a:ext cx="2075539" cy="170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kstiruutu 18"/>
          <p:cNvSpPr txBox="1"/>
          <p:nvPr/>
        </p:nvSpPr>
        <p:spPr>
          <a:xfrm>
            <a:off x="6826328" y="6506424"/>
            <a:ext cx="2181962" cy="246833"/>
          </a:xfrm>
          <a:prstGeom prst="rect">
            <a:avLst/>
          </a:prstGeom>
          <a:noFill/>
        </p:spPr>
        <p:txBody>
          <a:bodyPr wrap="square" lIns="107287" tIns="53643" rIns="107287" bIns="53643" rtlCol="0">
            <a:spAutoFit/>
          </a:bodyPr>
          <a:lstStyle/>
          <a:p>
            <a:pPr algn="ctr"/>
            <a:r>
              <a:rPr lang="fi-FI" sz="900" dirty="0"/>
              <a:t>Ystäväkirjasta 14-vuotiaana kirjoitettua</a:t>
            </a:r>
          </a:p>
        </p:txBody>
      </p:sp>
      <p:pic>
        <p:nvPicPr>
          <p:cNvPr id="20" name="Kuva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949" y="336016"/>
            <a:ext cx="1368579" cy="1697065"/>
          </a:xfrm>
          <a:prstGeom prst="rect">
            <a:avLst/>
          </a:prstGeom>
        </p:spPr>
      </p:pic>
    </p:spTree>
    <p:extLst>
      <p:ext uri="{BB962C8B-B14F-4D97-AF65-F5344CB8AC3E}">
        <p14:creationId xmlns:p14="http://schemas.microsoft.com/office/powerpoint/2010/main" val="2379833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kuva 3"/>
          <p:cNvGraphicFramePr/>
          <p:nvPr>
            <p:extLst>
              <p:ext uri="{D42A27DB-BD31-4B8C-83A1-F6EECF244321}">
                <p14:modId xmlns:p14="http://schemas.microsoft.com/office/powerpoint/2010/main" val="2748254990"/>
              </p:ext>
            </p:extLst>
          </p:nvPr>
        </p:nvGraphicFramePr>
        <p:xfrm>
          <a:off x="233464" y="874833"/>
          <a:ext cx="9299643" cy="3427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kstiruutu 1"/>
          <p:cNvSpPr txBox="1"/>
          <p:nvPr/>
        </p:nvSpPr>
        <p:spPr>
          <a:xfrm>
            <a:off x="2265882" y="505501"/>
            <a:ext cx="6746379" cy="369332"/>
          </a:xfrm>
          <a:prstGeom prst="rect">
            <a:avLst/>
          </a:prstGeom>
          <a:noFill/>
        </p:spPr>
        <p:txBody>
          <a:bodyPr wrap="square" rtlCol="0">
            <a:spAutoFit/>
          </a:bodyPr>
          <a:lstStyle/>
          <a:p>
            <a:r>
              <a:rPr lang="fi-FI" dirty="0" smtClean="0"/>
              <a:t>48-vuotias mies, koneasentaja, metallityöntekijä/hitsaaja, Pornainen</a:t>
            </a:r>
            <a:endParaRPr lang="fi-FI" dirty="0"/>
          </a:p>
        </p:txBody>
      </p:sp>
      <p:sp>
        <p:nvSpPr>
          <p:cNvPr id="3" name="Suorakulmio 2"/>
          <p:cNvSpPr/>
          <p:nvPr/>
        </p:nvSpPr>
        <p:spPr>
          <a:xfrm>
            <a:off x="400451" y="3715955"/>
            <a:ext cx="941966" cy="1857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900" b="1" dirty="0" smtClean="0">
                <a:solidFill>
                  <a:schemeClr val="tx1"/>
                </a:solidFill>
              </a:rPr>
              <a:t>Kun kilpailija osti työnantaja-yrityksen, niin yrityskaupan myötä töitä ei ollut lähi/kotipaikkakunnilla.</a:t>
            </a:r>
          </a:p>
          <a:p>
            <a:pPr lvl="0" algn="ctr"/>
            <a:r>
              <a:rPr lang="fi-FI" sz="900" b="1" dirty="0">
                <a:solidFill>
                  <a:schemeClr val="tx1"/>
                </a:solidFill>
              </a:rPr>
              <a:t>Oli </a:t>
            </a:r>
            <a:r>
              <a:rPr lang="fi-FI" sz="900" b="1" dirty="0" err="1" smtClean="0">
                <a:solidFill>
                  <a:schemeClr val="tx1"/>
                </a:solidFill>
              </a:rPr>
              <a:t>kiinnos-tunut</a:t>
            </a:r>
            <a:r>
              <a:rPr lang="fi-FI" sz="900" b="1" dirty="0" smtClean="0">
                <a:solidFill>
                  <a:schemeClr val="tx1"/>
                </a:solidFill>
              </a:rPr>
              <a:t> </a:t>
            </a:r>
            <a:r>
              <a:rPr lang="fi-FI" sz="900" b="1" dirty="0" err="1" smtClean="0">
                <a:solidFill>
                  <a:schemeClr val="tx1"/>
                </a:solidFill>
              </a:rPr>
              <a:t>hydraulii-kasta</a:t>
            </a:r>
            <a:r>
              <a:rPr lang="fi-FI" sz="900" b="1" dirty="0" smtClean="0">
                <a:solidFill>
                  <a:schemeClr val="tx1"/>
                </a:solidFill>
              </a:rPr>
              <a:t> </a:t>
            </a:r>
            <a:r>
              <a:rPr lang="fi-FI" sz="900" b="1" dirty="0">
                <a:solidFill>
                  <a:schemeClr val="tx1"/>
                </a:solidFill>
              </a:rPr>
              <a:t>ja </a:t>
            </a:r>
            <a:r>
              <a:rPr lang="fi-FI" sz="900" b="1" dirty="0" smtClean="0">
                <a:solidFill>
                  <a:schemeClr val="tx1"/>
                </a:solidFill>
              </a:rPr>
              <a:t>automatiikasta</a:t>
            </a:r>
            <a:r>
              <a:rPr lang="fi-FI" sz="900" b="1" dirty="0">
                <a:solidFill>
                  <a:schemeClr val="tx1"/>
                </a:solidFill>
              </a:rPr>
              <a:t>.</a:t>
            </a:r>
          </a:p>
        </p:txBody>
      </p:sp>
      <p:sp>
        <p:nvSpPr>
          <p:cNvPr id="10" name="Suorakulmio 9"/>
          <p:cNvSpPr/>
          <p:nvPr/>
        </p:nvSpPr>
        <p:spPr>
          <a:xfrm>
            <a:off x="1746259" y="3595313"/>
            <a:ext cx="941966" cy="3038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50" b="1" dirty="0" err="1" smtClean="0">
                <a:solidFill>
                  <a:schemeClr val="tx1"/>
                </a:solidFill>
              </a:rPr>
              <a:t>TE-keskuksessa</a:t>
            </a:r>
            <a:r>
              <a:rPr lang="fi-FI" sz="850" b="1" dirty="0" smtClean="0">
                <a:solidFill>
                  <a:schemeClr val="tx1"/>
                </a:solidFill>
              </a:rPr>
              <a:t> esiteltiin vaihtoehtoja mutta yrittivät väkisin työntää Lahteen kouluun, mutta matka oli liian pitkä. Tunsi itse tulityökortin suorittamisesta </a:t>
            </a:r>
            <a:r>
              <a:rPr lang="fi-FI" sz="850" b="1" dirty="0" err="1" smtClean="0">
                <a:solidFill>
                  <a:schemeClr val="tx1"/>
                </a:solidFill>
              </a:rPr>
              <a:t>Adultan</a:t>
            </a:r>
            <a:r>
              <a:rPr lang="fi-FI" sz="850" b="1" dirty="0" smtClean="0">
                <a:solidFill>
                  <a:schemeClr val="tx1"/>
                </a:solidFill>
              </a:rPr>
              <a:t> ja väänsi </a:t>
            </a:r>
            <a:r>
              <a:rPr lang="fi-FI" sz="850" b="1" dirty="0" err="1" smtClean="0">
                <a:solidFill>
                  <a:schemeClr val="tx1"/>
                </a:solidFill>
              </a:rPr>
              <a:t>TE-keskuksen</a:t>
            </a:r>
            <a:r>
              <a:rPr lang="fi-FI" sz="850" b="1" dirty="0" smtClean="0">
                <a:solidFill>
                  <a:schemeClr val="tx1"/>
                </a:solidFill>
              </a:rPr>
              <a:t> kanssa siellä kouluttautumisesta. Hakupaperit </a:t>
            </a:r>
            <a:r>
              <a:rPr lang="fi-FI" sz="850" b="1" dirty="0" err="1" smtClean="0">
                <a:solidFill>
                  <a:schemeClr val="tx1"/>
                </a:solidFill>
              </a:rPr>
              <a:t>TE:n</a:t>
            </a:r>
            <a:r>
              <a:rPr lang="fi-FI" sz="850" b="1" dirty="0" smtClean="0">
                <a:solidFill>
                  <a:schemeClr val="tx1"/>
                </a:solidFill>
              </a:rPr>
              <a:t> kautta ja aluksi oli 2 viikon kokeilu-jakso, jona aikana sai päättää mihin koulutukseen menee.</a:t>
            </a:r>
            <a:endParaRPr lang="fi-FI" sz="850" b="1" dirty="0">
              <a:solidFill>
                <a:schemeClr val="tx1"/>
              </a:solidFill>
            </a:endParaRPr>
          </a:p>
        </p:txBody>
      </p:sp>
      <p:sp>
        <p:nvSpPr>
          <p:cNvPr id="11" name="Suorakulmio 10"/>
          <p:cNvSpPr/>
          <p:nvPr/>
        </p:nvSpPr>
        <p:spPr>
          <a:xfrm>
            <a:off x="3065219" y="3222371"/>
            <a:ext cx="941966" cy="1102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smtClean="0">
                <a:solidFill>
                  <a:schemeClr val="tx1"/>
                </a:solidFill>
              </a:rPr>
              <a:t>Koulutustuki, sama summa kuin työttömyys-korvaus ja pikkulisä päälle. Kyllä sillä pärjäsi.</a:t>
            </a:r>
            <a:endParaRPr lang="fi-FI" sz="900" b="1" dirty="0">
              <a:solidFill>
                <a:schemeClr val="tx1"/>
              </a:solidFill>
            </a:endParaRPr>
          </a:p>
        </p:txBody>
      </p:sp>
      <p:sp>
        <p:nvSpPr>
          <p:cNvPr id="12" name="Suorakulmio 11"/>
          <p:cNvSpPr/>
          <p:nvPr/>
        </p:nvSpPr>
        <p:spPr>
          <a:xfrm>
            <a:off x="4315632" y="2960439"/>
            <a:ext cx="1110580" cy="3187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50" b="1" dirty="0" smtClean="0">
                <a:solidFill>
                  <a:schemeClr val="tx1"/>
                </a:solidFill>
              </a:rPr>
              <a:t>Pääasia oli löytää uutta työtä ja toimeentuloa, ei halunnut päätyä sossun luukulle. Hydrauliikka ja automaatio kiinnostivat ja siihen liittyvää sai opiskella. Oli outoa aloittaa opiskelu, mutta siihen tottui nopeasti. Ulkoa ei tarvinnut opetella. Vuoden koulutuksen olisi voinut typistää lyhyemmäksi, koulutus ei ollut kovin tehokasta. Oli motivoitunut, mutta tyhjäkäynti turhautti. Työharjoittelunpaikan löysi itse, koulu auttoi vain osin.</a:t>
            </a:r>
            <a:endParaRPr lang="fi-FI" sz="850" b="1" dirty="0">
              <a:solidFill>
                <a:schemeClr val="tx1"/>
              </a:solidFill>
            </a:endParaRPr>
          </a:p>
        </p:txBody>
      </p:sp>
      <p:sp>
        <p:nvSpPr>
          <p:cNvPr id="13" name="Suorakulmio 12"/>
          <p:cNvSpPr/>
          <p:nvPr/>
        </p:nvSpPr>
        <p:spPr>
          <a:xfrm>
            <a:off x="5799562" y="2538166"/>
            <a:ext cx="941966" cy="2897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smtClean="0">
                <a:solidFill>
                  <a:schemeClr val="tx1"/>
                </a:solidFill>
              </a:rPr>
              <a:t>Ryhmätyöt lähensivät opiskelun aikana, mutta koulun jälkeen ei ole pidetty yhteyttä, yksi ystävyyssuhde jäi, mutta kuulin että hän on nyt kuollut. Yhden opetta-</a:t>
            </a:r>
            <a:r>
              <a:rPr lang="fi-FI" sz="900" b="1" dirty="0" err="1" smtClean="0">
                <a:solidFill>
                  <a:schemeClr val="tx1"/>
                </a:solidFill>
              </a:rPr>
              <a:t>jan</a:t>
            </a:r>
            <a:r>
              <a:rPr lang="fi-FI" sz="900" b="1" dirty="0" smtClean="0">
                <a:solidFill>
                  <a:schemeClr val="tx1"/>
                </a:solidFill>
              </a:rPr>
              <a:t> kanssa jonkin verran yhteyksiä, kun suunnitelmissa oli suorittaa vielä </a:t>
            </a:r>
            <a:r>
              <a:rPr lang="fi-FI" sz="900" b="1" dirty="0" err="1" smtClean="0">
                <a:solidFill>
                  <a:schemeClr val="tx1"/>
                </a:solidFill>
              </a:rPr>
              <a:t>erikois-ammattitut-kinto</a:t>
            </a:r>
            <a:r>
              <a:rPr lang="fi-FI" sz="900" b="1" dirty="0" smtClean="0">
                <a:solidFill>
                  <a:schemeClr val="tx1"/>
                </a:solidFill>
              </a:rPr>
              <a:t>. </a:t>
            </a:r>
            <a:endParaRPr lang="fi-FI" sz="900" b="1" dirty="0">
              <a:solidFill>
                <a:schemeClr val="tx1"/>
              </a:solidFill>
            </a:endParaRPr>
          </a:p>
        </p:txBody>
      </p:sp>
      <p:sp>
        <p:nvSpPr>
          <p:cNvPr id="14" name="Suorakulmio 13"/>
          <p:cNvSpPr/>
          <p:nvPr/>
        </p:nvSpPr>
        <p:spPr>
          <a:xfrm>
            <a:off x="7088722" y="2061277"/>
            <a:ext cx="941966" cy="2646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smtClean="0">
                <a:solidFill>
                  <a:schemeClr val="tx1"/>
                </a:solidFill>
              </a:rPr>
              <a:t>Ensimmäinen työ löytyi työharjoittelupaikasta, sen jälkeen oli muutama määräaikainen työsuhde. </a:t>
            </a:r>
            <a:r>
              <a:rPr lang="fi-FI" sz="900" b="1" dirty="0" err="1" smtClean="0">
                <a:solidFill>
                  <a:schemeClr val="tx1"/>
                </a:solidFill>
              </a:rPr>
              <a:t>TE-toimistossa</a:t>
            </a:r>
            <a:r>
              <a:rPr lang="fi-FI" sz="900" b="1" dirty="0" smtClean="0">
                <a:solidFill>
                  <a:schemeClr val="tx1"/>
                </a:solidFill>
              </a:rPr>
              <a:t> vanha koulututtu vinkkasi varikonhoitajan paikasta, jonka myös sai. </a:t>
            </a:r>
            <a:endParaRPr lang="fi-FI" sz="900" b="1" dirty="0">
              <a:solidFill>
                <a:schemeClr val="tx1"/>
              </a:solidFill>
            </a:endParaRPr>
          </a:p>
        </p:txBody>
      </p:sp>
      <p:sp>
        <p:nvSpPr>
          <p:cNvPr id="15" name="Suorakulmio 14"/>
          <p:cNvSpPr/>
          <p:nvPr/>
        </p:nvSpPr>
        <p:spPr>
          <a:xfrm>
            <a:off x="8401294" y="1940093"/>
            <a:ext cx="941966" cy="2422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smtClean="0">
                <a:solidFill>
                  <a:schemeClr val="tx1"/>
                </a:solidFill>
              </a:rPr>
              <a:t>Kesti aikansa, ennen kuin vanha varikonhoitaja oppi luottamaan, mutta tajusi lopulta että uusi ja vanha täydentävät toisiaan. Entisestä työstä oli paljon hyötyä uudessa ammatissa.</a:t>
            </a:r>
            <a:endParaRPr lang="fi-FI" sz="900" b="1" dirty="0">
              <a:solidFill>
                <a:schemeClr val="tx1"/>
              </a:solidFill>
            </a:endParaRPr>
          </a:p>
        </p:txBody>
      </p:sp>
      <p:sp>
        <p:nvSpPr>
          <p:cNvPr id="5" name="Kuvaselite-ellipsi 4"/>
          <p:cNvSpPr/>
          <p:nvPr/>
        </p:nvSpPr>
        <p:spPr>
          <a:xfrm>
            <a:off x="7013643" y="5014597"/>
            <a:ext cx="2126302" cy="1464022"/>
          </a:xfrm>
          <a:prstGeom prst="wedgeEllipseCallout">
            <a:avLst>
              <a:gd name="adj1" fmla="val -48097"/>
              <a:gd name="adj2" fmla="val -5144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i="1" dirty="0" smtClean="0"/>
              <a:t>”Omasta halusta pitää </a:t>
            </a:r>
            <a:r>
              <a:rPr lang="fi-FI" sz="1200" i="1" dirty="0" err="1" smtClean="0"/>
              <a:t>pitää</a:t>
            </a:r>
            <a:r>
              <a:rPr lang="fi-FI" sz="1200" i="1" dirty="0" smtClean="0"/>
              <a:t> kiinni, eikä tehdä vain </a:t>
            </a:r>
            <a:r>
              <a:rPr lang="fi-FI" sz="1200" i="1" dirty="0" err="1" smtClean="0"/>
              <a:t>TE-toimiston</a:t>
            </a:r>
            <a:r>
              <a:rPr lang="fi-FI" sz="1200" i="1" dirty="0" smtClean="0"/>
              <a:t> </a:t>
            </a:r>
            <a:r>
              <a:rPr lang="fi-FI" sz="1200" i="1" dirty="0"/>
              <a:t>o</a:t>
            </a:r>
            <a:r>
              <a:rPr lang="fi-FI" sz="1200" i="1" dirty="0" smtClean="0"/>
              <a:t>hjauksen mukaan.”</a:t>
            </a:r>
            <a:endParaRPr lang="fi-FI" sz="1200" i="1" dirty="0"/>
          </a:p>
        </p:txBody>
      </p:sp>
      <p:pic>
        <p:nvPicPr>
          <p:cNvPr id="7" name="Kuva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0451" y="400426"/>
            <a:ext cx="1782806" cy="1335384"/>
          </a:xfrm>
          <a:prstGeom prst="rect">
            <a:avLst/>
          </a:prstGeom>
        </p:spPr>
      </p:pic>
    </p:spTree>
    <p:extLst>
      <p:ext uri="{BB962C8B-B14F-4D97-AF65-F5344CB8AC3E}">
        <p14:creationId xmlns:p14="http://schemas.microsoft.com/office/powerpoint/2010/main" val="2601157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orakulmio 13"/>
          <p:cNvSpPr/>
          <p:nvPr/>
        </p:nvSpPr>
        <p:spPr>
          <a:xfrm>
            <a:off x="6989718" y="1803414"/>
            <a:ext cx="1276395" cy="3701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900" b="1" dirty="0" err="1" smtClean="0">
                <a:solidFill>
                  <a:schemeClr val="tx1"/>
                </a:solidFill>
              </a:rPr>
              <a:t>Opiskeluaikana</a:t>
            </a:r>
            <a:r>
              <a:rPr lang="en-GB" sz="900" b="1" dirty="0" smtClean="0">
                <a:solidFill>
                  <a:schemeClr val="tx1"/>
                </a:solidFill>
              </a:rPr>
              <a:t> </a:t>
            </a:r>
            <a:r>
              <a:rPr lang="en-GB" sz="900" b="1" dirty="0" err="1" smtClean="0">
                <a:solidFill>
                  <a:schemeClr val="tx1"/>
                </a:solidFill>
              </a:rPr>
              <a:t>harjoittelussa</a:t>
            </a:r>
            <a:r>
              <a:rPr lang="en-GB" sz="900" b="1" dirty="0" smtClean="0">
                <a:solidFill>
                  <a:schemeClr val="tx1"/>
                </a:solidFill>
              </a:rPr>
              <a:t> </a:t>
            </a:r>
            <a:r>
              <a:rPr lang="en-GB" sz="900" b="1" dirty="0" err="1">
                <a:solidFill>
                  <a:schemeClr val="tx1"/>
                </a:solidFill>
              </a:rPr>
              <a:t>vanhainkodin</a:t>
            </a:r>
            <a:r>
              <a:rPr lang="en-GB" sz="900" b="1" dirty="0">
                <a:solidFill>
                  <a:schemeClr val="tx1"/>
                </a:solidFill>
              </a:rPr>
              <a:t> </a:t>
            </a:r>
            <a:r>
              <a:rPr lang="en-GB" sz="900" b="1" dirty="0" err="1" smtClean="0">
                <a:solidFill>
                  <a:schemeClr val="tx1"/>
                </a:solidFill>
              </a:rPr>
              <a:t>kiinteistönhoidossa</a:t>
            </a:r>
            <a:r>
              <a:rPr lang="en-GB" sz="900" b="1" dirty="0" smtClean="0">
                <a:solidFill>
                  <a:schemeClr val="tx1"/>
                </a:solidFill>
              </a:rPr>
              <a:t> </a:t>
            </a:r>
            <a:r>
              <a:rPr lang="en-GB" sz="900" b="1" dirty="0" err="1" smtClean="0">
                <a:solidFill>
                  <a:schemeClr val="tx1"/>
                </a:solidFill>
              </a:rPr>
              <a:t>AEL:n</a:t>
            </a:r>
            <a:r>
              <a:rPr lang="en-GB" sz="900" b="1" dirty="0" smtClean="0">
                <a:solidFill>
                  <a:schemeClr val="tx1"/>
                </a:solidFill>
              </a:rPr>
              <a:t> </a:t>
            </a:r>
            <a:r>
              <a:rPr lang="en-GB" sz="900" b="1" dirty="0" err="1" smtClean="0">
                <a:solidFill>
                  <a:schemeClr val="tx1"/>
                </a:solidFill>
              </a:rPr>
              <a:t>yhteistyö-kumppanilla</a:t>
            </a:r>
            <a:r>
              <a:rPr lang="en-GB" sz="900" b="1" dirty="0" smtClean="0">
                <a:solidFill>
                  <a:schemeClr val="tx1"/>
                </a:solidFill>
              </a:rPr>
              <a:t> </a:t>
            </a:r>
            <a:r>
              <a:rPr lang="en-GB" sz="900" b="1" dirty="0" err="1" smtClean="0">
                <a:solidFill>
                  <a:schemeClr val="tx1"/>
                </a:solidFill>
              </a:rPr>
              <a:t>viiden</a:t>
            </a:r>
            <a:r>
              <a:rPr lang="en-GB" sz="900" b="1" dirty="0" smtClean="0">
                <a:solidFill>
                  <a:schemeClr val="tx1"/>
                </a:solidFill>
              </a:rPr>
              <a:t> </a:t>
            </a:r>
            <a:r>
              <a:rPr lang="en-GB" sz="900" b="1" dirty="0" err="1">
                <a:solidFill>
                  <a:schemeClr val="tx1"/>
                </a:solidFill>
              </a:rPr>
              <a:t>vkon</a:t>
            </a:r>
            <a:r>
              <a:rPr lang="en-GB" sz="900" b="1" dirty="0">
                <a:solidFill>
                  <a:schemeClr val="tx1"/>
                </a:solidFill>
              </a:rPr>
              <a:t> </a:t>
            </a:r>
            <a:r>
              <a:rPr lang="en-GB" sz="900" b="1" dirty="0" err="1" smtClean="0">
                <a:solidFill>
                  <a:schemeClr val="tx1"/>
                </a:solidFill>
              </a:rPr>
              <a:t>ajan</a:t>
            </a:r>
            <a:r>
              <a:rPr lang="en-GB" sz="900" b="1" dirty="0" smtClean="0">
                <a:solidFill>
                  <a:schemeClr val="tx1"/>
                </a:solidFill>
              </a:rPr>
              <a:t>. </a:t>
            </a:r>
            <a:r>
              <a:rPr lang="en-GB" sz="900" b="1" dirty="0">
                <a:solidFill>
                  <a:schemeClr val="tx1"/>
                </a:solidFill>
              </a:rPr>
              <a:t>Sen </a:t>
            </a:r>
            <a:r>
              <a:rPr lang="en-GB" sz="900" b="1" dirty="0" err="1">
                <a:solidFill>
                  <a:schemeClr val="tx1"/>
                </a:solidFill>
              </a:rPr>
              <a:t>jälkeen</a:t>
            </a:r>
            <a:r>
              <a:rPr lang="en-GB" sz="900" b="1" dirty="0">
                <a:solidFill>
                  <a:schemeClr val="tx1"/>
                </a:solidFill>
              </a:rPr>
              <a:t> </a:t>
            </a:r>
            <a:r>
              <a:rPr lang="en-GB" sz="900" b="1" dirty="0" err="1" smtClean="0">
                <a:solidFill>
                  <a:schemeClr val="tx1"/>
                </a:solidFill>
              </a:rPr>
              <a:t>lähetteli</a:t>
            </a:r>
            <a:r>
              <a:rPr lang="en-GB" sz="900" b="1" dirty="0" smtClean="0">
                <a:solidFill>
                  <a:schemeClr val="tx1"/>
                </a:solidFill>
              </a:rPr>
              <a:t> </a:t>
            </a:r>
            <a:r>
              <a:rPr lang="en-GB" sz="900" b="1" dirty="0" err="1" smtClean="0">
                <a:solidFill>
                  <a:schemeClr val="tx1"/>
                </a:solidFill>
              </a:rPr>
              <a:t>hakemuksia</a:t>
            </a:r>
            <a:r>
              <a:rPr lang="en-GB" sz="900" b="1" dirty="0" smtClean="0">
                <a:solidFill>
                  <a:schemeClr val="tx1"/>
                </a:solidFill>
              </a:rPr>
              <a:t> </a:t>
            </a:r>
            <a:r>
              <a:rPr lang="en-GB" sz="900" b="1" dirty="0" err="1" smtClean="0">
                <a:solidFill>
                  <a:schemeClr val="tx1"/>
                </a:solidFill>
              </a:rPr>
              <a:t>ympäriinsä</a:t>
            </a:r>
            <a:r>
              <a:rPr lang="en-GB" sz="900" b="1" dirty="0" smtClean="0">
                <a:solidFill>
                  <a:schemeClr val="tx1"/>
                </a:solidFill>
              </a:rPr>
              <a:t> </a:t>
            </a:r>
            <a:r>
              <a:rPr lang="en-GB" sz="900" b="1" dirty="0" err="1">
                <a:solidFill>
                  <a:schemeClr val="tx1"/>
                </a:solidFill>
              </a:rPr>
              <a:t>ja</a:t>
            </a:r>
            <a:r>
              <a:rPr lang="en-GB" sz="900" b="1" dirty="0">
                <a:solidFill>
                  <a:schemeClr val="tx1"/>
                </a:solidFill>
              </a:rPr>
              <a:t> </a:t>
            </a:r>
            <a:r>
              <a:rPr lang="en-GB" sz="900" b="1" dirty="0" err="1" smtClean="0">
                <a:solidFill>
                  <a:schemeClr val="tx1"/>
                </a:solidFill>
              </a:rPr>
              <a:t>haki</a:t>
            </a:r>
            <a:r>
              <a:rPr lang="en-GB" sz="900" b="1" dirty="0" smtClean="0">
                <a:solidFill>
                  <a:schemeClr val="tx1"/>
                </a:solidFill>
              </a:rPr>
              <a:t> </a:t>
            </a:r>
            <a:r>
              <a:rPr lang="en-GB" sz="900" b="1" dirty="0" err="1" smtClean="0">
                <a:solidFill>
                  <a:schemeClr val="tx1"/>
                </a:solidFill>
              </a:rPr>
              <a:t>kesätöitäkin</a:t>
            </a:r>
            <a:r>
              <a:rPr lang="en-GB" sz="900" b="1" dirty="0">
                <a:solidFill>
                  <a:schemeClr val="tx1"/>
                </a:solidFill>
              </a:rPr>
              <a:t>. ISS </a:t>
            </a:r>
            <a:r>
              <a:rPr lang="en-GB" sz="900" b="1" dirty="0" err="1">
                <a:solidFill>
                  <a:schemeClr val="tx1"/>
                </a:solidFill>
              </a:rPr>
              <a:t>haki</a:t>
            </a:r>
            <a:r>
              <a:rPr lang="en-GB" sz="900" b="1" dirty="0">
                <a:solidFill>
                  <a:schemeClr val="tx1"/>
                </a:solidFill>
              </a:rPr>
              <a:t> Hgin </a:t>
            </a:r>
            <a:r>
              <a:rPr lang="en-GB" sz="900" b="1" dirty="0" err="1" smtClean="0">
                <a:solidFill>
                  <a:schemeClr val="tx1"/>
                </a:solidFill>
              </a:rPr>
              <a:t>keskustaan</a:t>
            </a:r>
            <a:r>
              <a:rPr lang="en-GB" sz="900" b="1" dirty="0" smtClean="0">
                <a:solidFill>
                  <a:schemeClr val="tx1"/>
                </a:solidFill>
              </a:rPr>
              <a:t> </a:t>
            </a:r>
            <a:r>
              <a:rPr lang="en-GB" sz="900" b="1" dirty="0" err="1" smtClean="0">
                <a:solidFill>
                  <a:schemeClr val="tx1"/>
                </a:solidFill>
              </a:rPr>
              <a:t>kiinteis-tönhoitajaa</a:t>
            </a:r>
            <a:r>
              <a:rPr lang="en-GB" sz="900" b="1" dirty="0">
                <a:solidFill>
                  <a:schemeClr val="tx1"/>
                </a:solidFill>
              </a:rPr>
              <a:t>, ja </a:t>
            </a:r>
            <a:r>
              <a:rPr lang="en-GB" sz="900" b="1" dirty="0" err="1">
                <a:solidFill>
                  <a:schemeClr val="tx1"/>
                </a:solidFill>
              </a:rPr>
              <a:t>oli</a:t>
            </a:r>
            <a:r>
              <a:rPr lang="en-GB" sz="900" b="1" dirty="0">
                <a:solidFill>
                  <a:schemeClr val="tx1"/>
                </a:solidFill>
              </a:rPr>
              <a:t> </a:t>
            </a:r>
            <a:r>
              <a:rPr lang="en-GB" sz="900" b="1" dirty="0" err="1" smtClean="0">
                <a:solidFill>
                  <a:schemeClr val="tx1"/>
                </a:solidFill>
              </a:rPr>
              <a:t>haastattelussa</a:t>
            </a:r>
            <a:r>
              <a:rPr lang="en-GB" sz="900" b="1" dirty="0" smtClean="0">
                <a:solidFill>
                  <a:schemeClr val="tx1"/>
                </a:solidFill>
              </a:rPr>
              <a:t>. </a:t>
            </a:r>
            <a:r>
              <a:rPr lang="en-GB" sz="900" b="1" dirty="0" err="1" smtClean="0">
                <a:solidFill>
                  <a:schemeClr val="tx1"/>
                </a:solidFill>
              </a:rPr>
              <a:t>Syksyyn</a:t>
            </a:r>
            <a:r>
              <a:rPr lang="en-GB" sz="900" b="1" dirty="0" smtClean="0">
                <a:solidFill>
                  <a:schemeClr val="tx1"/>
                </a:solidFill>
              </a:rPr>
              <a:t> </a:t>
            </a:r>
            <a:r>
              <a:rPr lang="en-GB" sz="900" b="1" dirty="0" err="1">
                <a:solidFill>
                  <a:schemeClr val="tx1"/>
                </a:solidFill>
              </a:rPr>
              <a:t>asti</a:t>
            </a:r>
            <a:r>
              <a:rPr lang="en-GB" sz="900" b="1" dirty="0">
                <a:solidFill>
                  <a:schemeClr val="tx1"/>
                </a:solidFill>
              </a:rPr>
              <a:t> </a:t>
            </a:r>
            <a:r>
              <a:rPr lang="en-GB" sz="900" b="1" dirty="0" err="1">
                <a:solidFill>
                  <a:schemeClr val="tx1"/>
                </a:solidFill>
              </a:rPr>
              <a:t>luvassa</a:t>
            </a:r>
            <a:r>
              <a:rPr lang="en-GB" sz="900" b="1" dirty="0">
                <a:solidFill>
                  <a:schemeClr val="tx1"/>
                </a:solidFill>
              </a:rPr>
              <a:t> </a:t>
            </a:r>
            <a:r>
              <a:rPr lang="en-GB" sz="900" b="1" dirty="0" err="1" smtClean="0">
                <a:solidFill>
                  <a:schemeClr val="tx1"/>
                </a:solidFill>
              </a:rPr>
              <a:t>kevälomatuurauksia</a:t>
            </a:r>
            <a:r>
              <a:rPr lang="en-GB" sz="900" b="1" dirty="0" smtClean="0">
                <a:solidFill>
                  <a:schemeClr val="tx1"/>
                </a:solidFill>
              </a:rPr>
              <a:t> </a:t>
            </a:r>
            <a:r>
              <a:rPr lang="en-GB" sz="900" b="1" dirty="0">
                <a:solidFill>
                  <a:schemeClr val="tx1"/>
                </a:solidFill>
              </a:rPr>
              <a:t>ja </a:t>
            </a:r>
            <a:r>
              <a:rPr lang="en-GB" sz="900" b="1" dirty="0" err="1" smtClean="0">
                <a:solidFill>
                  <a:schemeClr val="tx1"/>
                </a:solidFill>
              </a:rPr>
              <a:t>toivoo</a:t>
            </a:r>
            <a:r>
              <a:rPr lang="en-GB" sz="900" b="1" dirty="0" smtClean="0">
                <a:solidFill>
                  <a:schemeClr val="tx1"/>
                </a:solidFill>
              </a:rPr>
              <a:t> </a:t>
            </a:r>
            <a:r>
              <a:rPr lang="en-GB" sz="900" b="1" dirty="0" err="1" smtClean="0">
                <a:solidFill>
                  <a:schemeClr val="tx1"/>
                </a:solidFill>
              </a:rPr>
              <a:t>kesän</a:t>
            </a:r>
            <a:r>
              <a:rPr lang="en-GB" sz="900" b="1" dirty="0" smtClean="0">
                <a:solidFill>
                  <a:schemeClr val="tx1"/>
                </a:solidFill>
              </a:rPr>
              <a:t> </a:t>
            </a:r>
            <a:r>
              <a:rPr lang="en-GB" sz="900" b="1" dirty="0" err="1">
                <a:solidFill>
                  <a:schemeClr val="tx1"/>
                </a:solidFill>
              </a:rPr>
              <a:t>jälkeen</a:t>
            </a:r>
            <a:r>
              <a:rPr lang="en-GB" sz="900" b="1" dirty="0">
                <a:solidFill>
                  <a:schemeClr val="tx1"/>
                </a:solidFill>
              </a:rPr>
              <a:t> </a:t>
            </a:r>
            <a:r>
              <a:rPr lang="en-GB" sz="900" b="1" dirty="0" err="1" smtClean="0">
                <a:solidFill>
                  <a:schemeClr val="tx1"/>
                </a:solidFill>
              </a:rPr>
              <a:t>töiden</a:t>
            </a:r>
            <a:r>
              <a:rPr lang="en-GB" sz="900" b="1" dirty="0" smtClean="0">
                <a:solidFill>
                  <a:schemeClr val="tx1"/>
                </a:solidFill>
              </a:rPr>
              <a:t> </a:t>
            </a:r>
            <a:r>
              <a:rPr lang="en-GB" sz="900" b="1" dirty="0" err="1" smtClean="0">
                <a:solidFill>
                  <a:schemeClr val="tx1"/>
                </a:solidFill>
              </a:rPr>
              <a:t>jatkuvan</a:t>
            </a:r>
            <a:r>
              <a:rPr lang="en-GB" sz="900" b="1" dirty="0" smtClean="0">
                <a:solidFill>
                  <a:schemeClr val="tx1"/>
                </a:solidFill>
              </a:rPr>
              <a:t>. </a:t>
            </a:r>
            <a:r>
              <a:rPr lang="en-GB" sz="900" b="1" dirty="0" err="1">
                <a:solidFill>
                  <a:schemeClr val="tx1"/>
                </a:solidFill>
              </a:rPr>
              <a:t>Suorittaa</a:t>
            </a:r>
            <a:r>
              <a:rPr lang="en-GB" sz="900" b="1" dirty="0">
                <a:solidFill>
                  <a:schemeClr val="tx1"/>
                </a:solidFill>
              </a:rPr>
              <a:t> </a:t>
            </a:r>
            <a:r>
              <a:rPr lang="en-GB" sz="900" b="1" dirty="0" err="1">
                <a:solidFill>
                  <a:schemeClr val="tx1"/>
                </a:solidFill>
              </a:rPr>
              <a:t>tällä</a:t>
            </a:r>
            <a:r>
              <a:rPr lang="en-GB" sz="900" b="1" dirty="0">
                <a:solidFill>
                  <a:schemeClr val="tx1"/>
                </a:solidFill>
              </a:rPr>
              <a:t> </a:t>
            </a:r>
            <a:r>
              <a:rPr lang="en-GB" sz="900" b="1" dirty="0" err="1">
                <a:solidFill>
                  <a:schemeClr val="tx1"/>
                </a:solidFill>
              </a:rPr>
              <a:t>hetkellä</a:t>
            </a:r>
            <a:r>
              <a:rPr lang="en-GB" sz="900" b="1" dirty="0">
                <a:solidFill>
                  <a:schemeClr val="tx1"/>
                </a:solidFill>
              </a:rPr>
              <a:t> </a:t>
            </a:r>
            <a:r>
              <a:rPr lang="en-GB" sz="900" b="1" dirty="0" err="1">
                <a:solidFill>
                  <a:schemeClr val="tx1"/>
                </a:solidFill>
              </a:rPr>
              <a:t>uutta</a:t>
            </a:r>
            <a:r>
              <a:rPr lang="en-GB" sz="900" b="1" dirty="0">
                <a:solidFill>
                  <a:schemeClr val="tx1"/>
                </a:solidFill>
              </a:rPr>
              <a:t> </a:t>
            </a:r>
            <a:r>
              <a:rPr lang="en-GB" sz="900" b="1" dirty="0" err="1" smtClean="0">
                <a:solidFill>
                  <a:schemeClr val="tx1"/>
                </a:solidFill>
              </a:rPr>
              <a:t>kiinteistön-hoidon</a:t>
            </a:r>
            <a:r>
              <a:rPr lang="en-GB" sz="900" b="1" dirty="0" smtClean="0">
                <a:solidFill>
                  <a:schemeClr val="tx1"/>
                </a:solidFill>
              </a:rPr>
              <a:t> </a:t>
            </a:r>
            <a:r>
              <a:rPr lang="en-GB" sz="900" b="1" dirty="0" err="1" smtClean="0">
                <a:solidFill>
                  <a:schemeClr val="tx1"/>
                </a:solidFill>
              </a:rPr>
              <a:t>ammattitut-kintoa</a:t>
            </a:r>
            <a:r>
              <a:rPr lang="en-GB" sz="900" b="1" dirty="0" smtClean="0">
                <a:solidFill>
                  <a:schemeClr val="tx1"/>
                </a:solidFill>
              </a:rPr>
              <a:t> </a:t>
            </a:r>
            <a:r>
              <a:rPr lang="en-GB" sz="900" b="1" dirty="0" err="1" smtClean="0">
                <a:solidFill>
                  <a:schemeClr val="tx1"/>
                </a:solidFill>
              </a:rPr>
              <a:t>AEL:llä</a:t>
            </a:r>
            <a:r>
              <a:rPr lang="en-GB" sz="900" b="1" dirty="0">
                <a:solidFill>
                  <a:schemeClr val="tx1"/>
                </a:solidFill>
              </a:rPr>
              <a:t>.</a:t>
            </a:r>
          </a:p>
        </p:txBody>
      </p:sp>
      <p:graphicFrame>
        <p:nvGraphicFramePr>
          <p:cNvPr id="4" name="Kaaviokuva 3"/>
          <p:cNvGraphicFramePr/>
          <p:nvPr>
            <p:extLst>
              <p:ext uri="{D42A27DB-BD31-4B8C-83A1-F6EECF244321}">
                <p14:modId xmlns:p14="http://schemas.microsoft.com/office/powerpoint/2010/main" val="663594881"/>
              </p:ext>
            </p:extLst>
          </p:nvPr>
        </p:nvGraphicFramePr>
        <p:xfrm>
          <a:off x="233464" y="874833"/>
          <a:ext cx="9299643" cy="3427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kstiruutu 1"/>
          <p:cNvSpPr txBox="1"/>
          <p:nvPr/>
        </p:nvSpPr>
        <p:spPr>
          <a:xfrm>
            <a:off x="2382117" y="505501"/>
            <a:ext cx="6746379" cy="369332"/>
          </a:xfrm>
          <a:prstGeom prst="rect">
            <a:avLst/>
          </a:prstGeom>
          <a:noFill/>
        </p:spPr>
        <p:txBody>
          <a:bodyPr wrap="square" rtlCol="0">
            <a:spAutoFit/>
          </a:bodyPr>
          <a:lstStyle/>
          <a:p>
            <a:r>
              <a:rPr lang="fi-FI" dirty="0" smtClean="0"/>
              <a:t>58-vuotias mies, kiinteistönhoitaja, ent. insinööri, Espoo</a:t>
            </a:r>
            <a:endParaRPr lang="fi-FI" dirty="0"/>
          </a:p>
        </p:txBody>
      </p:sp>
      <p:sp>
        <p:nvSpPr>
          <p:cNvPr id="3" name="Suorakulmio 2"/>
          <p:cNvSpPr/>
          <p:nvPr/>
        </p:nvSpPr>
        <p:spPr>
          <a:xfrm>
            <a:off x="400451" y="3715955"/>
            <a:ext cx="941966" cy="2677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err="1" smtClean="0">
                <a:solidFill>
                  <a:schemeClr val="tx1"/>
                </a:solidFill>
              </a:rPr>
              <a:t>Irtisanominen</a:t>
            </a:r>
            <a:endParaRPr lang="en-GB" sz="900" b="1" dirty="0">
              <a:solidFill>
                <a:schemeClr val="tx1"/>
              </a:solidFill>
            </a:endParaRPr>
          </a:p>
          <a:p>
            <a:pPr algn="ctr"/>
            <a:r>
              <a:rPr lang="en-GB" sz="900" b="1" dirty="0" err="1" smtClean="0">
                <a:solidFill>
                  <a:schemeClr val="tx1"/>
                </a:solidFill>
              </a:rPr>
              <a:t>tuotannolli-sista</a:t>
            </a:r>
            <a:r>
              <a:rPr lang="en-GB" sz="900" b="1" dirty="0" smtClean="0">
                <a:solidFill>
                  <a:schemeClr val="tx1"/>
                </a:solidFill>
              </a:rPr>
              <a:t> </a:t>
            </a:r>
            <a:r>
              <a:rPr lang="en-GB" sz="900" b="1" dirty="0" err="1" smtClean="0">
                <a:solidFill>
                  <a:schemeClr val="tx1"/>
                </a:solidFill>
              </a:rPr>
              <a:t>ja</a:t>
            </a:r>
            <a:r>
              <a:rPr lang="en-GB" sz="900" b="1" dirty="0" smtClean="0">
                <a:solidFill>
                  <a:schemeClr val="tx1"/>
                </a:solidFill>
              </a:rPr>
              <a:t> </a:t>
            </a:r>
            <a:r>
              <a:rPr lang="en-GB" sz="900" b="1" dirty="0" err="1" smtClean="0">
                <a:solidFill>
                  <a:schemeClr val="tx1"/>
                </a:solidFill>
              </a:rPr>
              <a:t>talou-dellisista</a:t>
            </a:r>
            <a:r>
              <a:rPr lang="en-GB" sz="900" b="1" dirty="0" smtClean="0">
                <a:solidFill>
                  <a:schemeClr val="tx1"/>
                </a:solidFill>
              </a:rPr>
              <a:t> </a:t>
            </a:r>
            <a:r>
              <a:rPr lang="en-GB" sz="900" b="1" dirty="0" err="1" smtClean="0">
                <a:solidFill>
                  <a:schemeClr val="tx1"/>
                </a:solidFill>
              </a:rPr>
              <a:t>syistä</a:t>
            </a:r>
            <a:r>
              <a:rPr lang="en-GB" sz="900" b="1" dirty="0" smtClean="0">
                <a:solidFill>
                  <a:schemeClr val="tx1"/>
                </a:solidFill>
              </a:rPr>
              <a:t>. Oli </a:t>
            </a:r>
            <a:r>
              <a:rPr lang="en-GB" sz="900" b="1" dirty="0" err="1" smtClean="0">
                <a:solidFill>
                  <a:schemeClr val="tx1"/>
                </a:solidFill>
              </a:rPr>
              <a:t>kiinnostu</a:t>
            </a:r>
            <a:r>
              <a:rPr lang="en-GB" sz="900" b="1" dirty="0" smtClean="0">
                <a:solidFill>
                  <a:schemeClr val="tx1"/>
                </a:solidFill>
              </a:rPr>
              <a:t>-nut </a:t>
            </a:r>
            <a:r>
              <a:rPr lang="en-GB" sz="900" b="1" dirty="0" err="1" smtClean="0">
                <a:solidFill>
                  <a:schemeClr val="tx1"/>
                </a:solidFill>
              </a:rPr>
              <a:t>käytännön-läheisenä</a:t>
            </a:r>
            <a:r>
              <a:rPr lang="en-GB" sz="900" b="1" dirty="0" smtClean="0">
                <a:solidFill>
                  <a:schemeClr val="tx1"/>
                </a:solidFill>
              </a:rPr>
              <a:t> </a:t>
            </a:r>
            <a:r>
              <a:rPr lang="en-GB" sz="900" b="1" dirty="0" err="1" smtClean="0">
                <a:solidFill>
                  <a:schemeClr val="tx1"/>
                </a:solidFill>
              </a:rPr>
              <a:t>ihmisenä</a:t>
            </a:r>
            <a:r>
              <a:rPr lang="en-GB" sz="900" b="1" dirty="0" smtClean="0">
                <a:solidFill>
                  <a:schemeClr val="tx1"/>
                </a:solidFill>
              </a:rPr>
              <a:t> ja </a:t>
            </a:r>
            <a:r>
              <a:rPr lang="en-GB" sz="900" b="1" dirty="0" err="1">
                <a:solidFill>
                  <a:schemeClr val="tx1"/>
                </a:solidFill>
              </a:rPr>
              <a:t>vanhana</a:t>
            </a:r>
            <a:r>
              <a:rPr lang="en-GB" sz="900" b="1" dirty="0">
                <a:solidFill>
                  <a:schemeClr val="tx1"/>
                </a:solidFill>
              </a:rPr>
              <a:t> </a:t>
            </a:r>
            <a:r>
              <a:rPr lang="en-GB" sz="900" b="1" dirty="0" err="1" smtClean="0">
                <a:solidFill>
                  <a:schemeClr val="tx1"/>
                </a:solidFill>
              </a:rPr>
              <a:t>omakotiasu-jana</a:t>
            </a:r>
            <a:r>
              <a:rPr lang="en-GB" sz="900" b="1" dirty="0" smtClean="0">
                <a:solidFill>
                  <a:schemeClr val="tx1"/>
                </a:solidFill>
              </a:rPr>
              <a:t> </a:t>
            </a:r>
            <a:r>
              <a:rPr lang="en-GB" sz="900" b="1" dirty="0" err="1" smtClean="0">
                <a:solidFill>
                  <a:schemeClr val="tx1"/>
                </a:solidFill>
              </a:rPr>
              <a:t>kiinteis-tönhoidosta</a:t>
            </a:r>
            <a:r>
              <a:rPr lang="en-GB" sz="900" b="1" dirty="0">
                <a:solidFill>
                  <a:schemeClr val="tx1"/>
                </a:solidFill>
              </a:rPr>
              <a:t>, </a:t>
            </a:r>
            <a:r>
              <a:rPr lang="en-GB" sz="900" b="1" dirty="0" err="1">
                <a:solidFill>
                  <a:schemeClr val="tx1"/>
                </a:solidFill>
              </a:rPr>
              <a:t>jossa</a:t>
            </a:r>
            <a:r>
              <a:rPr lang="en-GB" sz="900" b="1" dirty="0">
                <a:solidFill>
                  <a:schemeClr val="tx1"/>
                </a:solidFill>
              </a:rPr>
              <a:t> </a:t>
            </a:r>
            <a:r>
              <a:rPr lang="en-GB" sz="900" b="1" dirty="0" err="1" smtClean="0">
                <a:solidFill>
                  <a:schemeClr val="tx1"/>
                </a:solidFill>
              </a:rPr>
              <a:t>työllisty-minen</a:t>
            </a:r>
            <a:r>
              <a:rPr lang="en-GB" sz="900" b="1" dirty="0" smtClean="0">
                <a:solidFill>
                  <a:schemeClr val="tx1"/>
                </a:solidFill>
              </a:rPr>
              <a:t> </a:t>
            </a:r>
            <a:r>
              <a:rPr lang="en-GB" sz="900" b="1" dirty="0" err="1" smtClean="0">
                <a:solidFill>
                  <a:schemeClr val="tx1"/>
                </a:solidFill>
              </a:rPr>
              <a:t>konkreettisesti</a:t>
            </a:r>
            <a:r>
              <a:rPr lang="en-GB" sz="900" b="1" dirty="0" smtClean="0">
                <a:solidFill>
                  <a:schemeClr val="tx1"/>
                </a:solidFill>
              </a:rPr>
              <a:t> </a:t>
            </a:r>
            <a:r>
              <a:rPr lang="en-GB" sz="900" b="1" dirty="0" err="1">
                <a:solidFill>
                  <a:schemeClr val="tx1"/>
                </a:solidFill>
              </a:rPr>
              <a:t>vanhan</a:t>
            </a:r>
            <a:r>
              <a:rPr lang="en-GB" sz="900" b="1" dirty="0">
                <a:solidFill>
                  <a:schemeClr val="tx1"/>
                </a:solidFill>
              </a:rPr>
              <a:t> </a:t>
            </a:r>
            <a:r>
              <a:rPr lang="en-GB" sz="900" b="1" dirty="0" err="1">
                <a:solidFill>
                  <a:schemeClr val="tx1"/>
                </a:solidFill>
              </a:rPr>
              <a:t>ajan</a:t>
            </a:r>
            <a:r>
              <a:rPr lang="en-GB" sz="900" b="1" dirty="0">
                <a:solidFill>
                  <a:schemeClr val="tx1"/>
                </a:solidFill>
              </a:rPr>
              <a:t> </a:t>
            </a:r>
            <a:r>
              <a:rPr lang="en-GB" sz="900" b="1" dirty="0" err="1">
                <a:solidFill>
                  <a:schemeClr val="tx1"/>
                </a:solidFill>
              </a:rPr>
              <a:t>talonmiehen</a:t>
            </a:r>
            <a:r>
              <a:rPr lang="en-GB" sz="900" b="1" dirty="0">
                <a:solidFill>
                  <a:schemeClr val="tx1"/>
                </a:solidFill>
              </a:rPr>
              <a:t> </a:t>
            </a:r>
            <a:r>
              <a:rPr lang="en-GB" sz="900" b="1" dirty="0" err="1" smtClean="0">
                <a:solidFill>
                  <a:schemeClr val="tx1"/>
                </a:solidFill>
              </a:rPr>
              <a:t>hommiin</a:t>
            </a:r>
            <a:r>
              <a:rPr lang="fi-FI" sz="900" b="1" dirty="0" smtClean="0">
                <a:solidFill>
                  <a:schemeClr val="tx1"/>
                </a:solidFill>
              </a:rPr>
              <a:t>.</a:t>
            </a:r>
            <a:endParaRPr lang="fi-FI" sz="900" b="1" dirty="0">
              <a:solidFill>
                <a:schemeClr val="tx1"/>
              </a:solidFill>
            </a:endParaRPr>
          </a:p>
        </p:txBody>
      </p:sp>
      <p:sp>
        <p:nvSpPr>
          <p:cNvPr id="10" name="Suorakulmio 9"/>
          <p:cNvSpPr/>
          <p:nvPr/>
        </p:nvSpPr>
        <p:spPr>
          <a:xfrm>
            <a:off x="1676518" y="3495454"/>
            <a:ext cx="941966" cy="3038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err="1">
                <a:solidFill>
                  <a:schemeClr val="tx1"/>
                </a:solidFill>
              </a:rPr>
              <a:t>Alkoi</a:t>
            </a:r>
            <a:r>
              <a:rPr lang="en-GB" sz="900" b="1" dirty="0">
                <a:solidFill>
                  <a:schemeClr val="tx1"/>
                </a:solidFill>
              </a:rPr>
              <a:t> </a:t>
            </a:r>
            <a:r>
              <a:rPr lang="en-GB" sz="900" b="1" dirty="0" err="1">
                <a:solidFill>
                  <a:schemeClr val="tx1"/>
                </a:solidFill>
              </a:rPr>
              <a:t>lehti-ilmoitusten</a:t>
            </a:r>
            <a:r>
              <a:rPr lang="en-GB" sz="900" b="1" dirty="0">
                <a:solidFill>
                  <a:schemeClr val="tx1"/>
                </a:solidFill>
              </a:rPr>
              <a:t> </a:t>
            </a:r>
            <a:r>
              <a:rPr lang="en-GB" sz="900" b="1" dirty="0" err="1">
                <a:solidFill>
                  <a:schemeClr val="tx1"/>
                </a:solidFill>
              </a:rPr>
              <a:t>perusteella</a:t>
            </a:r>
            <a:r>
              <a:rPr lang="en-GB" sz="900" b="1" dirty="0">
                <a:solidFill>
                  <a:schemeClr val="tx1"/>
                </a:solidFill>
              </a:rPr>
              <a:t> </a:t>
            </a:r>
            <a:r>
              <a:rPr lang="en-GB" sz="900" b="1" dirty="0" err="1">
                <a:solidFill>
                  <a:schemeClr val="tx1"/>
                </a:solidFill>
              </a:rPr>
              <a:t>soittelemaan</a:t>
            </a:r>
            <a:r>
              <a:rPr lang="en-GB" sz="900" b="1" dirty="0">
                <a:solidFill>
                  <a:schemeClr val="tx1"/>
                </a:solidFill>
              </a:rPr>
              <a:t> </a:t>
            </a:r>
            <a:r>
              <a:rPr lang="en-GB" sz="900" b="1" dirty="0" err="1" smtClean="0">
                <a:solidFill>
                  <a:schemeClr val="tx1"/>
                </a:solidFill>
              </a:rPr>
              <a:t>yhteyshen-kilöille</a:t>
            </a:r>
            <a:r>
              <a:rPr lang="en-GB" sz="900" b="1" dirty="0" smtClean="0">
                <a:solidFill>
                  <a:schemeClr val="tx1"/>
                </a:solidFill>
              </a:rPr>
              <a:t> </a:t>
            </a:r>
            <a:r>
              <a:rPr lang="en-GB" sz="900" b="1" dirty="0" err="1" smtClean="0">
                <a:solidFill>
                  <a:schemeClr val="tx1"/>
                </a:solidFill>
              </a:rPr>
              <a:t>aikuiskoulutus-paikkoihin</a:t>
            </a:r>
            <a:r>
              <a:rPr lang="en-GB" sz="900" b="1" dirty="0" smtClean="0">
                <a:solidFill>
                  <a:schemeClr val="tx1"/>
                </a:solidFill>
              </a:rPr>
              <a:t>. </a:t>
            </a:r>
            <a:r>
              <a:rPr lang="en-GB" sz="900" b="1" dirty="0" err="1" smtClean="0">
                <a:solidFill>
                  <a:schemeClr val="tx1"/>
                </a:solidFill>
              </a:rPr>
              <a:t>AEL:stä</a:t>
            </a:r>
            <a:r>
              <a:rPr lang="en-GB" sz="900" b="1" dirty="0" smtClean="0">
                <a:solidFill>
                  <a:schemeClr val="tx1"/>
                </a:solidFill>
              </a:rPr>
              <a:t> </a:t>
            </a:r>
            <a:r>
              <a:rPr lang="en-GB" sz="900" b="1" dirty="0" err="1">
                <a:solidFill>
                  <a:schemeClr val="tx1"/>
                </a:solidFill>
              </a:rPr>
              <a:t>pyyntö</a:t>
            </a:r>
            <a:r>
              <a:rPr lang="en-GB" sz="900" b="1" dirty="0">
                <a:solidFill>
                  <a:schemeClr val="tx1"/>
                </a:solidFill>
              </a:rPr>
              <a:t> </a:t>
            </a:r>
            <a:r>
              <a:rPr lang="en-GB" sz="900" b="1" dirty="0" err="1" smtClean="0">
                <a:solidFill>
                  <a:schemeClr val="tx1"/>
                </a:solidFill>
              </a:rPr>
              <a:t>haastatteluun</a:t>
            </a:r>
            <a:r>
              <a:rPr lang="en-GB" sz="900" b="1" dirty="0" smtClean="0">
                <a:solidFill>
                  <a:schemeClr val="tx1"/>
                </a:solidFill>
              </a:rPr>
              <a:t> </a:t>
            </a:r>
            <a:r>
              <a:rPr lang="en-GB" sz="900" b="1" dirty="0" err="1" smtClean="0">
                <a:solidFill>
                  <a:schemeClr val="tx1"/>
                </a:solidFill>
              </a:rPr>
              <a:t>lounaan</a:t>
            </a:r>
            <a:r>
              <a:rPr lang="en-GB" sz="900" b="1" dirty="0" smtClean="0">
                <a:solidFill>
                  <a:schemeClr val="tx1"/>
                </a:solidFill>
              </a:rPr>
              <a:t> </a:t>
            </a:r>
            <a:r>
              <a:rPr lang="en-GB" sz="900" b="1" dirty="0" err="1" smtClean="0">
                <a:solidFill>
                  <a:schemeClr val="tx1"/>
                </a:solidFill>
              </a:rPr>
              <a:t>merkeissä</a:t>
            </a:r>
            <a:r>
              <a:rPr lang="en-GB" sz="900" b="1" dirty="0" smtClean="0">
                <a:solidFill>
                  <a:schemeClr val="tx1"/>
                </a:solidFill>
              </a:rPr>
              <a:t>. Sai </a:t>
            </a:r>
            <a:r>
              <a:rPr lang="en-GB" sz="900" b="1" dirty="0" err="1">
                <a:solidFill>
                  <a:schemeClr val="tx1"/>
                </a:solidFill>
              </a:rPr>
              <a:t>kuulla</a:t>
            </a:r>
            <a:r>
              <a:rPr lang="en-GB" sz="900" b="1" dirty="0">
                <a:solidFill>
                  <a:schemeClr val="tx1"/>
                </a:solidFill>
              </a:rPr>
              <a:t>, </a:t>
            </a:r>
            <a:r>
              <a:rPr lang="en-GB" sz="900" b="1" dirty="0" err="1">
                <a:solidFill>
                  <a:schemeClr val="tx1"/>
                </a:solidFill>
              </a:rPr>
              <a:t>että</a:t>
            </a:r>
            <a:r>
              <a:rPr lang="en-GB" sz="900" b="1" dirty="0">
                <a:solidFill>
                  <a:schemeClr val="tx1"/>
                </a:solidFill>
              </a:rPr>
              <a:t> </a:t>
            </a:r>
            <a:r>
              <a:rPr lang="en-GB" sz="900" b="1" dirty="0" err="1">
                <a:solidFill>
                  <a:schemeClr val="tx1"/>
                </a:solidFill>
              </a:rPr>
              <a:t>puoli</a:t>
            </a:r>
            <a:r>
              <a:rPr lang="en-GB" sz="900" b="1" dirty="0">
                <a:solidFill>
                  <a:schemeClr val="tx1"/>
                </a:solidFill>
              </a:rPr>
              <a:t> </a:t>
            </a:r>
            <a:r>
              <a:rPr lang="en-GB" sz="900" b="1" dirty="0" err="1">
                <a:solidFill>
                  <a:schemeClr val="tx1"/>
                </a:solidFill>
              </a:rPr>
              <a:t>vuotta</a:t>
            </a:r>
            <a:r>
              <a:rPr lang="en-GB" sz="900" b="1" dirty="0">
                <a:solidFill>
                  <a:schemeClr val="tx1"/>
                </a:solidFill>
              </a:rPr>
              <a:t> </a:t>
            </a:r>
            <a:r>
              <a:rPr lang="en-GB" sz="900" b="1" dirty="0" err="1">
                <a:solidFill>
                  <a:schemeClr val="tx1"/>
                </a:solidFill>
              </a:rPr>
              <a:t>aiemmin</a:t>
            </a:r>
            <a:r>
              <a:rPr lang="en-GB" sz="900" b="1" dirty="0">
                <a:solidFill>
                  <a:schemeClr val="tx1"/>
                </a:solidFill>
              </a:rPr>
              <a:t> </a:t>
            </a:r>
            <a:r>
              <a:rPr lang="en-GB" sz="900" b="1" dirty="0" err="1">
                <a:solidFill>
                  <a:schemeClr val="tx1"/>
                </a:solidFill>
              </a:rPr>
              <a:t>oli</a:t>
            </a:r>
            <a:r>
              <a:rPr lang="en-GB" sz="900" b="1" dirty="0">
                <a:solidFill>
                  <a:schemeClr val="tx1"/>
                </a:solidFill>
              </a:rPr>
              <a:t> </a:t>
            </a:r>
            <a:r>
              <a:rPr lang="en-GB" sz="900" b="1" dirty="0" err="1">
                <a:solidFill>
                  <a:schemeClr val="tx1"/>
                </a:solidFill>
              </a:rPr>
              <a:t>alkanut</a:t>
            </a:r>
            <a:r>
              <a:rPr lang="en-GB" sz="900" b="1" dirty="0">
                <a:solidFill>
                  <a:schemeClr val="tx1"/>
                </a:solidFill>
              </a:rPr>
              <a:t> </a:t>
            </a:r>
            <a:r>
              <a:rPr lang="en-GB" sz="900" b="1" dirty="0" err="1" smtClean="0">
                <a:solidFill>
                  <a:schemeClr val="tx1"/>
                </a:solidFill>
              </a:rPr>
              <a:t>maahanmuut-tajille</a:t>
            </a:r>
            <a:r>
              <a:rPr lang="en-GB" sz="900" b="1" dirty="0" smtClean="0">
                <a:solidFill>
                  <a:schemeClr val="tx1"/>
                </a:solidFill>
              </a:rPr>
              <a:t> </a:t>
            </a:r>
            <a:r>
              <a:rPr lang="en-GB" sz="900" b="1" dirty="0" err="1" smtClean="0">
                <a:solidFill>
                  <a:schemeClr val="tx1"/>
                </a:solidFill>
              </a:rPr>
              <a:t>kiinteis-tönhoitajan</a:t>
            </a:r>
            <a:r>
              <a:rPr lang="en-GB" sz="900" b="1" dirty="0" smtClean="0">
                <a:solidFill>
                  <a:schemeClr val="tx1"/>
                </a:solidFill>
              </a:rPr>
              <a:t> </a:t>
            </a:r>
            <a:r>
              <a:rPr lang="en-GB" sz="900" b="1" dirty="0" err="1" smtClean="0">
                <a:solidFill>
                  <a:schemeClr val="tx1"/>
                </a:solidFill>
              </a:rPr>
              <a:t>perustutkin</a:t>
            </a:r>
            <a:r>
              <a:rPr lang="en-GB" sz="900" b="1" dirty="0" smtClean="0">
                <a:solidFill>
                  <a:schemeClr val="tx1"/>
                </a:solidFill>
              </a:rPr>
              <a:t>-toon </a:t>
            </a:r>
            <a:r>
              <a:rPr lang="en-GB" sz="900" b="1" dirty="0" err="1">
                <a:solidFill>
                  <a:schemeClr val="tx1"/>
                </a:solidFill>
              </a:rPr>
              <a:t>johtava</a:t>
            </a:r>
            <a:r>
              <a:rPr lang="en-GB" sz="900" b="1" dirty="0">
                <a:solidFill>
                  <a:schemeClr val="tx1"/>
                </a:solidFill>
              </a:rPr>
              <a:t> </a:t>
            </a:r>
            <a:r>
              <a:rPr lang="en-GB" sz="900" b="1" dirty="0" err="1" smtClean="0">
                <a:solidFill>
                  <a:schemeClr val="tx1"/>
                </a:solidFill>
              </a:rPr>
              <a:t>koulutusoh-jelma</a:t>
            </a:r>
            <a:r>
              <a:rPr lang="en-GB" sz="900" b="1" dirty="0" smtClean="0">
                <a:solidFill>
                  <a:schemeClr val="tx1"/>
                </a:solidFill>
              </a:rPr>
              <a:t>.</a:t>
            </a:r>
            <a:endParaRPr lang="en-GB" sz="900" b="1" dirty="0">
              <a:solidFill>
                <a:schemeClr val="tx1"/>
              </a:solidFill>
            </a:endParaRPr>
          </a:p>
        </p:txBody>
      </p:sp>
      <p:sp>
        <p:nvSpPr>
          <p:cNvPr id="11" name="Suorakulmio 10"/>
          <p:cNvSpPr/>
          <p:nvPr/>
        </p:nvSpPr>
        <p:spPr>
          <a:xfrm>
            <a:off x="3026474" y="3206872"/>
            <a:ext cx="941966" cy="3326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900" b="1" dirty="0" smtClean="0">
                <a:solidFill>
                  <a:schemeClr val="tx1"/>
                </a:solidFill>
              </a:rPr>
              <a:t>Sai </a:t>
            </a:r>
            <a:r>
              <a:rPr lang="en-GB" sz="900" b="1" dirty="0" err="1" smtClean="0">
                <a:solidFill>
                  <a:schemeClr val="tx1"/>
                </a:solidFill>
              </a:rPr>
              <a:t>opiskella</a:t>
            </a:r>
            <a:r>
              <a:rPr lang="en-GB" sz="900" b="1" dirty="0" smtClean="0">
                <a:solidFill>
                  <a:schemeClr val="tx1"/>
                </a:solidFill>
              </a:rPr>
              <a:t> </a:t>
            </a:r>
            <a:r>
              <a:rPr lang="en-GB" sz="900" b="1" dirty="0" err="1" smtClean="0">
                <a:solidFill>
                  <a:schemeClr val="tx1"/>
                </a:solidFill>
              </a:rPr>
              <a:t>ansiosidonnai-suuden</a:t>
            </a:r>
            <a:r>
              <a:rPr lang="en-GB" sz="900" b="1" dirty="0" smtClean="0">
                <a:solidFill>
                  <a:schemeClr val="tx1"/>
                </a:solidFill>
              </a:rPr>
              <a:t> </a:t>
            </a:r>
            <a:r>
              <a:rPr lang="en-GB" sz="900" b="1" dirty="0" err="1" smtClean="0">
                <a:solidFill>
                  <a:schemeClr val="tx1"/>
                </a:solidFill>
              </a:rPr>
              <a:t>turvin</a:t>
            </a:r>
            <a:r>
              <a:rPr lang="en-GB" sz="900" b="1" dirty="0" smtClean="0">
                <a:solidFill>
                  <a:schemeClr val="tx1"/>
                </a:solidFill>
              </a:rPr>
              <a:t>, </a:t>
            </a:r>
            <a:r>
              <a:rPr lang="en-GB" sz="900" b="1" dirty="0">
                <a:solidFill>
                  <a:schemeClr val="tx1"/>
                </a:solidFill>
              </a:rPr>
              <a:t>kun </a:t>
            </a:r>
            <a:r>
              <a:rPr lang="en-GB" sz="900" b="1" dirty="0" err="1">
                <a:solidFill>
                  <a:schemeClr val="tx1"/>
                </a:solidFill>
              </a:rPr>
              <a:t>ei</a:t>
            </a:r>
            <a:r>
              <a:rPr lang="en-GB" sz="900" b="1" dirty="0">
                <a:solidFill>
                  <a:schemeClr val="tx1"/>
                </a:solidFill>
              </a:rPr>
              <a:t> </a:t>
            </a:r>
            <a:r>
              <a:rPr lang="en-GB" sz="900" b="1" dirty="0" err="1">
                <a:solidFill>
                  <a:schemeClr val="tx1"/>
                </a:solidFill>
              </a:rPr>
              <a:t>katsottu</a:t>
            </a:r>
            <a:r>
              <a:rPr lang="en-GB" sz="900" b="1" dirty="0">
                <a:solidFill>
                  <a:schemeClr val="tx1"/>
                </a:solidFill>
              </a:rPr>
              <a:t> </a:t>
            </a:r>
            <a:r>
              <a:rPr lang="en-GB" sz="900" b="1" dirty="0" err="1">
                <a:solidFill>
                  <a:schemeClr val="tx1"/>
                </a:solidFill>
              </a:rPr>
              <a:t>kokopäivä-toimiseksi</a:t>
            </a:r>
            <a:r>
              <a:rPr lang="en-GB" sz="900" b="1" dirty="0">
                <a:solidFill>
                  <a:schemeClr val="tx1"/>
                </a:solidFill>
              </a:rPr>
              <a:t>, </a:t>
            </a:r>
            <a:r>
              <a:rPr lang="en-GB" sz="900" b="1" dirty="0" err="1">
                <a:solidFill>
                  <a:schemeClr val="tx1"/>
                </a:solidFill>
              </a:rPr>
              <a:t>oli</a:t>
            </a:r>
            <a:r>
              <a:rPr lang="en-GB" sz="900" b="1" dirty="0">
                <a:solidFill>
                  <a:schemeClr val="tx1"/>
                </a:solidFill>
              </a:rPr>
              <a:t> </a:t>
            </a:r>
            <a:r>
              <a:rPr lang="en-GB" sz="900" b="1" dirty="0" err="1" smtClean="0">
                <a:solidFill>
                  <a:schemeClr val="tx1"/>
                </a:solidFill>
              </a:rPr>
              <a:t>samalla</a:t>
            </a:r>
            <a:r>
              <a:rPr lang="en-GB" sz="900" b="1" dirty="0" smtClean="0">
                <a:solidFill>
                  <a:schemeClr val="tx1"/>
                </a:solidFill>
              </a:rPr>
              <a:t> </a:t>
            </a:r>
            <a:r>
              <a:rPr lang="en-GB" sz="900" b="1" dirty="0" err="1" smtClean="0">
                <a:solidFill>
                  <a:schemeClr val="tx1"/>
                </a:solidFill>
              </a:rPr>
              <a:t>myös</a:t>
            </a:r>
            <a:r>
              <a:rPr lang="en-GB" sz="900" b="1" dirty="0" smtClean="0">
                <a:solidFill>
                  <a:schemeClr val="tx1"/>
                </a:solidFill>
              </a:rPr>
              <a:t> </a:t>
            </a:r>
            <a:r>
              <a:rPr lang="en-GB" sz="900" b="1" dirty="0" err="1" smtClean="0">
                <a:solidFill>
                  <a:schemeClr val="tx1"/>
                </a:solidFill>
              </a:rPr>
              <a:t>työmarkkinoi</a:t>
            </a:r>
            <a:r>
              <a:rPr lang="en-GB" sz="900" b="1" dirty="0" smtClean="0">
                <a:solidFill>
                  <a:schemeClr val="tx1"/>
                </a:solidFill>
              </a:rPr>
              <a:t>-den </a:t>
            </a:r>
            <a:r>
              <a:rPr lang="en-GB" sz="900" b="1" dirty="0" err="1" smtClean="0">
                <a:solidFill>
                  <a:schemeClr val="tx1"/>
                </a:solidFill>
              </a:rPr>
              <a:t>käytettä-vissä</a:t>
            </a:r>
            <a:r>
              <a:rPr lang="en-GB" sz="900" b="1" dirty="0" smtClean="0">
                <a:solidFill>
                  <a:schemeClr val="tx1"/>
                </a:solidFill>
              </a:rPr>
              <a:t>. </a:t>
            </a:r>
            <a:r>
              <a:rPr lang="en-GB" sz="900" b="1" dirty="0" err="1" smtClean="0">
                <a:solidFill>
                  <a:schemeClr val="tx1"/>
                </a:solidFill>
              </a:rPr>
              <a:t>Ellei</a:t>
            </a:r>
            <a:endParaRPr lang="en-GB" sz="900" b="1" dirty="0">
              <a:solidFill>
                <a:schemeClr val="tx1"/>
              </a:solidFill>
            </a:endParaRPr>
          </a:p>
          <a:p>
            <a:pPr algn="ctr"/>
            <a:r>
              <a:rPr lang="en-GB" sz="900" b="1" dirty="0" err="1" smtClean="0">
                <a:solidFill>
                  <a:schemeClr val="tx1"/>
                </a:solidFill>
              </a:rPr>
              <a:t>olisi</a:t>
            </a:r>
            <a:r>
              <a:rPr lang="en-GB" sz="900" b="1" dirty="0" smtClean="0">
                <a:solidFill>
                  <a:schemeClr val="tx1"/>
                </a:solidFill>
              </a:rPr>
              <a:t> </a:t>
            </a:r>
            <a:r>
              <a:rPr lang="en-GB" sz="900" b="1" dirty="0" err="1">
                <a:solidFill>
                  <a:schemeClr val="tx1"/>
                </a:solidFill>
              </a:rPr>
              <a:t>saanut</a:t>
            </a:r>
            <a:r>
              <a:rPr lang="en-GB" sz="900" b="1" dirty="0">
                <a:solidFill>
                  <a:schemeClr val="tx1"/>
                </a:solidFill>
              </a:rPr>
              <a:t> </a:t>
            </a:r>
            <a:r>
              <a:rPr lang="en-GB" sz="900" b="1" dirty="0" err="1" smtClean="0">
                <a:solidFill>
                  <a:schemeClr val="tx1"/>
                </a:solidFill>
              </a:rPr>
              <a:t>ansiosidon-naista</a:t>
            </a:r>
            <a:r>
              <a:rPr lang="en-GB" sz="900" b="1" dirty="0" smtClean="0">
                <a:solidFill>
                  <a:schemeClr val="tx1"/>
                </a:solidFill>
              </a:rPr>
              <a:t> </a:t>
            </a:r>
            <a:r>
              <a:rPr lang="en-GB" sz="900" b="1" dirty="0" err="1" smtClean="0">
                <a:solidFill>
                  <a:schemeClr val="tx1"/>
                </a:solidFill>
              </a:rPr>
              <a:t>päivä-rahaa</a:t>
            </a:r>
            <a:r>
              <a:rPr lang="en-GB" sz="900" b="1" dirty="0" smtClean="0">
                <a:solidFill>
                  <a:schemeClr val="tx1"/>
                </a:solidFill>
              </a:rPr>
              <a:t> </a:t>
            </a:r>
            <a:r>
              <a:rPr lang="en-GB" sz="900" b="1" dirty="0" err="1" smtClean="0">
                <a:solidFill>
                  <a:schemeClr val="tx1"/>
                </a:solidFill>
              </a:rPr>
              <a:t>opiskelu-aikana</a:t>
            </a:r>
            <a:r>
              <a:rPr lang="en-GB" sz="900" b="1" dirty="0">
                <a:solidFill>
                  <a:schemeClr val="tx1"/>
                </a:solidFill>
              </a:rPr>
              <a:t>, </a:t>
            </a:r>
            <a:r>
              <a:rPr lang="en-GB" sz="900" b="1" dirty="0" err="1">
                <a:solidFill>
                  <a:schemeClr val="tx1"/>
                </a:solidFill>
              </a:rPr>
              <a:t>ei</a:t>
            </a:r>
            <a:r>
              <a:rPr lang="en-GB" sz="900" b="1" dirty="0">
                <a:solidFill>
                  <a:schemeClr val="tx1"/>
                </a:solidFill>
              </a:rPr>
              <a:t> </a:t>
            </a:r>
            <a:r>
              <a:rPr lang="en-GB" sz="900" b="1" dirty="0" err="1">
                <a:solidFill>
                  <a:schemeClr val="tx1"/>
                </a:solidFill>
              </a:rPr>
              <a:t>välttämättä</a:t>
            </a:r>
            <a:r>
              <a:rPr lang="en-GB" sz="900" b="1" dirty="0">
                <a:solidFill>
                  <a:schemeClr val="tx1"/>
                </a:solidFill>
              </a:rPr>
              <a:t> </a:t>
            </a:r>
            <a:r>
              <a:rPr lang="en-GB" sz="900" b="1" dirty="0" err="1">
                <a:solidFill>
                  <a:schemeClr val="tx1"/>
                </a:solidFill>
              </a:rPr>
              <a:t>olisi</a:t>
            </a:r>
            <a:r>
              <a:rPr lang="en-GB" sz="900" b="1" dirty="0">
                <a:solidFill>
                  <a:schemeClr val="tx1"/>
                </a:solidFill>
              </a:rPr>
              <a:t> </a:t>
            </a:r>
            <a:r>
              <a:rPr lang="en-GB" sz="900" b="1" dirty="0" err="1">
                <a:solidFill>
                  <a:schemeClr val="tx1"/>
                </a:solidFill>
              </a:rPr>
              <a:t>voinut</a:t>
            </a:r>
            <a:r>
              <a:rPr lang="en-GB" sz="900" b="1" dirty="0">
                <a:solidFill>
                  <a:schemeClr val="tx1"/>
                </a:solidFill>
              </a:rPr>
              <a:t> </a:t>
            </a:r>
            <a:r>
              <a:rPr lang="en-GB" sz="900" b="1" dirty="0" err="1" smtClean="0">
                <a:solidFill>
                  <a:schemeClr val="tx1"/>
                </a:solidFill>
              </a:rPr>
              <a:t>opiskella</a:t>
            </a:r>
            <a:r>
              <a:rPr lang="en-GB" sz="900" b="1" dirty="0" smtClean="0">
                <a:solidFill>
                  <a:schemeClr val="tx1"/>
                </a:solidFill>
              </a:rPr>
              <a:t>, </a:t>
            </a:r>
            <a:r>
              <a:rPr lang="en-GB" sz="900" b="1" dirty="0" err="1" smtClean="0">
                <a:solidFill>
                  <a:schemeClr val="tx1"/>
                </a:solidFill>
              </a:rPr>
              <a:t>oli</a:t>
            </a:r>
            <a:r>
              <a:rPr lang="en-GB" sz="900" b="1" dirty="0" smtClean="0">
                <a:solidFill>
                  <a:schemeClr val="tx1"/>
                </a:solidFill>
              </a:rPr>
              <a:t> </a:t>
            </a:r>
            <a:r>
              <a:rPr lang="en-GB" sz="900" b="1" dirty="0" err="1">
                <a:solidFill>
                  <a:schemeClr val="tx1"/>
                </a:solidFill>
              </a:rPr>
              <a:t>huojettava</a:t>
            </a:r>
            <a:r>
              <a:rPr lang="en-GB" sz="900" b="1" dirty="0">
                <a:solidFill>
                  <a:schemeClr val="tx1"/>
                </a:solidFill>
              </a:rPr>
              <a:t> </a:t>
            </a:r>
            <a:r>
              <a:rPr lang="en-GB" sz="900" b="1" dirty="0" err="1">
                <a:solidFill>
                  <a:schemeClr val="tx1"/>
                </a:solidFill>
              </a:rPr>
              <a:t>seikka</a:t>
            </a:r>
            <a:r>
              <a:rPr lang="en-GB" sz="900" b="1" dirty="0">
                <a:solidFill>
                  <a:schemeClr val="tx1"/>
                </a:solidFill>
              </a:rPr>
              <a:t> </a:t>
            </a:r>
            <a:r>
              <a:rPr lang="en-GB" sz="900" b="1" dirty="0" err="1">
                <a:solidFill>
                  <a:schemeClr val="tx1"/>
                </a:solidFill>
              </a:rPr>
              <a:t>ettei</a:t>
            </a:r>
            <a:r>
              <a:rPr lang="en-GB" sz="900" b="1" dirty="0">
                <a:solidFill>
                  <a:schemeClr val="tx1"/>
                </a:solidFill>
              </a:rPr>
              <a:t> ole </a:t>
            </a:r>
            <a:r>
              <a:rPr lang="en-GB" sz="900" b="1" dirty="0" err="1">
                <a:solidFill>
                  <a:schemeClr val="tx1"/>
                </a:solidFill>
              </a:rPr>
              <a:t>mitään</a:t>
            </a:r>
            <a:r>
              <a:rPr lang="en-GB" sz="900" b="1" dirty="0">
                <a:solidFill>
                  <a:schemeClr val="tx1"/>
                </a:solidFill>
              </a:rPr>
              <a:t> </a:t>
            </a:r>
            <a:r>
              <a:rPr lang="en-GB" sz="900" b="1" dirty="0" err="1">
                <a:solidFill>
                  <a:schemeClr val="tx1"/>
                </a:solidFill>
              </a:rPr>
              <a:t>velkaa</a:t>
            </a:r>
            <a:r>
              <a:rPr lang="en-GB" sz="900" b="1" dirty="0">
                <a:solidFill>
                  <a:schemeClr val="tx1"/>
                </a:solidFill>
              </a:rPr>
              <a:t>, </a:t>
            </a:r>
            <a:r>
              <a:rPr lang="en-GB" sz="900" b="1" dirty="0" err="1">
                <a:solidFill>
                  <a:schemeClr val="tx1"/>
                </a:solidFill>
              </a:rPr>
              <a:t>eikä</a:t>
            </a:r>
            <a:r>
              <a:rPr lang="en-GB" sz="900" b="1" dirty="0">
                <a:solidFill>
                  <a:schemeClr val="tx1"/>
                </a:solidFill>
              </a:rPr>
              <a:t> </a:t>
            </a:r>
            <a:r>
              <a:rPr lang="en-GB" sz="900" b="1" dirty="0" err="1">
                <a:solidFill>
                  <a:schemeClr val="tx1"/>
                </a:solidFill>
              </a:rPr>
              <a:t>suita</a:t>
            </a:r>
            <a:r>
              <a:rPr lang="en-GB" sz="900" b="1" dirty="0">
                <a:solidFill>
                  <a:schemeClr val="tx1"/>
                </a:solidFill>
              </a:rPr>
              <a:t> </a:t>
            </a:r>
            <a:r>
              <a:rPr lang="en-GB" sz="900" b="1" dirty="0" err="1">
                <a:solidFill>
                  <a:schemeClr val="tx1"/>
                </a:solidFill>
              </a:rPr>
              <a:t>enää</a:t>
            </a:r>
            <a:r>
              <a:rPr lang="en-GB" sz="900" b="1" dirty="0">
                <a:solidFill>
                  <a:schemeClr val="tx1"/>
                </a:solidFill>
              </a:rPr>
              <a:t> </a:t>
            </a:r>
            <a:r>
              <a:rPr lang="en-GB" sz="900" b="1" dirty="0" err="1">
                <a:solidFill>
                  <a:schemeClr val="tx1"/>
                </a:solidFill>
              </a:rPr>
              <a:t>kotona</a:t>
            </a:r>
            <a:r>
              <a:rPr lang="en-GB" sz="900" b="1" dirty="0">
                <a:solidFill>
                  <a:schemeClr val="tx1"/>
                </a:solidFill>
              </a:rPr>
              <a:t> </a:t>
            </a:r>
            <a:r>
              <a:rPr lang="en-GB" sz="900" b="1" dirty="0" err="1">
                <a:solidFill>
                  <a:schemeClr val="tx1"/>
                </a:solidFill>
              </a:rPr>
              <a:t>ruokittavana</a:t>
            </a:r>
            <a:r>
              <a:rPr lang="en-GB" sz="900" b="1" dirty="0">
                <a:solidFill>
                  <a:schemeClr val="tx1"/>
                </a:solidFill>
              </a:rPr>
              <a:t>.</a:t>
            </a:r>
          </a:p>
        </p:txBody>
      </p:sp>
      <p:sp>
        <p:nvSpPr>
          <p:cNvPr id="12" name="Suorakulmio 11"/>
          <p:cNvSpPr/>
          <p:nvPr/>
        </p:nvSpPr>
        <p:spPr>
          <a:xfrm>
            <a:off x="4300134" y="2859701"/>
            <a:ext cx="1110580" cy="3827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900" b="1" dirty="0" err="1">
                <a:solidFill>
                  <a:schemeClr val="tx1"/>
                </a:solidFill>
              </a:rPr>
              <a:t>Opiskelu</a:t>
            </a:r>
            <a:r>
              <a:rPr lang="en-GB" sz="900" b="1" dirty="0">
                <a:solidFill>
                  <a:schemeClr val="tx1"/>
                </a:solidFill>
              </a:rPr>
              <a:t> </a:t>
            </a:r>
            <a:r>
              <a:rPr lang="en-GB" sz="900" b="1" dirty="0" err="1">
                <a:solidFill>
                  <a:schemeClr val="tx1"/>
                </a:solidFill>
              </a:rPr>
              <a:t>alkoi</a:t>
            </a:r>
            <a:r>
              <a:rPr lang="en-GB" sz="900" b="1" dirty="0">
                <a:solidFill>
                  <a:schemeClr val="tx1"/>
                </a:solidFill>
              </a:rPr>
              <a:t> jo </a:t>
            </a:r>
            <a:r>
              <a:rPr lang="en-GB" sz="900" b="1" dirty="0" err="1">
                <a:solidFill>
                  <a:schemeClr val="tx1"/>
                </a:solidFill>
              </a:rPr>
              <a:t>irtisanomisaikana</a:t>
            </a:r>
            <a:r>
              <a:rPr lang="en-GB" sz="900" b="1" dirty="0">
                <a:solidFill>
                  <a:schemeClr val="tx1"/>
                </a:solidFill>
              </a:rPr>
              <a:t> </a:t>
            </a:r>
            <a:r>
              <a:rPr lang="en-GB" sz="900" b="1" dirty="0" smtClean="0">
                <a:solidFill>
                  <a:schemeClr val="tx1"/>
                </a:solidFill>
              </a:rPr>
              <a:t>(</a:t>
            </a:r>
            <a:r>
              <a:rPr lang="en-GB" sz="900" b="1" dirty="0" err="1" smtClean="0">
                <a:solidFill>
                  <a:schemeClr val="tx1"/>
                </a:solidFill>
              </a:rPr>
              <a:t>päivät</a:t>
            </a:r>
            <a:r>
              <a:rPr lang="en-GB" sz="900" b="1" dirty="0" smtClean="0">
                <a:solidFill>
                  <a:schemeClr val="tx1"/>
                </a:solidFill>
              </a:rPr>
              <a:t> </a:t>
            </a:r>
            <a:r>
              <a:rPr lang="en-GB" sz="900" b="1" dirty="0" err="1">
                <a:solidFill>
                  <a:schemeClr val="tx1"/>
                </a:solidFill>
              </a:rPr>
              <a:t>töissä</a:t>
            </a:r>
            <a:r>
              <a:rPr lang="en-GB" sz="900" b="1" dirty="0">
                <a:solidFill>
                  <a:schemeClr val="tx1"/>
                </a:solidFill>
              </a:rPr>
              <a:t> </a:t>
            </a:r>
            <a:r>
              <a:rPr lang="en-GB" sz="900" b="1" dirty="0" err="1">
                <a:solidFill>
                  <a:schemeClr val="tx1"/>
                </a:solidFill>
              </a:rPr>
              <a:t>ja</a:t>
            </a:r>
            <a:r>
              <a:rPr lang="en-GB" sz="900" b="1" dirty="0">
                <a:solidFill>
                  <a:schemeClr val="tx1"/>
                </a:solidFill>
              </a:rPr>
              <a:t> </a:t>
            </a:r>
            <a:r>
              <a:rPr lang="en-GB" sz="900" b="1" dirty="0" err="1">
                <a:solidFill>
                  <a:schemeClr val="tx1"/>
                </a:solidFill>
              </a:rPr>
              <a:t>illalla</a:t>
            </a:r>
            <a:r>
              <a:rPr lang="en-GB" sz="900" b="1" dirty="0">
                <a:solidFill>
                  <a:schemeClr val="tx1"/>
                </a:solidFill>
              </a:rPr>
              <a:t> </a:t>
            </a:r>
            <a:r>
              <a:rPr lang="en-GB" sz="900" b="1" dirty="0" err="1">
                <a:solidFill>
                  <a:schemeClr val="tx1"/>
                </a:solidFill>
              </a:rPr>
              <a:t>opiskeli</a:t>
            </a:r>
            <a:r>
              <a:rPr lang="en-GB" sz="900" b="1" dirty="0">
                <a:solidFill>
                  <a:schemeClr val="tx1"/>
                </a:solidFill>
              </a:rPr>
              <a:t>).</a:t>
            </a:r>
          </a:p>
          <a:p>
            <a:pPr algn="ctr">
              <a:defRPr/>
            </a:pPr>
            <a:r>
              <a:rPr lang="en-GB" sz="900" b="1" dirty="0" err="1">
                <a:solidFill>
                  <a:schemeClr val="tx1"/>
                </a:solidFill>
              </a:rPr>
              <a:t>Opiskelu</a:t>
            </a:r>
            <a:r>
              <a:rPr lang="en-GB" sz="900" b="1" dirty="0">
                <a:solidFill>
                  <a:schemeClr val="tx1"/>
                </a:solidFill>
              </a:rPr>
              <a:t> </a:t>
            </a:r>
            <a:r>
              <a:rPr lang="en-GB" sz="900" b="1" dirty="0" err="1">
                <a:solidFill>
                  <a:schemeClr val="tx1"/>
                </a:solidFill>
              </a:rPr>
              <a:t>tuntui</a:t>
            </a:r>
            <a:r>
              <a:rPr lang="en-GB" sz="900" b="1" dirty="0">
                <a:solidFill>
                  <a:schemeClr val="tx1"/>
                </a:solidFill>
              </a:rPr>
              <a:t> </a:t>
            </a:r>
            <a:r>
              <a:rPr lang="en-GB" sz="900" b="1" dirty="0" err="1" smtClean="0">
                <a:solidFill>
                  <a:schemeClr val="tx1"/>
                </a:solidFill>
              </a:rPr>
              <a:t>mielekkäältä</a:t>
            </a:r>
            <a:r>
              <a:rPr lang="en-GB" sz="900" b="1" dirty="0" smtClean="0">
                <a:solidFill>
                  <a:schemeClr val="tx1"/>
                </a:solidFill>
              </a:rPr>
              <a:t>, </a:t>
            </a:r>
            <a:r>
              <a:rPr lang="en-GB" sz="900" b="1" dirty="0" err="1" smtClean="0">
                <a:solidFill>
                  <a:schemeClr val="tx1"/>
                </a:solidFill>
              </a:rPr>
              <a:t>kädet</a:t>
            </a:r>
            <a:r>
              <a:rPr lang="en-GB" sz="900" b="1" dirty="0" smtClean="0">
                <a:solidFill>
                  <a:schemeClr val="tx1"/>
                </a:solidFill>
              </a:rPr>
              <a:t> </a:t>
            </a:r>
            <a:r>
              <a:rPr lang="en-GB" sz="900" b="1" dirty="0" err="1">
                <a:solidFill>
                  <a:schemeClr val="tx1"/>
                </a:solidFill>
              </a:rPr>
              <a:t>savessa</a:t>
            </a:r>
            <a:r>
              <a:rPr lang="en-GB" sz="900" b="1" dirty="0">
                <a:solidFill>
                  <a:schemeClr val="tx1"/>
                </a:solidFill>
              </a:rPr>
              <a:t> </a:t>
            </a:r>
            <a:r>
              <a:rPr lang="en-GB" sz="900" b="1" dirty="0" err="1">
                <a:solidFill>
                  <a:schemeClr val="tx1"/>
                </a:solidFill>
              </a:rPr>
              <a:t>ja</a:t>
            </a:r>
            <a:r>
              <a:rPr lang="en-GB" sz="900" b="1" dirty="0">
                <a:solidFill>
                  <a:schemeClr val="tx1"/>
                </a:solidFill>
              </a:rPr>
              <a:t> </a:t>
            </a:r>
            <a:r>
              <a:rPr lang="en-GB" sz="900" b="1" dirty="0" err="1">
                <a:solidFill>
                  <a:schemeClr val="tx1"/>
                </a:solidFill>
              </a:rPr>
              <a:t>hommat</a:t>
            </a:r>
            <a:r>
              <a:rPr lang="en-GB" sz="900" b="1" dirty="0">
                <a:solidFill>
                  <a:schemeClr val="tx1"/>
                </a:solidFill>
              </a:rPr>
              <a:t> </a:t>
            </a:r>
            <a:r>
              <a:rPr lang="en-GB" sz="900" b="1" dirty="0" err="1">
                <a:solidFill>
                  <a:schemeClr val="tx1"/>
                </a:solidFill>
              </a:rPr>
              <a:t>tulevat</a:t>
            </a:r>
            <a:r>
              <a:rPr lang="en-GB" sz="900" b="1" dirty="0">
                <a:solidFill>
                  <a:schemeClr val="tx1"/>
                </a:solidFill>
              </a:rPr>
              <a:t> </a:t>
            </a:r>
            <a:r>
              <a:rPr lang="en-GB" sz="900" b="1" dirty="0" err="1">
                <a:solidFill>
                  <a:schemeClr val="tx1"/>
                </a:solidFill>
              </a:rPr>
              <a:t>viimeistään</a:t>
            </a:r>
            <a:r>
              <a:rPr lang="en-GB" sz="900" b="1" dirty="0">
                <a:solidFill>
                  <a:schemeClr val="tx1"/>
                </a:solidFill>
              </a:rPr>
              <a:t> 1-2 </a:t>
            </a:r>
            <a:r>
              <a:rPr lang="en-GB" sz="900" b="1" dirty="0" err="1">
                <a:solidFill>
                  <a:schemeClr val="tx1"/>
                </a:solidFill>
              </a:rPr>
              <a:t>pvässä</a:t>
            </a:r>
            <a:r>
              <a:rPr lang="en-GB" sz="900" b="1" dirty="0">
                <a:solidFill>
                  <a:schemeClr val="tx1"/>
                </a:solidFill>
              </a:rPr>
              <a:t> </a:t>
            </a:r>
            <a:r>
              <a:rPr lang="en-GB" sz="900" b="1" dirty="0" err="1" smtClean="0">
                <a:solidFill>
                  <a:schemeClr val="tx1"/>
                </a:solidFill>
              </a:rPr>
              <a:t>valmiiksi</a:t>
            </a:r>
            <a:r>
              <a:rPr lang="en-GB" sz="900" b="1" dirty="0">
                <a:solidFill>
                  <a:schemeClr val="tx1"/>
                </a:solidFill>
              </a:rPr>
              <a:t>.</a:t>
            </a:r>
            <a:r>
              <a:rPr lang="en-GB" sz="900" b="1" dirty="0" smtClean="0">
                <a:solidFill>
                  <a:schemeClr val="tx1"/>
                </a:solidFill>
              </a:rPr>
              <a:t> Oli </a:t>
            </a:r>
            <a:r>
              <a:rPr lang="en-GB" sz="900" b="1" dirty="0" err="1" smtClean="0">
                <a:solidFill>
                  <a:schemeClr val="tx1"/>
                </a:solidFill>
              </a:rPr>
              <a:t>hirveän</a:t>
            </a:r>
            <a:r>
              <a:rPr lang="en-GB" sz="900" b="1" dirty="0" smtClean="0">
                <a:solidFill>
                  <a:schemeClr val="tx1"/>
                </a:solidFill>
              </a:rPr>
              <a:t> </a:t>
            </a:r>
            <a:r>
              <a:rPr lang="en-GB" sz="900" b="1" dirty="0" err="1">
                <a:solidFill>
                  <a:schemeClr val="tx1"/>
                </a:solidFill>
              </a:rPr>
              <a:t>kivaa</a:t>
            </a:r>
            <a:r>
              <a:rPr lang="en-GB" sz="900" b="1" dirty="0">
                <a:solidFill>
                  <a:schemeClr val="tx1"/>
                </a:solidFill>
              </a:rPr>
              <a:t>, </a:t>
            </a:r>
            <a:r>
              <a:rPr lang="en-GB" sz="900" b="1" dirty="0" err="1">
                <a:solidFill>
                  <a:schemeClr val="tx1"/>
                </a:solidFill>
              </a:rPr>
              <a:t>sai</a:t>
            </a:r>
            <a:r>
              <a:rPr lang="en-GB" sz="900" b="1" dirty="0">
                <a:solidFill>
                  <a:schemeClr val="tx1"/>
                </a:solidFill>
              </a:rPr>
              <a:t> </a:t>
            </a:r>
            <a:r>
              <a:rPr lang="en-GB" sz="900" b="1" dirty="0" err="1">
                <a:solidFill>
                  <a:schemeClr val="tx1"/>
                </a:solidFill>
              </a:rPr>
              <a:t>syventävää</a:t>
            </a:r>
            <a:r>
              <a:rPr lang="en-GB" sz="900" b="1" dirty="0">
                <a:solidFill>
                  <a:schemeClr val="tx1"/>
                </a:solidFill>
              </a:rPr>
              <a:t> </a:t>
            </a:r>
            <a:r>
              <a:rPr lang="en-GB" sz="900" b="1" dirty="0" err="1">
                <a:solidFill>
                  <a:schemeClr val="tx1"/>
                </a:solidFill>
              </a:rPr>
              <a:t>tietoa</a:t>
            </a:r>
            <a:r>
              <a:rPr lang="en-GB" sz="900" b="1" dirty="0">
                <a:solidFill>
                  <a:schemeClr val="tx1"/>
                </a:solidFill>
              </a:rPr>
              <a:t> </a:t>
            </a:r>
            <a:r>
              <a:rPr lang="en-GB" sz="900" b="1" dirty="0" err="1">
                <a:solidFill>
                  <a:schemeClr val="tx1"/>
                </a:solidFill>
              </a:rPr>
              <a:t>omiin</a:t>
            </a:r>
            <a:r>
              <a:rPr lang="en-GB" sz="900" b="1" dirty="0">
                <a:solidFill>
                  <a:schemeClr val="tx1"/>
                </a:solidFill>
              </a:rPr>
              <a:t> </a:t>
            </a:r>
            <a:r>
              <a:rPr lang="en-GB" sz="900" b="1" dirty="0" err="1" smtClean="0">
                <a:solidFill>
                  <a:schemeClr val="tx1"/>
                </a:solidFill>
              </a:rPr>
              <a:t>aavis-tuksiin</a:t>
            </a:r>
            <a:r>
              <a:rPr lang="en-GB" sz="900" b="1" dirty="0">
                <a:solidFill>
                  <a:schemeClr val="tx1"/>
                </a:solidFill>
              </a:rPr>
              <a:t>, </a:t>
            </a:r>
            <a:r>
              <a:rPr lang="en-GB" sz="900" b="1" dirty="0" err="1">
                <a:solidFill>
                  <a:schemeClr val="tx1"/>
                </a:solidFill>
              </a:rPr>
              <a:t>myös</a:t>
            </a:r>
            <a:r>
              <a:rPr lang="en-GB" sz="900" b="1" dirty="0">
                <a:solidFill>
                  <a:schemeClr val="tx1"/>
                </a:solidFill>
              </a:rPr>
              <a:t> </a:t>
            </a:r>
            <a:r>
              <a:rPr lang="en-GB" sz="900" b="1" dirty="0" err="1">
                <a:solidFill>
                  <a:schemeClr val="tx1"/>
                </a:solidFill>
              </a:rPr>
              <a:t>etenemistahti</a:t>
            </a:r>
            <a:r>
              <a:rPr lang="en-GB" sz="900" b="1" dirty="0">
                <a:solidFill>
                  <a:schemeClr val="tx1"/>
                </a:solidFill>
              </a:rPr>
              <a:t> </a:t>
            </a:r>
            <a:r>
              <a:rPr lang="en-GB" sz="900" b="1" dirty="0" err="1">
                <a:solidFill>
                  <a:schemeClr val="tx1"/>
                </a:solidFill>
              </a:rPr>
              <a:t>oli</a:t>
            </a:r>
            <a:r>
              <a:rPr lang="en-GB" sz="900" b="1" dirty="0">
                <a:solidFill>
                  <a:schemeClr val="tx1"/>
                </a:solidFill>
              </a:rPr>
              <a:t> </a:t>
            </a:r>
            <a:r>
              <a:rPr lang="en-GB" sz="900" b="1" dirty="0" err="1">
                <a:solidFill>
                  <a:schemeClr val="tx1"/>
                </a:solidFill>
              </a:rPr>
              <a:t>sopiva</a:t>
            </a:r>
            <a:r>
              <a:rPr lang="en-GB" sz="900" b="1" dirty="0">
                <a:solidFill>
                  <a:schemeClr val="tx1"/>
                </a:solidFill>
              </a:rPr>
              <a:t>. </a:t>
            </a:r>
            <a:r>
              <a:rPr lang="en-GB" sz="900" b="1" dirty="0" err="1">
                <a:solidFill>
                  <a:schemeClr val="tx1"/>
                </a:solidFill>
              </a:rPr>
              <a:t>Nopeita</a:t>
            </a:r>
            <a:r>
              <a:rPr lang="en-GB" sz="900" b="1" dirty="0">
                <a:solidFill>
                  <a:schemeClr val="tx1"/>
                </a:solidFill>
              </a:rPr>
              <a:t> </a:t>
            </a:r>
            <a:r>
              <a:rPr lang="en-GB" sz="900" b="1" dirty="0" err="1">
                <a:solidFill>
                  <a:schemeClr val="tx1"/>
                </a:solidFill>
              </a:rPr>
              <a:t>ja</a:t>
            </a:r>
            <a:r>
              <a:rPr lang="en-GB" sz="900" b="1" dirty="0">
                <a:solidFill>
                  <a:schemeClr val="tx1"/>
                </a:solidFill>
              </a:rPr>
              <a:t> </a:t>
            </a:r>
            <a:r>
              <a:rPr lang="en-GB" sz="900" b="1" dirty="0" err="1">
                <a:solidFill>
                  <a:schemeClr val="tx1"/>
                </a:solidFill>
              </a:rPr>
              <a:t>selkeitä</a:t>
            </a:r>
            <a:r>
              <a:rPr lang="en-GB" sz="900" b="1" dirty="0">
                <a:solidFill>
                  <a:schemeClr val="tx1"/>
                </a:solidFill>
              </a:rPr>
              <a:t> </a:t>
            </a:r>
            <a:r>
              <a:rPr lang="en-GB" sz="900" b="1" dirty="0" err="1">
                <a:solidFill>
                  <a:schemeClr val="tx1"/>
                </a:solidFill>
              </a:rPr>
              <a:t>juttuja</a:t>
            </a:r>
            <a:r>
              <a:rPr lang="en-GB" sz="900" b="1" dirty="0">
                <a:solidFill>
                  <a:schemeClr val="tx1"/>
                </a:solidFill>
              </a:rPr>
              <a:t>. </a:t>
            </a:r>
          </a:p>
          <a:p>
            <a:pPr algn="ctr">
              <a:defRPr/>
            </a:pPr>
            <a:r>
              <a:rPr lang="en-GB" sz="900" b="1" dirty="0" err="1">
                <a:solidFill>
                  <a:schemeClr val="tx1"/>
                </a:solidFill>
              </a:rPr>
              <a:t>Kurssilla</a:t>
            </a:r>
            <a:r>
              <a:rPr lang="en-GB" sz="900" b="1" dirty="0">
                <a:solidFill>
                  <a:schemeClr val="tx1"/>
                </a:solidFill>
              </a:rPr>
              <a:t> </a:t>
            </a:r>
            <a:r>
              <a:rPr lang="en-GB" sz="900" b="1" dirty="0" err="1">
                <a:solidFill>
                  <a:schemeClr val="tx1"/>
                </a:solidFill>
              </a:rPr>
              <a:t>oli</a:t>
            </a:r>
            <a:r>
              <a:rPr lang="en-GB" sz="900" b="1" dirty="0">
                <a:solidFill>
                  <a:schemeClr val="tx1"/>
                </a:solidFill>
              </a:rPr>
              <a:t> 20 </a:t>
            </a:r>
            <a:r>
              <a:rPr lang="en-GB" sz="900" b="1" dirty="0" err="1">
                <a:solidFill>
                  <a:schemeClr val="tx1"/>
                </a:solidFill>
              </a:rPr>
              <a:t>opiskelijaa</a:t>
            </a:r>
            <a:r>
              <a:rPr lang="en-GB" sz="900" b="1" dirty="0">
                <a:solidFill>
                  <a:schemeClr val="tx1"/>
                </a:solidFill>
              </a:rPr>
              <a:t>. </a:t>
            </a:r>
            <a:r>
              <a:rPr lang="en-GB" sz="900" b="1" dirty="0" err="1">
                <a:solidFill>
                  <a:schemeClr val="tx1"/>
                </a:solidFill>
              </a:rPr>
              <a:t>Opiskelua</a:t>
            </a:r>
            <a:r>
              <a:rPr lang="en-GB" sz="900" b="1" dirty="0">
                <a:solidFill>
                  <a:schemeClr val="tx1"/>
                </a:solidFill>
              </a:rPr>
              <a:t> </a:t>
            </a:r>
            <a:r>
              <a:rPr lang="en-GB" sz="900" b="1" dirty="0" err="1">
                <a:solidFill>
                  <a:schemeClr val="tx1"/>
                </a:solidFill>
              </a:rPr>
              <a:t>oli</a:t>
            </a:r>
            <a:r>
              <a:rPr lang="en-GB" sz="900" b="1" dirty="0">
                <a:solidFill>
                  <a:schemeClr val="tx1"/>
                </a:solidFill>
              </a:rPr>
              <a:t> 3 </a:t>
            </a:r>
            <a:r>
              <a:rPr lang="en-GB" sz="900" b="1" dirty="0" err="1">
                <a:solidFill>
                  <a:schemeClr val="tx1"/>
                </a:solidFill>
              </a:rPr>
              <a:t>iltaa</a:t>
            </a:r>
            <a:r>
              <a:rPr lang="en-GB" sz="900" b="1" dirty="0">
                <a:solidFill>
                  <a:schemeClr val="tx1"/>
                </a:solidFill>
              </a:rPr>
              <a:t> </a:t>
            </a:r>
            <a:r>
              <a:rPr lang="en-GB" sz="900" b="1" dirty="0" err="1">
                <a:solidFill>
                  <a:schemeClr val="tx1"/>
                </a:solidFill>
              </a:rPr>
              <a:t>viikossa</a:t>
            </a:r>
            <a:r>
              <a:rPr lang="en-GB" sz="900" b="1" dirty="0">
                <a:solidFill>
                  <a:schemeClr val="tx1"/>
                </a:solidFill>
              </a:rPr>
              <a:t>, </a:t>
            </a:r>
            <a:r>
              <a:rPr lang="en-GB" sz="900" b="1" dirty="0" err="1">
                <a:solidFill>
                  <a:schemeClr val="tx1"/>
                </a:solidFill>
              </a:rPr>
              <a:t>joka</a:t>
            </a:r>
            <a:r>
              <a:rPr lang="en-GB" sz="900" b="1" dirty="0">
                <a:solidFill>
                  <a:schemeClr val="tx1"/>
                </a:solidFill>
              </a:rPr>
              <a:t> </a:t>
            </a:r>
            <a:r>
              <a:rPr lang="en-GB" sz="900" b="1" dirty="0" err="1">
                <a:solidFill>
                  <a:schemeClr val="tx1"/>
                </a:solidFill>
              </a:rPr>
              <a:t>tuntui</a:t>
            </a:r>
            <a:r>
              <a:rPr lang="en-GB" sz="900" b="1" dirty="0">
                <a:solidFill>
                  <a:schemeClr val="tx1"/>
                </a:solidFill>
              </a:rPr>
              <a:t> </a:t>
            </a:r>
            <a:r>
              <a:rPr lang="en-GB" sz="900" b="1" dirty="0" err="1">
                <a:solidFill>
                  <a:schemeClr val="tx1"/>
                </a:solidFill>
              </a:rPr>
              <a:t>sopivalta</a:t>
            </a:r>
            <a:r>
              <a:rPr lang="en-GB" sz="900" b="1" dirty="0">
                <a:solidFill>
                  <a:schemeClr val="tx1"/>
                </a:solidFill>
              </a:rPr>
              <a:t> </a:t>
            </a:r>
            <a:r>
              <a:rPr lang="en-GB" sz="900" b="1" dirty="0" err="1">
                <a:solidFill>
                  <a:schemeClr val="tx1"/>
                </a:solidFill>
              </a:rPr>
              <a:t>määrältä</a:t>
            </a:r>
            <a:r>
              <a:rPr lang="en-GB" sz="900" b="1" dirty="0">
                <a:solidFill>
                  <a:schemeClr val="tx1"/>
                </a:solidFill>
              </a:rPr>
              <a:t> </a:t>
            </a:r>
            <a:r>
              <a:rPr lang="en-GB" sz="900" b="1" dirty="0" err="1">
                <a:solidFill>
                  <a:schemeClr val="tx1"/>
                </a:solidFill>
              </a:rPr>
              <a:t>ja</a:t>
            </a:r>
            <a:r>
              <a:rPr lang="en-GB" sz="900" b="1" dirty="0">
                <a:solidFill>
                  <a:schemeClr val="tx1"/>
                </a:solidFill>
              </a:rPr>
              <a:t> </a:t>
            </a:r>
            <a:r>
              <a:rPr lang="en-GB" sz="900" b="1" dirty="0" err="1">
                <a:solidFill>
                  <a:schemeClr val="tx1"/>
                </a:solidFill>
              </a:rPr>
              <a:t>pystyi</a:t>
            </a:r>
            <a:r>
              <a:rPr lang="en-GB" sz="900" b="1" dirty="0">
                <a:solidFill>
                  <a:schemeClr val="tx1"/>
                </a:solidFill>
              </a:rPr>
              <a:t> </a:t>
            </a:r>
            <a:r>
              <a:rPr lang="en-GB" sz="900" b="1" dirty="0" err="1">
                <a:solidFill>
                  <a:schemeClr val="tx1"/>
                </a:solidFill>
              </a:rPr>
              <a:t>hoitamaan</a:t>
            </a:r>
            <a:r>
              <a:rPr lang="en-GB" sz="900" b="1" dirty="0">
                <a:solidFill>
                  <a:schemeClr val="tx1"/>
                </a:solidFill>
              </a:rPr>
              <a:t> </a:t>
            </a:r>
            <a:r>
              <a:rPr lang="en-GB" sz="900" b="1" dirty="0" err="1" smtClean="0">
                <a:solidFill>
                  <a:schemeClr val="tx1"/>
                </a:solidFill>
              </a:rPr>
              <a:t>muita</a:t>
            </a:r>
            <a:r>
              <a:rPr lang="en-GB" sz="900" b="1" dirty="0" smtClean="0">
                <a:solidFill>
                  <a:schemeClr val="tx1"/>
                </a:solidFill>
              </a:rPr>
              <a:t>-kin </a:t>
            </a:r>
            <a:r>
              <a:rPr lang="en-GB" sz="900" b="1" dirty="0" err="1">
                <a:solidFill>
                  <a:schemeClr val="tx1"/>
                </a:solidFill>
              </a:rPr>
              <a:t>asioita</a:t>
            </a:r>
            <a:r>
              <a:rPr lang="en-GB" sz="900" b="1" dirty="0">
                <a:solidFill>
                  <a:schemeClr val="tx1"/>
                </a:solidFill>
              </a:rPr>
              <a:t>, </a:t>
            </a:r>
            <a:r>
              <a:rPr lang="en-GB" sz="900" b="1" dirty="0" err="1">
                <a:solidFill>
                  <a:schemeClr val="tx1"/>
                </a:solidFill>
              </a:rPr>
              <a:t>myös</a:t>
            </a:r>
            <a:r>
              <a:rPr lang="en-GB" sz="900" b="1" dirty="0">
                <a:solidFill>
                  <a:schemeClr val="tx1"/>
                </a:solidFill>
              </a:rPr>
              <a:t> </a:t>
            </a:r>
            <a:r>
              <a:rPr lang="en-GB" sz="900" b="1" dirty="0" err="1">
                <a:solidFill>
                  <a:schemeClr val="tx1"/>
                </a:solidFill>
              </a:rPr>
              <a:t>matkat</a:t>
            </a:r>
            <a:r>
              <a:rPr lang="en-GB" sz="900" b="1" dirty="0">
                <a:solidFill>
                  <a:schemeClr val="tx1"/>
                </a:solidFill>
              </a:rPr>
              <a:t> </a:t>
            </a:r>
            <a:r>
              <a:rPr lang="en-GB" sz="900" b="1" dirty="0" err="1">
                <a:solidFill>
                  <a:schemeClr val="tx1"/>
                </a:solidFill>
              </a:rPr>
              <a:t>sujuivat</a:t>
            </a:r>
            <a:r>
              <a:rPr lang="en-GB" sz="900" b="1" dirty="0">
                <a:solidFill>
                  <a:schemeClr val="tx1"/>
                </a:solidFill>
              </a:rPr>
              <a:t> </a:t>
            </a:r>
            <a:r>
              <a:rPr lang="en-GB" sz="900" b="1" dirty="0" err="1" smtClean="0">
                <a:solidFill>
                  <a:schemeClr val="tx1"/>
                </a:solidFill>
              </a:rPr>
              <a:t>hyvin</a:t>
            </a:r>
            <a:r>
              <a:rPr lang="en-GB" sz="900" b="1" dirty="0" smtClean="0">
                <a:solidFill>
                  <a:schemeClr val="tx1"/>
                </a:solidFill>
              </a:rPr>
              <a:t>.</a:t>
            </a:r>
            <a:endParaRPr lang="en-GB" sz="900" b="1" dirty="0">
              <a:solidFill>
                <a:schemeClr val="tx1"/>
              </a:solidFill>
            </a:endParaRPr>
          </a:p>
        </p:txBody>
      </p:sp>
      <p:sp>
        <p:nvSpPr>
          <p:cNvPr id="13" name="Suorakulmio 12"/>
          <p:cNvSpPr/>
          <p:nvPr/>
        </p:nvSpPr>
        <p:spPr>
          <a:xfrm>
            <a:off x="5784064" y="2607907"/>
            <a:ext cx="941966" cy="2422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err="1">
                <a:solidFill>
                  <a:schemeClr val="tx1"/>
                </a:solidFill>
              </a:rPr>
              <a:t>Ei</a:t>
            </a:r>
            <a:r>
              <a:rPr lang="en-GB" sz="900" b="1" dirty="0">
                <a:solidFill>
                  <a:schemeClr val="tx1"/>
                </a:solidFill>
              </a:rPr>
              <a:t> </a:t>
            </a:r>
            <a:r>
              <a:rPr lang="en-GB" sz="900" b="1" dirty="0" err="1">
                <a:solidFill>
                  <a:schemeClr val="tx1"/>
                </a:solidFill>
              </a:rPr>
              <a:t>oikeastaan</a:t>
            </a:r>
            <a:r>
              <a:rPr lang="en-GB" sz="900" b="1" dirty="0">
                <a:solidFill>
                  <a:schemeClr val="tx1"/>
                </a:solidFill>
              </a:rPr>
              <a:t> </a:t>
            </a:r>
            <a:r>
              <a:rPr lang="en-GB" sz="900" b="1" dirty="0" err="1" smtClean="0">
                <a:solidFill>
                  <a:schemeClr val="tx1"/>
                </a:solidFill>
              </a:rPr>
              <a:t>tukea</a:t>
            </a:r>
            <a:r>
              <a:rPr lang="en-GB" sz="900" b="1" dirty="0" smtClean="0">
                <a:solidFill>
                  <a:schemeClr val="tx1"/>
                </a:solidFill>
              </a:rPr>
              <a:t> </a:t>
            </a:r>
            <a:r>
              <a:rPr lang="en-GB" sz="900" b="1" dirty="0" err="1" smtClean="0">
                <a:solidFill>
                  <a:schemeClr val="tx1"/>
                </a:solidFill>
              </a:rPr>
              <a:t>verkostosta</a:t>
            </a:r>
            <a:r>
              <a:rPr lang="en-GB" sz="900" b="1" dirty="0" smtClean="0">
                <a:solidFill>
                  <a:schemeClr val="tx1"/>
                </a:solidFill>
              </a:rPr>
              <a:t>, </a:t>
            </a:r>
            <a:r>
              <a:rPr lang="en-GB" sz="900" b="1" dirty="0" err="1">
                <a:solidFill>
                  <a:schemeClr val="tx1"/>
                </a:solidFill>
              </a:rPr>
              <a:t>eikä</a:t>
            </a:r>
            <a:r>
              <a:rPr lang="en-GB" sz="900" b="1" dirty="0">
                <a:solidFill>
                  <a:schemeClr val="tx1"/>
                </a:solidFill>
              </a:rPr>
              <a:t> </a:t>
            </a:r>
            <a:r>
              <a:rPr lang="en-GB" sz="900" b="1" dirty="0" err="1">
                <a:solidFill>
                  <a:schemeClr val="tx1"/>
                </a:solidFill>
              </a:rPr>
              <a:t>sen</a:t>
            </a:r>
            <a:r>
              <a:rPr lang="en-GB" sz="900" b="1" dirty="0">
                <a:solidFill>
                  <a:schemeClr val="tx1"/>
                </a:solidFill>
              </a:rPr>
              <a:t> </a:t>
            </a:r>
            <a:r>
              <a:rPr lang="en-GB" sz="900" b="1" dirty="0" err="1" smtClean="0">
                <a:solidFill>
                  <a:schemeClr val="tx1"/>
                </a:solidFill>
              </a:rPr>
              <a:t>kummemmin</a:t>
            </a:r>
            <a:r>
              <a:rPr lang="en-GB" sz="900" b="1" dirty="0" smtClean="0">
                <a:solidFill>
                  <a:schemeClr val="tx1"/>
                </a:solidFill>
              </a:rPr>
              <a:t> </a:t>
            </a:r>
            <a:r>
              <a:rPr lang="en-GB" sz="900" b="1" dirty="0" err="1">
                <a:solidFill>
                  <a:schemeClr val="tx1"/>
                </a:solidFill>
              </a:rPr>
              <a:t>verkostoitunut</a:t>
            </a:r>
            <a:r>
              <a:rPr lang="en-GB" sz="900" b="1" dirty="0" smtClean="0">
                <a:solidFill>
                  <a:schemeClr val="tx1"/>
                </a:solidFill>
              </a:rPr>
              <a:t>, </a:t>
            </a:r>
            <a:r>
              <a:rPr lang="en-GB" sz="900" b="1" dirty="0" err="1">
                <a:solidFill>
                  <a:schemeClr val="tx1"/>
                </a:solidFill>
              </a:rPr>
              <a:t>ei</a:t>
            </a:r>
            <a:r>
              <a:rPr lang="en-GB" sz="900" b="1" dirty="0">
                <a:solidFill>
                  <a:schemeClr val="tx1"/>
                </a:solidFill>
              </a:rPr>
              <a:t> </a:t>
            </a:r>
            <a:r>
              <a:rPr lang="en-GB" sz="900" b="1" dirty="0" err="1" smtClean="0">
                <a:solidFill>
                  <a:schemeClr val="tx1"/>
                </a:solidFill>
              </a:rPr>
              <a:t>kanssakäy-mistä</a:t>
            </a:r>
            <a:r>
              <a:rPr lang="en-GB" sz="900" b="1" dirty="0" smtClean="0">
                <a:solidFill>
                  <a:schemeClr val="tx1"/>
                </a:solidFill>
              </a:rPr>
              <a:t> </a:t>
            </a:r>
            <a:r>
              <a:rPr lang="en-GB" sz="900" b="1" dirty="0" err="1">
                <a:solidFill>
                  <a:schemeClr val="tx1"/>
                </a:solidFill>
              </a:rPr>
              <a:t>koulun</a:t>
            </a:r>
            <a:r>
              <a:rPr lang="en-GB" sz="900" b="1" dirty="0">
                <a:solidFill>
                  <a:schemeClr val="tx1"/>
                </a:solidFill>
              </a:rPr>
              <a:t> </a:t>
            </a:r>
            <a:r>
              <a:rPr lang="en-GB" sz="900" b="1" dirty="0" err="1" smtClean="0">
                <a:solidFill>
                  <a:schemeClr val="tx1"/>
                </a:solidFill>
              </a:rPr>
              <a:t>ulkopuolella</a:t>
            </a:r>
            <a:r>
              <a:rPr lang="en-GB" sz="900" b="1" dirty="0" smtClean="0">
                <a:solidFill>
                  <a:schemeClr val="tx1"/>
                </a:solidFill>
              </a:rPr>
              <a:t> </a:t>
            </a:r>
            <a:r>
              <a:rPr lang="en-GB" sz="900" b="1" dirty="0" err="1" smtClean="0">
                <a:solidFill>
                  <a:schemeClr val="tx1"/>
                </a:solidFill>
              </a:rPr>
              <a:t>muiden</a:t>
            </a:r>
            <a:r>
              <a:rPr lang="en-GB" sz="900" b="1" dirty="0" smtClean="0">
                <a:solidFill>
                  <a:schemeClr val="tx1"/>
                </a:solidFill>
              </a:rPr>
              <a:t> </a:t>
            </a:r>
            <a:r>
              <a:rPr lang="en-GB" sz="900" b="1" dirty="0" err="1" smtClean="0">
                <a:solidFill>
                  <a:schemeClr val="tx1"/>
                </a:solidFill>
              </a:rPr>
              <a:t>opiskelijoiden</a:t>
            </a:r>
            <a:r>
              <a:rPr lang="en-GB" sz="900" b="1" dirty="0" smtClean="0">
                <a:solidFill>
                  <a:schemeClr val="tx1"/>
                </a:solidFill>
              </a:rPr>
              <a:t> </a:t>
            </a:r>
            <a:r>
              <a:rPr lang="en-GB" sz="900" b="1" dirty="0" err="1" smtClean="0">
                <a:solidFill>
                  <a:schemeClr val="tx1"/>
                </a:solidFill>
              </a:rPr>
              <a:t>kanssa</a:t>
            </a:r>
            <a:r>
              <a:rPr lang="en-GB" sz="900" b="1" dirty="0" smtClean="0">
                <a:solidFill>
                  <a:schemeClr val="tx1"/>
                </a:solidFill>
              </a:rPr>
              <a:t>. </a:t>
            </a:r>
            <a:r>
              <a:rPr lang="en-GB" sz="900" b="1" dirty="0" err="1">
                <a:solidFill>
                  <a:schemeClr val="tx1"/>
                </a:solidFill>
              </a:rPr>
              <a:t>Isoin</a:t>
            </a:r>
            <a:r>
              <a:rPr lang="en-GB" sz="900" b="1" dirty="0">
                <a:solidFill>
                  <a:schemeClr val="tx1"/>
                </a:solidFill>
              </a:rPr>
              <a:t> </a:t>
            </a:r>
            <a:r>
              <a:rPr lang="en-GB" sz="900" b="1" dirty="0" err="1" smtClean="0">
                <a:solidFill>
                  <a:schemeClr val="tx1"/>
                </a:solidFill>
              </a:rPr>
              <a:t>tuki</a:t>
            </a:r>
            <a:r>
              <a:rPr lang="en-GB" sz="900" b="1" dirty="0" smtClean="0">
                <a:solidFill>
                  <a:schemeClr val="tx1"/>
                </a:solidFill>
              </a:rPr>
              <a:t> </a:t>
            </a:r>
            <a:r>
              <a:rPr lang="en-GB" sz="900" b="1" dirty="0" err="1" smtClean="0">
                <a:solidFill>
                  <a:schemeClr val="tx1"/>
                </a:solidFill>
              </a:rPr>
              <a:t>ja</a:t>
            </a:r>
            <a:r>
              <a:rPr lang="en-GB" sz="900" b="1" dirty="0" smtClean="0">
                <a:solidFill>
                  <a:schemeClr val="tx1"/>
                </a:solidFill>
              </a:rPr>
              <a:t> </a:t>
            </a:r>
            <a:r>
              <a:rPr lang="en-GB" sz="900" b="1" dirty="0" err="1" smtClean="0">
                <a:solidFill>
                  <a:schemeClr val="tx1"/>
                </a:solidFill>
              </a:rPr>
              <a:t>kannuste</a:t>
            </a:r>
            <a:r>
              <a:rPr lang="en-GB" sz="900" b="1" dirty="0" smtClean="0">
                <a:solidFill>
                  <a:schemeClr val="tx1"/>
                </a:solidFill>
              </a:rPr>
              <a:t> </a:t>
            </a:r>
            <a:r>
              <a:rPr lang="en-GB" sz="900" b="1" dirty="0" err="1">
                <a:solidFill>
                  <a:schemeClr val="tx1"/>
                </a:solidFill>
              </a:rPr>
              <a:t>tuli</a:t>
            </a:r>
            <a:r>
              <a:rPr lang="en-GB" sz="900" b="1" dirty="0">
                <a:solidFill>
                  <a:schemeClr val="tx1"/>
                </a:solidFill>
              </a:rPr>
              <a:t> TE-</a:t>
            </a:r>
            <a:r>
              <a:rPr lang="en-GB" sz="900" b="1" dirty="0" err="1">
                <a:solidFill>
                  <a:schemeClr val="tx1"/>
                </a:solidFill>
              </a:rPr>
              <a:t>tstosta</a:t>
            </a:r>
            <a:r>
              <a:rPr lang="en-GB" sz="900" b="1" dirty="0">
                <a:solidFill>
                  <a:schemeClr val="tx1"/>
                </a:solidFill>
              </a:rPr>
              <a:t> </a:t>
            </a:r>
            <a:r>
              <a:rPr lang="en-GB" sz="900" b="1" dirty="0" err="1">
                <a:solidFill>
                  <a:schemeClr val="tx1"/>
                </a:solidFill>
              </a:rPr>
              <a:t>että</a:t>
            </a:r>
            <a:r>
              <a:rPr lang="en-GB" sz="900" b="1" dirty="0">
                <a:solidFill>
                  <a:schemeClr val="tx1"/>
                </a:solidFill>
              </a:rPr>
              <a:t> </a:t>
            </a:r>
            <a:r>
              <a:rPr lang="en-GB" sz="900" b="1" dirty="0" err="1">
                <a:solidFill>
                  <a:schemeClr val="tx1"/>
                </a:solidFill>
              </a:rPr>
              <a:t>sai</a:t>
            </a:r>
            <a:r>
              <a:rPr lang="en-GB" sz="900" b="1" dirty="0">
                <a:solidFill>
                  <a:schemeClr val="tx1"/>
                </a:solidFill>
              </a:rPr>
              <a:t> </a:t>
            </a:r>
            <a:r>
              <a:rPr lang="en-GB" sz="900" b="1" dirty="0" err="1">
                <a:solidFill>
                  <a:schemeClr val="tx1"/>
                </a:solidFill>
              </a:rPr>
              <a:t>pvärahaa</a:t>
            </a:r>
            <a:r>
              <a:rPr lang="en-GB" sz="900" b="1" dirty="0">
                <a:solidFill>
                  <a:schemeClr val="tx1"/>
                </a:solidFill>
              </a:rPr>
              <a:t>, </a:t>
            </a:r>
            <a:r>
              <a:rPr lang="en-GB" sz="900" b="1" dirty="0" err="1">
                <a:solidFill>
                  <a:schemeClr val="tx1"/>
                </a:solidFill>
              </a:rPr>
              <a:t>joka</a:t>
            </a:r>
            <a:r>
              <a:rPr lang="en-GB" sz="900" b="1" dirty="0">
                <a:solidFill>
                  <a:schemeClr val="tx1"/>
                </a:solidFill>
              </a:rPr>
              <a:t> </a:t>
            </a:r>
            <a:r>
              <a:rPr lang="en-GB" sz="900" b="1" dirty="0" err="1" smtClean="0">
                <a:solidFill>
                  <a:schemeClr val="tx1"/>
                </a:solidFill>
              </a:rPr>
              <a:t>ylipäänsä</a:t>
            </a:r>
            <a:r>
              <a:rPr lang="en-GB" sz="900" b="1" dirty="0" smtClean="0">
                <a:solidFill>
                  <a:schemeClr val="tx1"/>
                </a:solidFill>
              </a:rPr>
              <a:t> </a:t>
            </a:r>
            <a:r>
              <a:rPr lang="en-GB" sz="900" b="1" dirty="0" err="1" smtClean="0">
                <a:solidFill>
                  <a:schemeClr val="tx1"/>
                </a:solidFill>
              </a:rPr>
              <a:t>mahdollisti</a:t>
            </a:r>
            <a:r>
              <a:rPr lang="en-GB" sz="900" b="1" dirty="0" smtClean="0">
                <a:solidFill>
                  <a:schemeClr val="tx1"/>
                </a:solidFill>
              </a:rPr>
              <a:t> </a:t>
            </a:r>
            <a:r>
              <a:rPr lang="en-GB" sz="900" b="1" dirty="0" err="1">
                <a:solidFill>
                  <a:schemeClr val="tx1"/>
                </a:solidFill>
              </a:rPr>
              <a:t>opiskelun</a:t>
            </a:r>
            <a:r>
              <a:rPr lang="en-GB" sz="900" b="1" dirty="0">
                <a:solidFill>
                  <a:schemeClr val="tx1"/>
                </a:solidFill>
              </a:rPr>
              <a:t>. </a:t>
            </a:r>
          </a:p>
        </p:txBody>
      </p:sp>
      <p:sp>
        <p:nvSpPr>
          <p:cNvPr id="15" name="Suorakulmio 14"/>
          <p:cNvSpPr/>
          <p:nvPr/>
        </p:nvSpPr>
        <p:spPr>
          <a:xfrm>
            <a:off x="8471035" y="1994335"/>
            <a:ext cx="941966" cy="2579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err="1" smtClean="0">
                <a:solidFill>
                  <a:schemeClr val="tx1"/>
                </a:solidFill>
              </a:rPr>
              <a:t>Uusi</a:t>
            </a:r>
            <a:r>
              <a:rPr lang="en-GB" sz="900" b="1" dirty="0" smtClean="0">
                <a:solidFill>
                  <a:schemeClr val="tx1"/>
                </a:solidFill>
              </a:rPr>
              <a:t> </a:t>
            </a:r>
            <a:r>
              <a:rPr lang="en-GB" sz="900" b="1" dirty="0" err="1" smtClean="0">
                <a:solidFill>
                  <a:schemeClr val="tx1"/>
                </a:solidFill>
              </a:rPr>
              <a:t>ammatti-identiteetti</a:t>
            </a:r>
            <a:r>
              <a:rPr lang="en-GB" sz="900" b="1" dirty="0" smtClean="0">
                <a:solidFill>
                  <a:schemeClr val="tx1"/>
                </a:solidFill>
              </a:rPr>
              <a:t> </a:t>
            </a:r>
            <a:r>
              <a:rPr lang="en-GB" sz="900" b="1" dirty="0" err="1" smtClean="0">
                <a:solidFill>
                  <a:schemeClr val="tx1"/>
                </a:solidFill>
              </a:rPr>
              <a:t>ei</a:t>
            </a:r>
            <a:r>
              <a:rPr lang="en-GB" sz="900" b="1" dirty="0" smtClean="0">
                <a:solidFill>
                  <a:schemeClr val="tx1"/>
                </a:solidFill>
              </a:rPr>
              <a:t> </a:t>
            </a:r>
            <a:r>
              <a:rPr lang="en-GB" sz="900" b="1" dirty="0" err="1">
                <a:solidFill>
                  <a:schemeClr val="tx1"/>
                </a:solidFill>
              </a:rPr>
              <a:t>tuntunut</a:t>
            </a:r>
            <a:r>
              <a:rPr lang="en-GB" sz="900" b="1" dirty="0">
                <a:solidFill>
                  <a:schemeClr val="tx1"/>
                </a:solidFill>
              </a:rPr>
              <a:t> </a:t>
            </a:r>
            <a:r>
              <a:rPr lang="en-GB" sz="900" b="1" dirty="0" err="1">
                <a:solidFill>
                  <a:schemeClr val="tx1"/>
                </a:solidFill>
              </a:rPr>
              <a:t>hankalalta</a:t>
            </a:r>
            <a:r>
              <a:rPr lang="en-GB" sz="900" b="1" dirty="0">
                <a:solidFill>
                  <a:schemeClr val="tx1"/>
                </a:solidFill>
              </a:rPr>
              <a:t>, </a:t>
            </a:r>
            <a:r>
              <a:rPr lang="en-GB" sz="900" b="1" dirty="0" err="1">
                <a:solidFill>
                  <a:schemeClr val="tx1"/>
                </a:solidFill>
              </a:rPr>
              <a:t>luokassa</a:t>
            </a:r>
            <a:r>
              <a:rPr lang="en-GB" sz="900" b="1" dirty="0">
                <a:solidFill>
                  <a:schemeClr val="tx1"/>
                </a:solidFill>
              </a:rPr>
              <a:t> </a:t>
            </a:r>
            <a:r>
              <a:rPr lang="en-GB" sz="900" b="1" dirty="0" err="1">
                <a:solidFill>
                  <a:schemeClr val="tx1"/>
                </a:solidFill>
              </a:rPr>
              <a:t>oli</a:t>
            </a:r>
            <a:r>
              <a:rPr lang="en-GB" sz="900" b="1" dirty="0">
                <a:solidFill>
                  <a:schemeClr val="tx1"/>
                </a:solidFill>
              </a:rPr>
              <a:t> </a:t>
            </a:r>
            <a:r>
              <a:rPr lang="en-GB" sz="900" b="1" dirty="0" err="1">
                <a:solidFill>
                  <a:schemeClr val="tx1"/>
                </a:solidFill>
              </a:rPr>
              <a:t>muutkin</a:t>
            </a:r>
            <a:r>
              <a:rPr lang="en-GB" sz="900" b="1" dirty="0">
                <a:solidFill>
                  <a:schemeClr val="tx1"/>
                </a:solidFill>
              </a:rPr>
              <a:t> </a:t>
            </a:r>
            <a:r>
              <a:rPr lang="en-GB" sz="900" b="1" dirty="0" err="1">
                <a:solidFill>
                  <a:schemeClr val="tx1"/>
                </a:solidFill>
              </a:rPr>
              <a:t>aloittevia</a:t>
            </a:r>
            <a:r>
              <a:rPr lang="en-GB" sz="900" b="1" dirty="0">
                <a:solidFill>
                  <a:schemeClr val="tx1"/>
                </a:solidFill>
              </a:rPr>
              <a:t> </a:t>
            </a:r>
            <a:r>
              <a:rPr lang="en-GB" sz="900" b="1" dirty="0" err="1">
                <a:solidFill>
                  <a:schemeClr val="tx1"/>
                </a:solidFill>
              </a:rPr>
              <a:t>ja</a:t>
            </a:r>
            <a:r>
              <a:rPr lang="en-GB" sz="900" b="1" dirty="0">
                <a:solidFill>
                  <a:schemeClr val="tx1"/>
                </a:solidFill>
              </a:rPr>
              <a:t> </a:t>
            </a:r>
            <a:r>
              <a:rPr lang="en-GB" sz="900" b="1" dirty="0" err="1">
                <a:solidFill>
                  <a:schemeClr val="tx1"/>
                </a:solidFill>
              </a:rPr>
              <a:t>tietämättömiä</a:t>
            </a:r>
            <a:r>
              <a:rPr lang="en-GB" sz="900" b="1" dirty="0">
                <a:solidFill>
                  <a:schemeClr val="tx1"/>
                </a:solidFill>
              </a:rPr>
              <a:t>, </a:t>
            </a:r>
            <a:r>
              <a:rPr lang="en-GB" sz="900" b="1" dirty="0" err="1">
                <a:solidFill>
                  <a:schemeClr val="tx1"/>
                </a:solidFill>
              </a:rPr>
              <a:t>osasi</a:t>
            </a:r>
            <a:r>
              <a:rPr lang="en-GB" sz="900" b="1" dirty="0">
                <a:solidFill>
                  <a:schemeClr val="tx1"/>
                </a:solidFill>
              </a:rPr>
              <a:t> </a:t>
            </a:r>
            <a:r>
              <a:rPr lang="en-GB" sz="900" b="1" dirty="0" err="1">
                <a:solidFill>
                  <a:schemeClr val="tx1"/>
                </a:solidFill>
              </a:rPr>
              <a:t>heti</a:t>
            </a:r>
            <a:r>
              <a:rPr lang="en-GB" sz="900" b="1" dirty="0">
                <a:solidFill>
                  <a:schemeClr val="tx1"/>
                </a:solidFill>
              </a:rPr>
              <a:t> </a:t>
            </a:r>
            <a:r>
              <a:rPr lang="en-GB" sz="900" b="1" dirty="0" err="1">
                <a:solidFill>
                  <a:schemeClr val="tx1"/>
                </a:solidFill>
              </a:rPr>
              <a:t>kysyä</a:t>
            </a:r>
            <a:r>
              <a:rPr lang="en-GB" sz="900" b="1" dirty="0">
                <a:solidFill>
                  <a:schemeClr val="tx1"/>
                </a:solidFill>
              </a:rPr>
              <a:t> </a:t>
            </a:r>
            <a:r>
              <a:rPr lang="en-GB" sz="900" b="1" dirty="0" err="1">
                <a:solidFill>
                  <a:schemeClr val="tx1"/>
                </a:solidFill>
              </a:rPr>
              <a:t>itse</a:t>
            </a:r>
            <a:r>
              <a:rPr lang="en-GB" sz="900" b="1" dirty="0">
                <a:solidFill>
                  <a:schemeClr val="tx1"/>
                </a:solidFill>
              </a:rPr>
              <a:t> </a:t>
            </a:r>
            <a:r>
              <a:rPr lang="en-GB" sz="900" b="1" dirty="0" err="1">
                <a:solidFill>
                  <a:schemeClr val="tx1"/>
                </a:solidFill>
              </a:rPr>
              <a:t>jos</a:t>
            </a:r>
            <a:r>
              <a:rPr lang="en-GB" sz="900" b="1" dirty="0">
                <a:solidFill>
                  <a:schemeClr val="tx1"/>
                </a:solidFill>
              </a:rPr>
              <a:t> </a:t>
            </a:r>
            <a:r>
              <a:rPr lang="en-GB" sz="900" b="1" dirty="0" err="1">
                <a:solidFill>
                  <a:schemeClr val="tx1"/>
                </a:solidFill>
              </a:rPr>
              <a:t>joku</a:t>
            </a:r>
            <a:r>
              <a:rPr lang="en-GB" sz="900" b="1" dirty="0">
                <a:solidFill>
                  <a:schemeClr val="tx1"/>
                </a:solidFill>
              </a:rPr>
              <a:t> </a:t>
            </a:r>
            <a:r>
              <a:rPr lang="en-GB" sz="900" b="1" dirty="0" err="1">
                <a:solidFill>
                  <a:schemeClr val="tx1"/>
                </a:solidFill>
              </a:rPr>
              <a:t>tuntui</a:t>
            </a:r>
            <a:r>
              <a:rPr lang="en-GB" sz="900" b="1" dirty="0">
                <a:solidFill>
                  <a:schemeClr val="tx1"/>
                </a:solidFill>
              </a:rPr>
              <a:t> </a:t>
            </a:r>
            <a:r>
              <a:rPr lang="en-GB" sz="900" b="1" dirty="0" err="1">
                <a:solidFill>
                  <a:schemeClr val="tx1"/>
                </a:solidFill>
              </a:rPr>
              <a:t>epäselvältä</a:t>
            </a:r>
            <a:r>
              <a:rPr lang="en-GB" sz="900" b="1" dirty="0">
                <a:solidFill>
                  <a:schemeClr val="tx1"/>
                </a:solidFill>
              </a:rPr>
              <a:t>. </a:t>
            </a:r>
            <a:r>
              <a:rPr lang="en-GB" sz="900" b="1" dirty="0" err="1">
                <a:solidFill>
                  <a:schemeClr val="tx1"/>
                </a:solidFill>
              </a:rPr>
              <a:t>Eikä</a:t>
            </a:r>
            <a:r>
              <a:rPr lang="en-GB" sz="900" b="1" dirty="0">
                <a:solidFill>
                  <a:schemeClr val="tx1"/>
                </a:solidFill>
              </a:rPr>
              <a:t> </a:t>
            </a:r>
            <a:r>
              <a:rPr lang="en-GB" sz="900" b="1" dirty="0" err="1">
                <a:solidFill>
                  <a:schemeClr val="tx1"/>
                </a:solidFill>
              </a:rPr>
              <a:t>työssä</a:t>
            </a:r>
            <a:r>
              <a:rPr lang="en-GB" sz="900" b="1" dirty="0">
                <a:solidFill>
                  <a:schemeClr val="tx1"/>
                </a:solidFill>
              </a:rPr>
              <a:t> </a:t>
            </a:r>
            <a:r>
              <a:rPr lang="en-GB" sz="900" b="1" dirty="0" err="1" smtClean="0">
                <a:solidFill>
                  <a:schemeClr val="tx1"/>
                </a:solidFill>
              </a:rPr>
              <a:t>myöskään</a:t>
            </a:r>
            <a:r>
              <a:rPr lang="en-GB" sz="900" b="1" dirty="0" smtClean="0">
                <a:solidFill>
                  <a:schemeClr val="tx1"/>
                </a:solidFill>
              </a:rPr>
              <a:t> </a:t>
            </a:r>
            <a:r>
              <a:rPr lang="en-GB" sz="900" b="1" dirty="0" err="1" smtClean="0">
                <a:solidFill>
                  <a:schemeClr val="tx1"/>
                </a:solidFill>
              </a:rPr>
              <a:t>vaikeuksia</a:t>
            </a:r>
            <a:r>
              <a:rPr lang="en-GB" sz="900" b="1" dirty="0" smtClean="0">
                <a:solidFill>
                  <a:schemeClr val="tx1"/>
                </a:solidFill>
              </a:rPr>
              <a:t>, </a:t>
            </a:r>
            <a:r>
              <a:rPr lang="en-GB" sz="900" b="1" dirty="0" err="1">
                <a:solidFill>
                  <a:schemeClr val="tx1"/>
                </a:solidFill>
              </a:rPr>
              <a:t>kysyi</a:t>
            </a:r>
            <a:r>
              <a:rPr lang="en-GB" sz="900" b="1" dirty="0">
                <a:solidFill>
                  <a:schemeClr val="tx1"/>
                </a:solidFill>
              </a:rPr>
              <a:t> </a:t>
            </a:r>
            <a:r>
              <a:rPr lang="en-GB" sz="900" b="1" dirty="0" err="1">
                <a:solidFill>
                  <a:schemeClr val="tx1"/>
                </a:solidFill>
              </a:rPr>
              <a:t>aina</a:t>
            </a:r>
            <a:r>
              <a:rPr lang="en-GB" sz="900" b="1" dirty="0">
                <a:solidFill>
                  <a:schemeClr val="tx1"/>
                </a:solidFill>
              </a:rPr>
              <a:t> kun </a:t>
            </a:r>
            <a:r>
              <a:rPr lang="en-GB" sz="900" b="1" dirty="0" err="1">
                <a:solidFill>
                  <a:schemeClr val="tx1"/>
                </a:solidFill>
              </a:rPr>
              <a:t>mahdollista</a:t>
            </a:r>
            <a:r>
              <a:rPr lang="en-GB" sz="900" b="1" dirty="0">
                <a:solidFill>
                  <a:schemeClr val="tx1"/>
                </a:solidFill>
              </a:rPr>
              <a:t>, </a:t>
            </a:r>
            <a:r>
              <a:rPr lang="en-GB" sz="900" b="1" dirty="0" err="1">
                <a:solidFill>
                  <a:schemeClr val="tx1"/>
                </a:solidFill>
              </a:rPr>
              <a:t>tekemällä</a:t>
            </a:r>
            <a:r>
              <a:rPr lang="en-GB" sz="900" b="1" dirty="0">
                <a:solidFill>
                  <a:schemeClr val="tx1"/>
                </a:solidFill>
              </a:rPr>
              <a:t> </a:t>
            </a:r>
            <a:r>
              <a:rPr lang="en-GB" sz="900" b="1" dirty="0" err="1">
                <a:solidFill>
                  <a:schemeClr val="tx1"/>
                </a:solidFill>
              </a:rPr>
              <a:t>oppii</a:t>
            </a:r>
            <a:r>
              <a:rPr lang="en-GB" sz="900" b="1" dirty="0">
                <a:solidFill>
                  <a:schemeClr val="tx1"/>
                </a:solidFill>
              </a:rPr>
              <a:t>.</a:t>
            </a:r>
          </a:p>
        </p:txBody>
      </p:sp>
      <p:pic>
        <p:nvPicPr>
          <p:cNvPr id="7" name="Kuva 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21050" y="466755"/>
            <a:ext cx="1959273" cy="1160567"/>
          </a:xfrm>
          <a:prstGeom prst="rect">
            <a:avLst/>
          </a:prstGeom>
        </p:spPr>
      </p:pic>
      <p:sp>
        <p:nvSpPr>
          <p:cNvPr id="17" name="Kuvaselite-ellipsi 16"/>
          <p:cNvSpPr/>
          <p:nvPr/>
        </p:nvSpPr>
        <p:spPr>
          <a:xfrm>
            <a:off x="6719001" y="5223498"/>
            <a:ext cx="2126302" cy="1464022"/>
          </a:xfrm>
          <a:prstGeom prst="wedgeEllipseCallout">
            <a:avLst>
              <a:gd name="adj1" fmla="val -53564"/>
              <a:gd name="adj2" fmla="val -445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smtClean="0"/>
              <a:t>“</a:t>
            </a:r>
            <a:r>
              <a:rPr lang="en-GB" sz="1200" i="1" dirty="0" err="1" smtClean="0"/>
              <a:t>Eikä</a:t>
            </a:r>
            <a:r>
              <a:rPr lang="en-GB" sz="1200" i="1" dirty="0" smtClean="0"/>
              <a:t> </a:t>
            </a:r>
            <a:r>
              <a:rPr lang="en-GB" sz="1200" i="1" dirty="0" err="1"/>
              <a:t>työssä</a:t>
            </a:r>
            <a:r>
              <a:rPr lang="en-GB" sz="1200" i="1" dirty="0"/>
              <a:t> </a:t>
            </a:r>
            <a:r>
              <a:rPr lang="en-GB" sz="1200" i="1" dirty="0" err="1"/>
              <a:t>myöskään</a:t>
            </a:r>
            <a:r>
              <a:rPr lang="en-GB" sz="1200" i="1" dirty="0"/>
              <a:t> </a:t>
            </a:r>
            <a:r>
              <a:rPr lang="en-GB" sz="1200" i="1" dirty="0" err="1"/>
              <a:t>sen</a:t>
            </a:r>
            <a:r>
              <a:rPr lang="en-GB" sz="1200" i="1" dirty="0"/>
              <a:t> </a:t>
            </a:r>
            <a:r>
              <a:rPr lang="en-GB" sz="1200" i="1" dirty="0" err="1"/>
              <a:t>kummempia</a:t>
            </a:r>
            <a:r>
              <a:rPr lang="en-GB" sz="1200" i="1" dirty="0"/>
              <a:t> </a:t>
            </a:r>
            <a:br>
              <a:rPr lang="en-GB" sz="1200" i="1" dirty="0"/>
            </a:br>
            <a:r>
              <a:rPr lang="en-GB" sz="1200" i="1" dirty="0" err="1"/>
              <a:t>vaikeuksia</a:t>
            </a:r>
            <a:r>
              <a:rPr lang="en-GB" sz="1200" i="1" dirty="0"/>
              <a:t>, </a:t>
            </a:r>
            <a:r>
              <a:rPr lang="en-GB" sz="1200" i="1" dirty="0" err="1"/>
              <a:t>tekemällä</a:t>
            </a:r>
            <a:r>
              <a:rPr lang="en-GB" sz="1200" i="1" dirty="0"/>
              <a:t> </a:t>
            </a:r>
            <a:r>
              <a:rPr lang="en-GB" sz="1200" i="1" dirty="0" err="1"/>
              <a:t>oppii</a:t>
            </a:r>
            <a:r>
              <a:rPr lang="en-GB" sz="1200" i="1" dirty="0"/>
              <a:t>.”</a:t>
            </a:r>
          </a:p>
        </p:txBody>
      </p:sp>
    </p:spTree>
    <p:extLst>
      <p:ext uri="{BB962C8B-B14F-4D97-AF65-F5344CB8AC3E}">
        <p14:creationId xmlns:p14="http://schemas.microsoft.com/office/powerpoint/2010/main" val="841616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Puhekuplat on värikoodattu haastateltavan motiiviryhmän mukaisesti</a:t>
            </a:r>
            <a:endParaRPr lang="fi-FI" dirty="0"/>
          </a:p>
        </p:txBody>
      </p:sp>
      <p:sp>
        <p:nvSpPr>
          <p:cNvPr id="4" name="Suorakulmio 3"/>
          <p:cNvSpPr/>
          <p:nvPr/>
        </p:nvSpPr>
        <p:spPr>
          <a:xfrm>
            <a:off x="1345928" y="1987684"/>
            <a:ext cx="2013625" cy="7068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1. TERVEYS</a:t>
            </a:r>
            <a:endParaRPr lang="fi-FI" dirty="0"/>
          </a:p>
        </p:txBody>
      </p:sp>
      <p:sp>
        <p:nvSpPr>
          <p:cNvPr id="29" name="Suorakulmio 28"/>
          <p:cNvSpPr/>
          <p:nvPr/>
        </p:nvSpPr>
        <p:spPr>
          <a:xfrm>
            <a:off x="7101190" y="1971468"/>
            <a:ext cx="2013625" cy="7230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3. TYÖTTÖMYYS</a:t>
            </a:r>
            <a:endParaRPr lang="fi-FI" dirty="0"/>
          </a:p>
        </p:txBody>
      </p:sp>
      <p:sp>
        <p:nvSpPr>
          <p:cNvPr id="30" name="Suorakulmio 29"/>
          <p:cNvSpPr/>
          <p:nvPr/>
        </p:nvSpPr>
        <p:spPr>
          <a:xfrm>
            <a:off x="4202754" y="1974712"/>
            <a:ext cx="2013625" cy="7198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2. OMA HALU</a:t>
            </a:r>
            <a:endParaRPr lang="fi-FI" dirty="0"/>
          </a:p>
        </p:txBody>
      </p:sp>
      <p:sp>
        <p:nvSpPr>
          <p:cNvPr id="5" name="Kuvaselite-ellipsi 4"/>
          <p:cNvSpPr/>
          <p:nvPr/>
        </p:nvSpPr>
        <p:spPr>
          <a:xfrm>
            <a:off x="3938954" y="3429000"/>
            <a:ext cx="2708031" cy="905608"/>
          </a:xfrm>
          <a:prstGeom prst="wedgeEllipseCallout">
            <a:avLst>
              <a:gd name="adj1" fmla="val -52976"/>
              <a:gd name="adj2" fmla="val -899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smtClean="0"/>
              <a:t>Puhekuplissa ammatti viittaa uuteen (nykyiseen) ammattiin</a:t>
            </a:r>
            <a:endParaRPr lang="fi-FI" sz="1400" dirty="0"/>
          </a:p>
        </p:txBody>
      </p:sp>
    </p:spTree>
    <p:extLst>
      <p:ext uri="{BB962C8B-B14F-4D97-AF65-F5344CB8AC3E}">
        <p14:creationId xmlns:p14="http://schemas.microsoft.com/office/powerpoint/2010/main" val="3383526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p:cNvSpPr txBox="1"/>
          <p:nvPr/>
        </p:nvSpPr>
        <p:spPr>
          <a:xfrm>
            <a:off x="1593748" y="1208406"/>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Tutkimuksen tavoitteet ja </a:t>
            </a:r>
            <a:r>
              <a:rPr lang="fi-FI" dirty="0">
                <a:solidFill>
                  <a:schemeClr val="bg1"/>
                </a:solidFill>
              </a:rPr>
              <a:t>toteutus, </a:t>
            </a:r>
            <a:r>
              <a:rPr lang="fi-FI" dirty="0" smtClean="0">
                <a:solidFill>
                  <a:schemeClr val="bg1"/>
                </a:solidFill>
              </a:rPr>
              <a:t>haastateltavien taustatiedot</a:t>
            </a:r>
            <a:endParaRPr lang="fi-FI" dirty="0">
              <a:solidFill>
                <a:schemeClr val="bg1"/>
              </a:solidFill>
            </a:endParaRPr>
          </a:p>
        </p:txBody>
      </p:sp>
      <p:sp>
        <p:nvSpPr>
          <p:cNvPr id="6" name="Tekstiruutu 5"/>
          <p:cNvSpPr txBox="1"/>
          <p:nvPr/>
        </p:nvSpPr>
        <p:spPr>
          <a:xfrm>
            <a:off x="1593748" y="1697937"/>
            <a:ext cx="6731781" cy="369332"/>
          </a:xfrm>
          <a:prstGeom prst="rect">
            <a:avLst/>
          </a:prstGeom>
          <a:solidFill>
            <a:schemeClr val="accent3"/>
          </a:solidFill>
          <a:ln>
            <a:solidFill>
              <a:srgbClr val="BB0441"/>
            </a:solidFill>
          </a:ln>
        </p:spPr>
        <p:txBody>
          <a:bodyPr wrap="square" rtlCol="0">
            <a:spAutoFit/>
          </a:bodyPr>
          <a:lstStyle/>
          <a:p>
            <a:pPr algn="ctr"/>
            <a:r>
              <a:rPr lang="fi-FI" dirty="0" smtClean="0">
                <a:solidFill>
                  <a:schemeClr val="bg1"/>
                </a:solidFill>
              </a:rPr>
              <a:t>Motiivi ammatinvaihtoon</a:t>
            </a:r>
            <a:endParaRPr lang="fi-FI" dirty="0">
              <a:solidFill>
                <a:schemeClr val="bg1"/>
              </a:solidFill>
            </a:endParaRPr>
          </a:p>
        </p:txBody>
      </p:sp>
      <p:sp>
        <p:nvSpPr>
          <p:cNvPr id="7" name="Tekstiruutu 6"/>
          <p:cNvSpPr txBox="1"/>
          <p:nvPr/>
        </p:nvSpPr>
        <p:spPr>
          <a:xfrm>
            <a:off x="1593748" y="2187468"/>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a:solidFill>
                  <a:schemeClr val="bg1"/>
                </a:solidFill>
              </a:rPr>
              <a:t>Tiedonhakukanavat ja ammatinvaihdon valmennus</a:t>
            </a:r>
          </a:p>
        </p:txBody>
      </p:sp>
      <p:sp>
        <p:nvSpPr>
          <p:cNvPr id="8" name="Tekstiruutu 7"/>
          <p:cNvSpPr txBox="1"/>
          <p:nvPr/>
        </p:nvSpPr>
        <p:spPr>
          <a:xfrm>
            <a:off x="1593748" y="2676999"/>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a:solidFill>
                  <a:schemeClr val="bg1"/>
                </a:solidFill>
              </a:rPr>
              <a:t>Opiskeluun haku</a:t>
            </a:r>
          </a:p>
        </p:txBody>
      </p:sp>
      <p:sp>
        <p:nvSpPr>
          <p:cNvPr id="9" name="Tekstiruutu 8"/>
          <p:cNvSpPr txBox="1"/>
          <p:nvPr/>
        </p:nvSpPr>
        <p:spPr>
          <a:xfrm>
            <a:off x="1593748" y="3656061"/>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Opiskelu, opiskelutaidot, motivaatio ja verkottuminen</a:t>
            </a:r>
            <a:endParaRPr lang="fi-FI" dirty="0">
              <a:solidFill>
                <a:schemeClr val="bg1"/>
              </a:solidFill>
            </a:endParaRPr>
          </a:p>
        </p:txBody>
      </p:sp>
      <p:sp>
        <p:nvSpPr>
          <p:cNvPr id="10" name="Tekstiruutu 9"/>
          <p:cNvSpPr txBox="1"/>
          <p:nvPr/>
        </p:nvSpPr>
        <p:spPr>
          <a:xfrm>
            <a:off x="1593748" y="3166530"/>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Rahoitus</a:t>
            </a:r>
            <a:endParaRPr lang="fi-FI" dirty="0">
              <a:solidFill>
                <a:schemeClr val="bg1"/>
              </a:solidFill>
            </a:endParaRPr>
          </a:p>
        </p:txBody>
      </p:sp>
      <p:sp>
        <p:nvSpPr>
          <p:cNvPr id="11" name="Tekstiruutu 10"/>
          <p:cNvSpPr txBox="1"/>
          <p:nvPr/>
        </p:nvSpPr>
        <p:spPr>
          <a:xfrm>
            <a:off x="1593748" y="4145592"/>
            <a:ext cx="6731781" cy="369332"/>
          </a:xfrm>
          <a:prstGeom prst="rect">
            <a:avLst/>
          </a:prstGeom>
          <a:solidFill>
            <a:schemeClr val="accent2">
              <a:lumMod val="60000"/>
              <a:lumOff val="40000"/>
            </a:schemeClr>
          </a:solidFill>
          <a:ln>
            <a:noFill/>
          </a:ln>
        </p:spPr>
        <p:txBody>
          <a:bodyPr wrap="square" rtlCol="0">
            <a:spAutoFit/>
          </a:bodyPr>
          <a:lstStyle/>
          <a:p>
            <a:pPr algn="ctr"/>
            <a:r>
              <a:rPr lang="fi-FI" dirty="0" smtClean="0">
                <a:solidFill>
                  <a:schemeClr val="bg1"/>
                </a:solidFill>
              </a:rPr>
              <a:t>Työnhaku ja ammatti-identiteetti</a:t>
            </a:r>
            <a:endParaRPr lang="fi-FI" dirty="0">
              <a:solidFill>
                <a:schemeClr val="bg1"/>
              </a:solidFill>
            </a:endParaRPr>
          </a:p>
        </p:txBody>
      </p:sp>
      <p:sp>
        <p:nvSpPr>
          <p:cNvPr id="13" name="Tekstiruutu 12"/>
          <p:cNvSpPr txBox="1"/>
          <p:nvPr/>
        </p:nvSpPr>
        <p:spPr>
          <a:xfrm>
            <a:off x="1593748" y="5124654"/>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Johtopäätökset</a:t>
            </a:r>
            <a:endParaRPr lang="fi-FI" dirty="0">
              <a:solidFill>
                <a:schemeClr val="bg1"/>
              </a:solidFill>
            </a:endParaRPr>
          </a:p>
        </p:txBody>
      </p:sp>
      <p:sp>
        <p:nvSpPr>
          <p:cNvPr id="14" name="Tekstiruutu 13"/>
          <p:cNvSpPr txBox="1"/>
          <p:nvPr/>
        </p:nvSpPr>
        <p:spPr>
          <a:xfrm>
            <a:off x="1593748" y="5614185"/>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Uuteen ammattiin -polut</a:t>
            </a:r>
            <a:endParaRPr lang="fi-FI" dirty="0">
              <a:solidFill>
                <a:schemeClr val="bg1"/>
              </a:solidFill>
            </a:endParaRPr>
          </a:p>
        </p:txBody>
      </p:sp>
      <p:sp>
        <p:nvSpPr>
          <p:cNvPr id="15" name="Tekstiruutu 14"/>
          <p:cNvSpPr txBox="1"/>
          <p:nvPr/>
        </p:nvSpPr>
        <p:spPr>
          <a:xfrm>
            <a:off x="1593748" y="4635123"/>
            <a:ext cx="6731781" cy="369332"/>
          </a:xfrm>
          <a:prstGeom prst="rect">
            <a:avLst/>
          </a:prstGeom>
          <a:solidFill>
            <a:schemeClr val="accent2">
              <a:lumMod val="60000"/>
              <a:lumOff val="40000"/>
            </a:schemeClr>
          </a:solidFill>
        </p:spPr>
        <p:txBody>
          <a:bodyPr wrap="square" rtlCol="0">
            <a:spAutoFit/>
          </a:bodyPr>
          <a:lstStyle/>
          <a:p>
            <a:pPr algn="ctr"/>
            <a:r>
              <a:rPr lang="fi-FI" dirty="0" smtClean="0">
                <a:solidFill>
                  <a:schemeClr val="bg1"/>
                </a:solidFill>
              </a:rPr>
              <a:t>Ammatti-identiteetin löytyminen</a:t>
            </a:r>
            <a:endParaRPr lang="fi-FI" dirty="0">
              <a:solidFill>
                <a:schemeClr val="bg1"/>
              </a:solidFill>
            </a:endParaRPr>
          </a:p>
        </p:txBody>
      </p:sp>
    </p:spTree>
    <p:extLst>
      <p:ext uri="{BB962C8B-B14F-4D97-AF65-F5344CB8AC3E}">
        <p14:creationId xmlns:p14="http://schemas.microsoft.com/office/powerpoint/2010/main" val="407241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Motiivi ammatinvaihtoon</a:t>
            </a:r>
            <a:endParaRPr lang="fi-FI" dirty="0"/>
          </a:p>
        </p:txBody>
      </p:sp>
      <p:sp>
        <p:nvSpPr>
          <p:cNvPr id="3" name="Sisällön paikkamerkki 2"/>
          <p:cNvSpPr>
            <a:spLocks noGrp="1"/>
          </p:cNvSpPr>
          <p:nvPr>
            <p:ph idx="1"/>
          </p:nvPr>
        </p:nvSpPr>
        <p:spPr>
          <a:xfrm>
            <a:off x="495300" y="1552495"/>
            <a:ext cx="8915400" cy="4525963"/>
          </a:xfrm>
        </p:spPr>
        <p:txBody>
          <a:bodyPr>
            <a:noAutofit/>
          </a:bodyPr>
          <a:lstStyle/>
          <a:p>
            <a:r>
              <a:rPr lang="fi-FI" sz="1400" i="0" dirty="0"/>
              <a:t>Haastateltavat on luokiteltu </a:t>
            </a:r>
            <a:r>
              <a:rPr lang="fi-FI" sz="1400" i="0" dirty="0" smtClean="0"/>
              <a:t>rekrytointikriteereinä kolmeen motiiviryhmään, jossa </a:t>
            </a:r>
            <a:endParaRPr lang="fi-FI" sz="1400" i="0" dirty="0"/>
          </a:p>
          <a:p>
            <a:pPr marL="715963" indent="-252413">
              <a:buFont typeface="+mj-lt"/>
              <a:buAutoNum type="arabicPeriod"/>
            </a:pPr>
            <a:r>
              <a:rPr lang="fi-FI" sz="1400" i="0" dirty="0" smtClean="0"/>
              <a:t>Haastateltava on kouluttautunut </a:t>
            </a:r>
            <a:r>
              <a:rPr lang="fi-FI" sz="1400" i="0" dirty="0"/>
              <a:t>uuteen ammattiin terveydellisten syiden </a:t>
            </a:r>
            <a:r>
              <a:rPr lang="fi-FI" sz="1400" i="0" dirty="0" smtClean="0"/>
              <a:t>vuoksi</a:t>
            </a:r>
            <a:endParaRPr lang="fi-FI" sz="1400" i="0" dirty="0"/>
          </a:p>
          <a:p>
            <a:pPr marL="715963" indent="-252413">
              <a:buFont typeface="+mj-lt"/>
              <a:buAutoNum type="arabicPeriod"/>
            </a:pPr>
            <a:r>
              <a:rPr lang="fi-FI" sz="1400" i="0" dirty="0"/>
              <a:t>Haastateltava on kouluttautunut </a:t>
            </a:r>
            <a:r>
              <a:rPr lang="fi-FI" sz="1400" i="0" dirty="0" smtClean="0"/>
              <a:t>omasta kiinnostuksestaan </a:t>
            </a:r>
            <a:r>
              <a:rPr lang="fi-FI" sz="1400" i="0" dirty="0"/>
              <a:t>toiseen </a:t>
            </a:r>
            <a:r>
              <a:rPr lang="fi-FI" sz="1400" i="0" dirty="0" smtClean="0"/>
              <a:t>ammattiin, </a:t>
            </a:r>
            <a:r>
              <a:rPr lang="fi-FI" sz="1400" i="0" dirty="0"/>
              <a:t>so. oma sisäinen halu vaihtaa </a:t>
            </a:r>
            <a:r>
              <a:rPr lang="fi-FI" sz="1400" i="0" dirty="0" smtClean="0"/>
              <a:t>ammattia</a:t>
            </a:r>
            <a:endParaRPr lang="fi-FI" sz="1400" i="0" dirty="0"/>
          </a:p>
          <a:p>
            <a:pPr marL="715963" indent="-252413">
              <a:buFont typeface="+mj-lt"/>
              <a:buAutoNum type="arabicPeriod"/>
            </a:pPr>
            <a:r>
              <a:rPr lang="fi-FI" sz="1400" i="0" dirty="0"/>
              <a:t>Haastateltava on </a:t>
            </a:r>
            <a:r>
              <a:rPr lang="fi-FI" sz="1400" i="0" dirty="0" smtClean="0"/>
              <a:t>kouluttautunut, </a:t>
            </a:r>
            <a:r>
              <a:rPr lang="fi-FI" sz="1400" i="0" dirty="0"/>
              <a:t>koska </a:t>
            </a:r>
            <a:r>
              <a:rPr lang="fi-FI" sz="1400" i="0" dirty="0" smtClean="0"/>
              <a:t>työllistyäkseen (paremmin) hän tarvitsee </a:t>
            </a:r>
            <a:r>
              <a:rPr lang="fi-FI" sz="1400" i="0" dirty="0"/>
              <a:t>toisen </a:t>
            </a:r>
            <a:r>
              <a:rPr lang="fi-FI" sz="1400" i="0" dirty="0" smtClean="0"/>
              <a:t>ammatin, </a:t>
            </a:r>
            <a:r>
              <a:rPr lang="fi-FI" sz="1400" i="0" dirty="0"/>
              <a:t>so. ulkoinen </a:t>
            </a:r>
            <a:r>
              <a:rPr lang="fi-FI" sz="1400" i="0" dirty="0" smtClean="0"/>
              <a:t>pakko.</a:t>
            </a:r>
            <a:endParaRPr lang="fi-FI" sz="1400" i="0" dirty="0"/>
          </a:p>
          <a:p>
            <a:r>
              <a:rPr lang="fi-FI" sz="1400" i="0" dirty="0" smtClean="0"/>
              <a:t>Oletuksena oli, että näiden motiiviryhmien polut olisivat erilaisia motiiveista ja myös niihin liittyvistä tukiasioista johtuen. Näin oli osin polun alkuvaiheessa rahoitus- ja valmennustuesta johtuen, mutta motivoituneisuus itse koulutukseen ja opiskeluun sekä opiskelun sujuvuus ja työllistyminen eivät eronneet näiden kolmen motiiviryhmän välillä.</a:t>
            </a:r>
          </a:p>
          <a:p>
            <a:r>
              <a:rPr lang="fi-FI" sz="1400" i="0" dirty="0"/>
              <a:t>Yhteistä näille kolmelle motiiviryhmälle oli työllistymisen ja toimeentulon merkitys uuden koulutuksen perusteella</a:t>
            </a:r>
            <a:r>
              <a:rPr lang="fi-FI" sz="1400" i="0" dirty="0" smtClean="0"/>
              <a:t>.</a:t>
            </a:r>
          </a:p>
          <a:p>
            <a:r>
              <a:rPr lang="fi-FI" sz="1400" i="0" dirty="0" smtClean="0"/>
              <a:t>Vaikka teknisten motiivien perusteella haasteltavat voitiin hyvin ryhmitellä kolmeen motiiviryhmään, niin käytännössä latentteja motiiveja löytyi useita: omat </a:t>
            </a:r>
            <a:r>
              <a:rPr lang="fi-FI" sz="1400" i="0" dirty="0"/>
              <a:t>harrastukset, ammattihaaveet ja muut kiinnostuksen kohteet vaikuttavat motiiviryppään </a:t>
            </a:r>
            <a:r>
              <a:rPr lang="fi-FI" sz="1400" i="0" dirty="0" smtClean="0"/>
              <a:t>syntymiseen. </a:t>
            </a:r>
            <a:r>
              <a:rPr lang="fi-FI" sz="1400" i="0" dirty="0"/>
              <a:t>Myös entisen ammatin osaamisalueita on mukava ottaa mukaan uuteen ammattiin</a:t>
            </a:r>
            <a:r>
              <a:rPr lang="fi-FI" sz="1400" i="0" dirty="0" smtClean="0"/>
              <a:t>.</a:t>
            </a:r>
          </a:p>
          <a:p>
            <a:r>
              <a:rPr lang="fi-FI" sz="1400" i="0" dirty="0"/>
              <a:t>Vaikka pääsääntöisesti haastateltavat suhtautuivat motiiviryhmästä riippumatta ammatin vaihtoon myönteisesti ja uskoivat koulutuksen tuovan valoisamman tulevaisuuden, niin terveyden </a:t>
            </a:r>
            <a:r>
              <a:rPr lang="fi-FI" sz="1400" i="0" dirty="0" smtClean="0"/>
              <a:t>menettämiseen/muutokseen liittyvä </a:t>
            </a:r>
            <a:r>
              <a:rPr lang="fi-FI" sz="1400" i="0" dirty="0"/>
              <a:t>suru ahdisti. Tästä huolimatta rationaaliset syyt toimeentulosta ja työllistymisestä motivoivat. Tilanteessa oli myös se mahdollisuus, että saattoi </a:t>
            </a:r>
            <a:r>
              <a:rPr lang="fi-FI" sz="1400" i="0" dirty="0" smtClean="0"/>
              <a:t>löytää (ja löysikin) itselleen </a:t>
            </a:r>
            <a:r>
              <a:rPr lang="fi-FI" sz="1400" i="0" dirty="0"/>
              <a:t>sopivamman ja sisällöltään mukavamman ammatin.</a:t>
            </a:r>
          </a:p>
          <a:p>
            <a:endParaRPr lang="fi-FI" sz="1400" i="0" dirty="0" smtClean="0"/>
          </a:p>
          <a:p>
            <a:endParaRPr lang="fi-FI" sz="1400" i="0" dirty="0" smtClean="0"/>
          </a:p>
        </p:txBody>
      </p:sp>
    </p:spTree>
    <p:extLst>
      <p:ext uri="{BB962C8B-B14F-4D97-AF65-F5344CB8AC3E}">
        <p14:creationId xmlns:p14="http://schemas.microsoft.com/office/powerpoint/2010/main" val="2975339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Motiivien moninaisuus</a:t>
            </a:r>
            <a:endParaRPr lang="fi-FI" dirty="0"/>
          </a:p>
        </p:txBody>
      </p:sp>
      <p:sp>
        <p:nvSpPr>
          <p:cNvPr id="6" name="Pyöristetty suorakulmio 5"/>
          <p:cNvSpPr/>
          <p:nvPr/>
        </p:nvSpPr>
        <p:spPr>
          <a:xfrm>
            <a:off x="1520619" y="2180862"/>
            <a:ext cx="2106234" cy="364840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fi-FI" sz="1400" dirty="0"/>
          </a:p>
          <a:p>
            <a:pPr lvl="1"/>
            <a:endParaRPr lang="fi-FI" sz="1400" dirty="0"/>
          </a:p>
          <a:p>
            <a:pPr marL="201162" indent="-201162">
              <a:buFont typeface="Arial" panose="020B0604020202020204" pitchFamily="34" charset="0"/>
              <a:buChar char="•"/>
            </a:pPr>
            <a:r>
              <a:rPr lang="fi-FI" sz="1400" dirty="0"/>
              <a:t>Haaveammatti</a:t>
            </a:r>
          </a:p>
          <a:p>
            <a:pPr marL="201162" indent="-201162">
              <a:buFont typeface="Arial" panose="020B0604020202020204" pitchFamily="34" charset="0"/>
              <a:buChar char="•"/>
            </a:pPr>
            <a:r>
              <a:rPr lang="fi-FI" sz="1400" dirty="0"/>
              <a:t>Harrastus</a:t>
            </a:r>
          </a:p>
          <a:p>
            <a:pPr marL="201162" indent="-201162">
              <a:buFont typeface="Arial" panose="020B0604020202020204" pitchFamily="34" charset="0"/>
              <a:buChar char="•"/>
            </a:pPr>
            <a:r>
              <a:rPr lang="fi-FI" sz="1400" dirty="0"/>
              <a:t>Kiinnostus</a:t>
            </a:r>
          </a:p>
          <a:p>
            <a:pPr marL="201162" indent="-201162">
              <a:buFont typeface="Arial" panose="020B0604020202020204" pitchFamily="34" charset="0"/>
              <a:buChar char="•"/>
            </a:pPr>
            <a:r>
              <a:rPr lang="fi-FI" sz="1400" dirty="0"/>
              <a:t>Olemassa olevan osaamisen hyödyntäminen</a:t>
            </a:r>
          </a:p>
          <a:p>
            <a:pPr marL="201162" indent="-201162">
              <a:buFont typeface="Arial" panose="020B0604020202020204" pitchFamily="34" charset="0"/>
              <a:buChar char="•"/>
            </a:pPr>
            <a:r>
              <a:rPr lang="fi-FI" sz="1400" dirty="0"/>
              <a:t>Työllistymisen todennäköisyys</a:t>
            </a:r>
          </a:p>
          <a:p>
            <a:pPr marL="201162" indent="-201162">
              <a:buFont typeface="Arial" panose="020B0604020202020204" pitchFamily="34" charset="0"/>
              <a:buChar char="•"/>
            </a:pPr>
            <a:r>
              <a:rPr lang="fi-FI" sz="1400" dirty="0"/>
              <a:t>Oma halu vaihtaa ammattia</a:t>
            </a:r>
          </a:p>
          <a:p>
            <a:pPr marL="201162" indent="-201162" algn="ctr">
              <a:buFont typeface="Arial" panose="020B0604020202020204" pitchFamily="34" charset="0"/>
              <a:buChar char="•"/>
            </a:pPr>
            <a:endParaRPr lang="fi-FI" sz="1400" dirty="0"/>
          </a:p>
          <a:p>
            <a:pPr algn="ctr"/>
            <a:endParaRPr lang="fi-FI" sz="1400" dirty="0"/>
          </a:p>
        </p:txBody>
      </p:sp>
      <p:sp>
        <p:nvSpPr>
          <p:cNvPr id="7" name="Pyöristetty suorakulmio 6"/>
          <p:cNvSpPr/>
          <p:nvPr/>
        </p:nvSpPr>
        <p:spPr>
          <a:xfrm>
            <a:off x="974558" y="1508788"/>
            <a:ext cx="2028225" cy="112592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400" dirty="0"/>
              <a:t>Terveydelliset syyt</a:t>
            </a:r>
          </a:p>
        </p:txBody>
      </p:sp>
      <p:sp>
        <p:nvSpPr>
          <p:cNvPr id="8" name="Pyöristetty suorakulmio 7"/>
          <p:cNvSpPr/>
          <p:nvPr/>
        </p:nvSpPr>
        <p:spPr>
          <a:xfrm>
            <a:off x="4484948" y="2180862"/>
            <a:ext cx="2106234" cy="364840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201162" indent="-201162">
              <a:buFont typeface="Arial" panose="020B0604020202020204" pitchFamily="34" charset="0"/>
              <a:buChar char="•"/>
            </a:pPr>
            <a:endParaRPr lang="fi-FI" sz="1400" dirty="0"/>
          </a:p>
          <a:p>
            <a:pPr marL="201162" indent="-201162">
              <a:buFont typeface="Arial" panose="020B0604020202020204" pitchFamily="34" charset="0"/>
              <a:buChar char="•"/>
            </a:pPr>
            <a:endParaRPr lang="fi-FI" sz="1400" dirty="0"/>
          </a:p>
          <a:p>
            <a:pPr marL="201162" indent="-201162">
              <a:buFont typeface="Arial" panose="020B0604020202020204" pitchFamily="34" charset="0"/>
              <a:buChar char="•"/>
            </a:pPr>
            <a:r>
              <a:rPr lang="fi-FI" sz="1400" dirty="0"/>
              <a:t>Haaveammatti</a:t>
            </a:r>
          </a:p>
          <a:p>
            <a:pPr marL="201162" indent="-201162">
              <a:buFont typeface="Arial" panose="020B0604020202020204" pitchFamily="34" charset="0"/>
              <a:buChar char="•"/>
            </a:pPr>
            <a:r>
              <a:rPr lang="fi-FI" sz="1400" dirty="0"/>
              <a:t>Harrastus</a:t>
            </a:r>
          </a:p>
          <a:p>
            <a:pPr marL="201162" indent="-201162">
              <a:buFont typeface="Arial" panose="020B0604020202020204" pitchFamily="34" charset="0"/>
              <a:buChar char="•"/>
            </a:pPr>
            <a:r>
              <a:rPr lang="fi-FI" sz="1400" dirty="0"/>
              <a:t>Kiinnostus</a:t>
            </a:r>
          </a:p>
          <a:p>
            <a:pPr marL="201162" indent="-201162">
              <a:buFont typeface="Arial" panose="020B0604020202020204" pitchFamily="34" charset="0"/>
              <a:buChar char="•"/>
            </a:pPr>
            <a:r>
              <a:rPr lang="fi-FI" sz="1400" dirty="0"/>
              <a:t>Olemassa olevan osaamisen hyödyntäminen</a:t>
            </a:r>
          </a:p>
          <a:p>
            <a:pPr marL="201162" indent="-201162">
              <a:buFont typeface="Arial" panose="020B0604020202020204" pitchFamily="34" charset="0"/>
              <a:buChar char="•"/>
            </a:pPr>
            <a:r>
              <a:rPr lang="fi-FI" sz="1400" dirty="0"/>
              <a:t>Työllistymisen todennäköisyys</a:t>
            </a:r>
          </a:p>
          <a:p>
            <a:pPr marL="201162" indent="-201162">
              <a:buFont typeface="Arial" panose="020B0604020202020204" pitchFamily="34" charset="0"/>
              <a:buChar char="•"/>
            </a:pPr>
            <a:r>
              <a:rPr lang="fi-FI" sz="1400" dirty="0"/>
              <a:t>Terveysriski</a:t>
            </a:r>
          </a:p>
          <a:p>
            <a:pPr marL="201162" indent="-201162">
              <a:buFont typeface="Arial" panose="020B0604020202020204" pitchFamily="34" charset="0"/>
              <a:buChar char="•"/>
            </a:pPr>
            <a:r>
              <a:rPr lang="fi-FI" sz="1400" dirty="0"/>
              <a:t>Epäjatkuvuushetket työpaikalla </a:t>
            </a:r>
            <a:r>
              <a:rPr lang="fi-FI" sz="1400" dirty="0" smtClean="0"/>
              <a:t>(</a:t>
            </a:r>
            <a:r>
              <a:rPr lang="fi-FI" sz="1400" dirty="0" err="1"/>
              <a:t>y</a:t>
            </a:r>
            <a:r>
              <a:rPr lang="fi-FI" sz="1400" dirty="0" err="1" smtClean="0"/>
              <a:t>t:t</a:t>
            </a:r>
            <a:r>
              <a:rPr lang="fi-FI" sz="1400" dirty="0"/>
              <a:t>), irtisanomispaketit</a:t>
            </a:r>
          </a:p>
        </p:txBody>
      </p:sp>
      <p:sp>
        <p:nvSpPr>
          <p:cNvPr id="11" name="Pyöristetty suorakulmio 10"/>
          <p:cNvSpPr/>
          <p:nvPr/>
        </p:nvSpPr>
        <p:spPr>
          <a:xfrm>
            <a:off x="7371269" y="2180862"/>
            <a:ext cx="2106234" cy="364840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201162" indent="-201162">
              <a:buFont typeface="Arial" panose="020B0604020202020204" pitchFamily="34" charset="0"/>
              <a:buChar char="•"/>
            </a:pPr>
            <a:endParaRPr lang="fi-FI" sz="1400" dirty="0"/>
          </a:p>
          <a:p>
            <a:pPr marL="201162" indent="-201162">
              <a:buFont typeface="Arial" panose="020B0604020202020204" pitchFamily="34" charset="0"/>
              <a:buChar char="•"/>
            </a:pPr>
            <a:endParaRPr lang="fi-FI" sz="1400" dirty="0"/>
          </a:p>
          <a:p>
            <a:pPr marL="201162" indent="-201162">
              <a:buFont typeface="Arial" panose="020B0604020202020204" pitchFamily="34" charset="0"/>
              <a:buChar char="•"/>
            </a:pPr>
            <a:r>
              <a:rPr lang="fi-FI" sz="1400" dirty="0"/>
              <a:t>Haaveammatti</a:t>
            </a:r>
          </a:p>
          <a:p>
            <a:pPr marL="201162" indent="-201162">
              <a:buFont typeface="Arial" panose="020B0604020202020204" pitchFamily="34" charset="0"/>
              <a:buChar char="•"/>
            </a:pPr>
            <a:r>
              <a:rPr lang="fi-FI" sz="1400" dirty="0"/>
              <a:t>Harrastus</a:t>
            </a:r>
          </a:p>
          <a:p>
            <a:pPr marL="201162" indent="-201162">
              <a:buFont typeface="Arial" panose="020B0604020202020204" pitchFamily="34" charset="0"/>
              <a:buChar char="•"/>
            </a:pPr>
            <a:r>
              <a:rPr lang="fi-FI" sz="1400" dirty="0"/>
              <a:t>Kiinnostus</a:t>
            </a:r>
          </a:p>
          <a:p>
            <a:pPr marL="201162" indent="-201162">
              <a:buFont typeface="Arial" panose="020B0604020202020204" pitchFamily="34" charset="0"/>
              <a:buChar char="•"/>
            </a:pPr>
            <a:r>
              <a:rPr lang="fi-FI" sz="1400" dirty="0"/>
              <a:t>Olemassa oleva </a:t>
            </a:r>
            <a:r>
              <a:rPr lang="fi-FI" sz="1400" dirty="0" smtClean="0"/>
              <a:t>osaamisen </a:t>
            </a:r>
            <a:r>
              <a:rPr lang="fi-FI" sz="1400" dirty="0"/>
              <a:t>hyödyntäminen</a:t>
            </a:r>
          </a:p>
          <a:p>
            <a:pPr marL="201162" indent="-201162">
              <a:buFont typeface="Arial" panose="020B0604020202020204" pitchFamily="34" charset="0"/>
              <a:buChar char="•"/>
            </a:pPr>
            <a:r>
              <a:rPr lang="fi-FI" sz="1400" dirty="0"/>
              <a:t>Työllistymisen todennäköisyys</a:t>
            </a:r>
          </a:p>
        </p:txBody>
      </p:sp>
      <p:sp>
        <p:nvSpPr>
          <p:cNvPr id="12" name="Pyöristetty suorakulmio 11"/>
          <p:cNvSpPr/>
          <p:nvPr/>
        </p:nvSpPr>
        <p:spPr>
          <a:xfrm>
            <a:off x="4016896" y="1508787"/>
            <a:ext cx="2028225" cy="11259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400" dirty="0"/>
              <a:t>Oma halu vaihtaa ammattia</a:t>
            </a:r>
          </a:p>
        </p:txBody>
      </p:sp>
      <p:sp>
        <p:nvSpPr>
          <p:cNvPr id="13" name="Pyöristetty suorakulmio 12"/>
          <p:cNvSpPr/>
          <p:nvPr/>
        </p:nvSpPr>
        <p:spPr>
          <a:xfrm>
            <a:off x="6981226" y="1508787"/>
            <a:ext cx="2028225" cy="11259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400" dirty="0"/>
              <a:t>Uusi ammatti työllistymisen vuoksi</a:t>
            </a:r>
          </a:p>
        </p:txBody>
      </p:sp>
      <p:sp>
        <p:nvSpPr>
          <p:cNvPr id="15" name="Pyöristetty suorakulmio 14"/>
          <p:cNvSpPr/>
          <p:nvPr/>
        </p:nvSpPr>
        <p:spPr>
          <a:xfrm>
            <a:off x="116464" y="1759197"/>
            <a:ext cx="724130" cy="61368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400" dirty="0"/>
              <a:t>Pää-motiivi</a:t>
            </a:r>
          </a:p>
        </p:txBody>
      </p:sp>
      <p:sp>
        <p:nvSpPr>
          <p:cNvPr id="17" name="Pyöristetty suorakulmio 16"/>
          <p:cNvSpPr/>
          <p:nvPr/>
        </p:nvSpPr>
        <p:spPr>
          <a:xfrm>
            <a:off x="143279" y="3332990"/>
            <a:ext cx="987296" cy="613685"/>
          </a:xfrm>
          <a:prstGeom prst="roundRect">
            <a:avLst>
              <a:gd name="adj" fmla="val 872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i-FI" sz="1400" dirty="0"/>
              <a:t>Rinnakkais-motiivit</a:t>
            </a:r>
          </a:p>
        </p:txBody>
      </p:sp>
    </p:spTree>
    <p:extLst>
      <p:ext uri="{BB962C8B-B14F-4D97-AF65-F5344CB8AC3E}">
        <p14:creationId xmlns:p14="http://schemas.microsoft.com/office/powerpoint/2010/main" val="2347964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Mukautettu 132">
      <a:dk1>
        <a:sysClr val="windowText" lastClr="000000"/>
      </a:dk1>
      <a:lt1>
        <a:sysClr val="window" lastClr="FFFFFF"/>
      </a:lt1>
      <a:dk2>
        <a:srgbClr val="BB0441"/>
      </a:dk2>
      <a:lt2>
        <a:srgbClr val="0091E2"/>
      </a:lt2>
      <a:accent1>
        <a:srgbClr val="4CD8F3"/>
      </a:accent1>
      <a:accent2>
        <a:srgbClr val="6EB5B2"/>
      </a:accent2>
      <a:accent3>
        <a:srgbClr val="008F9A"/>
      </a:accent3>
      <a:accent4>
        <a:srgbClr val="A6C778"/>
      </a:accent4>
      <a:accent5>
        <a:srgbClr val="D1DA56"/>
      </a:accent5>
      <a:accent6>
        <a:srgbClr val="F8C13C"/>
      </a:accent6>
      <a:hlink>
        <a:srgbClr val="DB3358"/>
      </a:hlink>
      <a:folHlink>
        <a:srgbClr val="EF502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13302</TotalTime>
  <Words>8298</Words>
  <Application>Microsoft Office PowerPoint</Application>
  <PresentationFormat>A4-paperi (210 x 297 mm)</PresentationFormat>
  <Paragraphs>708</Paragraphs>
  <Slides>58</Slides>
  <Notes>4</Notes>
  <HiddenSlides>0</HiddenSlides>
  <MMClips>0</MMClips>
  <ScaleCrop>false</ScaleCrop>
  <HeadingPairs>
    <vt:vector size="8" baseType="variant">
      <vt:variant>
        <vt:lpstr>Käytetyt fontit</vt:lpstr>
      </vt:variant>
      <vt:variant>
        <vt:i4>3</vt:i4>
      </vt:variant>
      <vt:variant>
        <vt:lpstr>Teema</vt:lpstr>
      </vt:variant>
      <vt:variant>
        <vt:i4>1</vt:i4>
      </vt:variant>
      <vt:variant>
        <vt:lpstr>Upotetut OLE-palvelimet</vt:lpstr>
      </vt:variant>
      <vt:variant>
        <vt:i4>1</vt:i4>
      </vt:variant>
      <vt:variant>
        <vt:lpstr>Dian otsikot</vt:lpstr>
      </vt:variant>
      <vt:variant>
        <vt:i4>58</vt:i4>
      </vt:variant>
    </vt:vector>
  </HeadingPairs>
  <TitlesOfParts>
    <vt:vector size="63" baseType="lpstr">
      <vt:lpstr>Arial</vt:lpstr>
      <vt:lpstr>Calibri</vt:lpstr>
      <vt:lpstr>Wingdings</vt:lpstr>
      <vt:lpstr>Office-teema</vt:lpstr>
      <vt:lpstr>Worksheet</vt:lpstr>
      <vt:lpstr>Uusiin saappaisiin ”Ennen ja jälkeen” uuden ammatin ja uran Tutkimusraportti  Sylva Vahtera 05/2017</vt:lpstr>
      <vt:lpstr>Sisällysluettelo</vt:lpstr>
      <vt:lpstr>Tutkimuksen toteutus</vt:lpstr>
      <vt:lpstr>Tutkimuksen tavoitteet ja teemat</vt:lpstr>
      <vt:lpstr>Haastateltavien taustatiedot</vt:lpstr>
      <vt:lpstr>Puhekuplat on värikoodattu haastateltavan motiiviryhmän mukaisesti</vt:lpstr>
      <vt:lpstr>PowerPoint-esitys</vt:lpstr>
      <vt:lpstr>Motiivi ammatinvaihtoon</vt:lpstr>
      <vt:lpstr>Motiivien moninaisuus</vt:lpstr>
      <vt:lpstr>Terveydelliset syyt</vt:lpstr>
      <vt:lpstr>Motiivit ammatinvaihtoon</vt:lpstr>
      <vt:lpstr>Oma halu vaihtaa ammattia </vt:lpstr>
      <vt:lpstr>Motiivit ammatinvaihtoon</vt:lpstr>
      <vt:lpstr>Uudelleen kouluttautuminen töiden loppumisen vuoksi</vt:lpstr>
      <vt:lpstr>Motiivit ammatinvaihtoon</vt:lpstr>
      <vt:lpstr>PowerPoint-esitys</vt:lpstr>
      <vt:lpstr>Tiedonhakukanavat ja ammatinvaihdon valmennus</vt:lpstr>
      <vt:lpstr>Tiedonhakukanavat</vt:lpstr>
      <vt:lpstr>Tiedonhakukanavat</vt:lpstr>
      <vt:lpstr>Tiedonhakukanavat</vt:lpstr>
      <vt:lpstr>PowerPoint-esitys</vt:lpstr>
      <vt:lpstr>Opiskeluun haku 1/2</vt:lpstr>
      <vt:lpstr>Opiskeluun haku 2/2</vt:lpstr>
      <vt:lpstr>Opiskeluun haku</vt:lpstr>
      <vt:lpstr>PowerPoint-esitys</vt:lpstr>
      <vt:lpstr>Rahoitus</vt:lpstr>
      <vt:lpstr>Rahoitus</vt:lpstr>
      <vt:lpstr>Rahoitus</vt:lpstr>
      <vt:lpstr>PowerPoint-esitys</vt:lpstr>
      <vt:lpstr>Opiskelu, opiskelutaidot, motivaatio, verkottuminen 1/2</vt:lpstr>
      <vt:lpstr>Opiskelu, opiskelutaidot, motivaatio, verkottuminen 2/2</vt:lpstr>
      <vt:lpstr>Opiskelu, opiskelutaidot, motivaatio, verkottuminen</vt:lpstr>
      <vt:lpstr>Opiskelu ja opiskelutaidot</vt:lpstr>
      <vt:lpstr>Opiskelu ja opiskelutaidot 2/2</vt:lpstr>
      <vt:lpstr>Verkottuminen</vt:lpstr>
      <vt:lpstr>PowerPoint-esitys</vt:lpstr>
      <vt:lpstr>Työnhaku</vt:lpstr>
      <vt:lpstr>Työnhaku</vt:lpstr>
      <vt:lpstr>Työnhaku</vt:lpstr>
      <vt:lpstr>Työnhaku</vt:lpstr>
      <vt:lpstr>PowerPoint-esitys</vt:lpstr>
      <vt:lpstr>Ammatti-identiteetin löytyminen</vt:lpstr>
      <vt:lpstr>Ammatti-identiteetin löytyminen</vt:lpstr>
      <vt:lpstr>Ammatti-identiteetin löytyminen</vt:lpstr>
      <vt:lpstr>Ammatti-identiteetin löytyminen</vt:lpstr>
      <vt:lpstr>PowerPoint-esitys</vt:lpstr>
      <vt:lpstr>Johtopäätökset 1/3</vt:lpstr>
      <vt:lpstr>Johtopäätökset 2/3</vt:lpstr>
      <vt:lpstr>Johtopäätökset 3/3</vt:lpstr>
      <vt:lpstr>Mitä jäi käteen, kannattiko opiskelu?</vt:lpstr>
      <vt:lpstr>Onnistumiseen johtaneet asiat</vt:lpstr>
      <vt:lpstr>PowerPoint-esitys</vt:lpstr>
      <vt:lpstr>PowerPoint-esitys</vt:lpstr>
      <vt:lpstr>PowerPoint-esitys</vt:lpstr>
      <vt:lpstr>PowerPoint-esitys</vt:lpstr>
      <vt:lpstr>PowerPoint-esitys</vt:lpstr>
      <vt:lpstr>PowerPoint-esitys</vt:lpstr>
      <vt:lpstr>PowerPoint-esitys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Uusiin saappaisiin</dc:title>
  <dc:creator>IROResearch</dc:creator>
  <cp:lastModifiedBy>Vento Pauli</cp:lastModifiedBy>
  <cp:revision>679</cp:revision>
  <cp:lastPrinted>2017-05-29T11:06:44Z</cp:lastPrinted>
  <dcterms:created xsi:type="dcterms:W3CDTF">2011-10-31T05:07:30Z</dcterms:created>
  <dcterms:modified xsi:type="dcterms:W3CDTF">2017-06-26T10:43:48Z</dcterms:modified>
</cp:coreProperties>
</file>